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3"/>
  </p:notesMasterIdLst>
  <p:sldIdLst>
    <p:sldId id="261" r:id="rId2"/>
  </p:sldIdLst>
  <p:sldSz cx="6858000" cy="3017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F6E"/>
    <a:srgbClr val="77673A"/>
    <a:srgbClr val="7D4E38"/>
    <a:srgbClr val="EF8B63"/>
    <a:srgbClr val="D9B365"/>
    <a:srgbClr val="EAA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/>
    <p:restoredTop sz="94670"/>
  </p:normalViewPr>
  <p:slideViewPr>
    <p:cSldViewPr snapToGrid="0">
      <p:cViewPr varScale="1">
        <p:scale>
          <a:sx n="315" d="100"/>
          <a:sy n="315" d="100"/>
        </p:scale>
        <p:origin x="12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168B5-9108-C94E-BCA8-299574CADDD7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" y="1143000"/>
            <a:ext cx="7010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A64E53-67CE-664F-96F9-56FF831A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99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Agora genetics and omics separate</a:t>
            </a:r>
          </a:p>
          <a:p>
            <a:r>
              <a:rPr lang="en-US" dirty="0"/>
              <a:t>Run another </a:t>
            </a:r>
            <a:r>
              <a:rPr lang="en-US" dirty="0" err="1"/>
              <a:t>neurod</a:t>
            </a:r>
            <a:r>
              <a:rPr lang="en-US" dirty="0"/>
              <a:t> disease and a non-</a:t>
            </a:r>
            <a:r>
              <a:rPr lang="en-US" dirty="0" err="1"/>
              <a:t>neurod</a:t>
            </a:r>
            <a:r>
              <a:rPr lang="en-US" dirty="0"/>
              <a:t> disease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A64E53-67CE-664F-96F9-56FF831A30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85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493892"/>
            <a:ext cx="5143500" cy="1050655"/>
          </a:xfrm>
        </p:spPr>
        <p:txBody>
          <a:bodyPr anchor="b"/>
          <a:lstStyle>
            <a:lvl1pPr algn="ctr"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585064"/>
            <a:ext cx="5143500" cy="728612"/>
          </a:xfrm>
        </p:spPr>
        <p:txBody>
          <a:bodyPr/>
          <a:lstStyle>
            <a:lvl1pPr marL="0" indent="0" algn="ctr">
              <a:buNone/>
              <a:defRPr sz="1056"/>
            </a:lvl1pPr>
            <a:lvl2pPr marL="201168" indent="0" algn="ctr">
              <a:buNone/>
              <a:defRPr sz="880"/>
            </a:lvl2pPr>
            <a:lvl3pPr marL="402336" indent="0" algn="ctr">
              <a:buNone/>
              <a:defRPr sz="792"/>
            </a:lvl3pPr>
            <a:lvl4pPr marL="603504" indent="0" algn="ctr">
              <a:buNone/>
              <a:defRPr sz="704"/>
            </a:lvl4pPr>
            <a:lvl5pPr marL="804672" indent="0" algn="ctr">
              <a:buNone/>
              <a:defRPr sz="704"/>
            </a:lvl5pPr>
            <a:lvl6pPr marL="1005840" indent="0" algn="ctr">
              <a:buNone/>
              <a:defRPr sz="704"/>
            </a:lvl6pPr>
            <a:lvl7pPr marL="1207008" indent="0" algn="ctr">
              <a:buNone/>
              <a:defRPr sz="704"/>
            </a:lvl7pPr>
            <a:lvl8pPr marL="1408176" indent="0" algn="ctr">
              <a:buNone/>
              <a:defRPr sz="704"/>
            </a:lvl8pPr>
            <a:lvl9pPr marL="1609344" indent="0" algn="ctr">
              <a:buNone/>
              <a:defRPr sz="7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08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9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60672"/>
            <a:ext cx="1478756" cy="25574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60672"/>
            <a:ext cx="4350544" cy="25574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1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52364"/>
            <a:ext cx="5915025" cy="1255337"/>
          </a:xfrm>
        </p:spPr>
        <p:txBody>
          <a:bodyPr anchor="b"/>
          <a:lstStyle>
            <a:lvl1pPr>
              <a:defRPr sz="26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019577"/>
            <a:ext cx="5915025" cy="660152"/>
          </a:xfrm>
        </p:spPr>
        <p:txBody>
          <a:bodyPr/>
          <a:lstStyle>
            <a:lvl1pPr marL="0" indent="0">
              <a:buNone/>
              <a:defRPr sz="1056">
                <a:solidFill>
                  <a:schemeClr val="tx1">
                    <a:tint val="82000"/>
                  </a:schemeClr>
                </a:solidFill>
              </a:defRPr>
            </a:lvl1pPr>
            <a:lvl2pPr marL="201168" indent="0">
              <a:buNone/>
              <a:defRPr sz="880">
                <a:solidFill>
                  <a:schemeClr val="tx1">
                    <a:tint val="82000"/>
                  </a:schemeClr>
                </a:solidFill>
              </a:defRPr>
            </a:lvl2pPr>
            <a:lvl3pPr marL="402336" indent="0">
              <a:buNone/>
              <a:defRPr sz="792">
                <a:solidFill>
                  <a:schemeClr val="tx1">
                    <a:tint val="82000"/>
                  </a:schemeClr>
                </a:solidFill>
              </a:defRPr>
            </a:lvl3pPr>
            <a:lvl4pPr marL="603504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4pPr>
            <a:lvl5pPr marL="804672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5pPr>
            <a:lvl6pPr marL="1005840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6pPr>
            <a:lvl7pPr marL="1207008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7pPr>
            <a:lvl8pPr marL="1408176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8pPr>
            <a:lvl9pPr marL="1609344" indent="0">
              <a:buNone/>
              <a:defRPr sz="7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3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03360"/>
            <a:ext cx="291465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03360"/>
            <a:ext cx="2914650" cy="1914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60672"/>
            <a:ext cx="5915025" cy="5833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39790"/>
            <a:ext cx="2901255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02349"/>
            <a:ext cx="2901255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39790"/>
            <a:ext cx="2915543" cy="362559"/>
          </a:xfrm>
        </p:spPr>
        <p:txBody>
          <a:bodyPr anchor="b"/>
          <a:lstStyle>
            <a:lvl1pPr marL="0" indent="0">
              <a:buNone/>
              <a:defRPr sz="1056" b="1"/>
            </a:lvl1pPr>
            <a:lvl2pPr marL="201168" indent="0">
              <a:buNone/>
              <a:defRPr sz="880" b="1"/>
            </a:lvl2pPr>
            <a:lvl3pPr marL="402336" indent="0">
              <a:buNone/>
              <a:defRPr sz="792" b="1"/>
            </a:lvl3pPr>
            <a:lvl4pPr marL="603504" indent="0">
              <a:buNone/>
              <a:defRPr sz="704" b="1"/>
            </a:lvl4pPr>
            <a:lvl5pPr marL="804672" indent="0">
              <a:buNone/>
              <a:defRPr sz="704" b="1"/>
            </a:lvl5pPr>
            <a:lvl6pPr marL="1005840" indent="0">
              <a:buNone/>
              <a:defRPr sz="704" b="1"/>
            </a:lvl6pPr>
            <a:lvl7pPr marL="1207008" indent="0">
              <a:buNone/>
              <a:defRPr sz="704" b="1"/>
            </a:lvl7pPr>
            <a:lvl8pPr marL="1408176" indent="0">
              <a:buNone/>
              <a:defRPr sz="704" b="1"/>
            </a:lvl8pPr>
            <a:lvl9pPr marL="1609344" indent="0">
              <a:buNone/>
              <a:defRPr sz="7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102349"/>
            <a:ext cx="2915543" cy="1621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3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1189"/>
            <a:ext cx="2211883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34513"/>
            <a:ext cx="3471863" cy="2144621"/>
          </a:xfrm>
        </p:spPr>
        <p:txBody>
          <a:bodyPr/>
          <a:lstStyle>
            <a:lvl1pPr>
              <a:defRPr sz="1408"/>
            </a:lvl1pPr>
            <a:lvl2pPr>
              <a:defRPr sz="1232"/>
            </a:lvl2pPr>
            <a:lvl3pPr>
              <a:defRPr sz="1056"/>
            </a:lvl3pPr>
            <a:lvl4pPr>
              <a:defRPr sz="880"/>
            </a:lvl4pPr>
            <a:lvl5pPr>
              <a:defRPr sz="880"/>
            </a:lvl5pPr>
            <a:lvl6pPr>
              <a:defRPr sz="880"/>
            </a:lvl6pPr>
            <a:lvl7pPr>
              <a:defRPr sz="880"/>
            </a:lvl7pPr>
            <a:lvl8pPr>
              <a:defRPr sz="880"/>
            </a:lvl8pPr>
            <a:lvl9pPr>
              <a:defRPr sz="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05352"/>
            <a:ext cx="2211883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01189"/>
            <a:ext cx="2211883" cy="704162"/>
          </a:xfrm>
        </p:spPr>
        <p:txBody>
          <a:bodyPr anchor="b"/>
          <a:lstStyle>
            <a:lvl1pPr>
              <a:defRPr sz="14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34513"/>
            <a:ext cx="3471863" cy="2144621"/>
          </a:xfrm>
        </p:spPr>
        <p:txBody>
          <a:bodyPr anchor="t"/>
          <a:lstStyle>
            <a:lvl1pPr marL="0" indent="0">
              <a:buNone/>
              <a:defRPr sz="1408"/>
            </a:lvl1pPr>
            <a:lvl2pPr marL="201168" indent="0">
              <a:buNone/>
              <a:defRPr sz="1232"/>
            </a:lvl2pPr>
            <a:lvl3pPr marL="402336" indent="0">
              <a:buNone/>
              <a:defRPr sz="1056"/>
            </a:lvl3pPr>
            <a:lvl4pPr marL="603504" indent="0">
              <a:buNone/>
              <a:defRPr sz="880"/>
            </a:lvl4pPr>
            <a:lvl5pPr marL="804672" indent="0">
              <a:buNone/>
              <a:defRPr sz="880"/>
            </a:lvl5pPr>
            <a:lvl6pPr marL="1005840" indent="0">
              <a:buNone/>
              <a:defRPr sz="880"/>
            </a:lvl6pPr>
            <a:lvl7pPr marL="1207008" indent="0">
              <a:buNone/>
              <a:defRPr sz="880"/>
            </a:lvl7pPr>
            <a:lvl8pPr marL="1408176" indent="0">
              <a:buNone/>
              <a:defRPr sz="880"/>
            </a:lvl8pPr>
            <a:lvl9pPr marL="1609344" indent="0">
              <a:buNone/>
              <a:defRPr sz="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05352"/>
            <a:ext cx="2211883" cy="1677275"/>
          </a:xfrm>
        </p:spPr>
        <p:txBody>
          <a:bodyPr/>
          <a:lstStyle>
            <a:lvl1pPr marL="0" indent="0">
              <a:buNone/>
              <a:defRPr sz="704"/>
            </a:lvl1pPr>
            <a:lvl2pPr marL="201168" indent="0">
              <a:buNone/>
              <a:defRPr sz="616"/>
            </a:lvl2pPr>
            <a:lvl3pPr marL="402336" indent="0">
              <a:buNone/>
              <a:defRPr sz="528"/>
            </a:lvl3pPr>
            <a:lvl4pPr marL="603504" indent="0">
              <a:buNone/>
              <a:defRPr sz="440"/>
            </a:lvl4pPr>
            <a:lvl5pPr marL="804672" indent="0">
              <a:buNone/>
              <a:defRPr sz="440"/>
            </a:lvl5pPr>
            <a:lvl6pPr marL="1005840" indent="0">
              <a:buNone/>
              <a:defRPr sz="440"/>
            </a:lvl6pPr>
            <a:lvl7pPr marL="1207008" indent="0">
              <a:buNone/>
              <a:defRPr sz="440"/>
            </a:lvl7pPr>
            <a:lvl8pPr marL="1408176" indent="0">
              <a:buNone/>
              <a:defRPr sz="440"/>
            </a:lvl8pPr>
            <a:lvl9pPr marL="1609344" indent="0">
              <a:buNone/>
              <a:defRPr sz="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3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60672"/>
            <a:ext cx="5915025" cy="5833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03360"/>
            <a:ext cx="5915025" cy="19147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2797089"/>
            <a:ext cx="154305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D0A6A-9A83-1F40-85F8-7C38686082F3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797089"/>
            <a:ext cx="2314575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797089"/>
            <a:ext cx="1543050" cy="160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A7E0A-7FBB-0D4A-88EA-9F2C5E84E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9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02336" rtl="0" eaLnBrk="1" latinLnBrk="0" hangingPunct="1">
        <a:lnSpc>
          <a:spcPct val="90000"/>
        </a:lnSpc>
        <a:spcBef>
          <a:spcPct val="0"/>
        </a:spcBef>
        <a:buNone/>
        <a:defRPr sz="19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" indent="-100584" algn="l" defTabSz="402336" rtl="0" eaLnBrk="1" latinLnBrk="0" hangingPunct="1">
        <a:lnSpc>
          <a:spcPct val="90000"/>
        </a:lnSpc>
        <a:spcBef>
          <a:spcPts val="440"/>
        </a:spcBef>
        <a:buFont typeface="Arial" panose="020B0604020202020204" pitchFamily="34" charset="0"/>
        <a:buChar char="•"/>
        <a:defRPr sz="1232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88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" indent="-100584" algn="l" defTabSz="402336" rtl="0" eaLnBrk="1" latinLnBrk="0" hangingPunct="1">
        <a:lnSpc>
          <a:spcPct val="90000"/>
        </a:lnSpc>
        <a:spcBef>
          <a:spcPts val="220"/>
        </a:spcBef>
        <a:buFont typeface="Arial" panose="020B0604020202020204" pitchFamily="34" charset="0"/>
        <a:buChar char="•"/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" algn="l" defTabSz="402336" rtl="0" eaLnBrk="1" latinLnBrk="0" hangingPunct="1">
        <a:defRPr sz="7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F0414-3CE2-38DD-A865-EF9DFCF2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A group of dots and lines&#10;&#10;Description automatically generated">
            <a:extLst>
              <a:ext uri="{FF2B5EF4-FFF2-40B4-BE49-F238E27FC236}">
                <a16:creationId xmlns:a16="http://schemas.microsoft.com/office/drawing/2014/main" id="{7A7EAC0E-3A13-CD69-34CB-714B790E61E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349" y="343018"/>
            <a:ext cx="2664419" cy="2360630"/>
          </a:xfrm>
          <a:prstGeom prst="rect">
            <a:avLst/>
          </a:prstGeom>
        </p:spPr>
      </p:pic>
      <p:sp>
        <p:nvSpPr>
          <p:cNvPr id="119" name="TextBox 118">
            <a:extLst>
              <a:ext uri="{FF2B5EF4-FFF2-40B4-BE49-F238E27FC236}">
                <a16:creationId xmlns:a16="http://schemas.microsoft.com/office/drawing/2014/main" id="{BA447F2C-E537-1932-EB53-BB60E6C94AAD}"/>
              </a:ext>
            </a:extLst>
          </p:cNvPr>
          <p:cNvSpPr txBox="1"/>
          <p:nvPr/>
        </p:nvSpPr>
        <p:spPr>
          <a:xfrm>
            <a:off x="5645533" y="1332916"/>
            <a:ext cx="76014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nuclear transport</a:t>
            </a:r>
          </a:p>
        </p:txBody>
      </p:sp>
      <p:pic>
        <p:nvPicPr>
          <p:cNvPr id="3" name="Picture 2" descr="A group of dots and lines&#10;&#10;Description automatically generated">
            <a:extLst>
              <a:ext uri="{FF2B5EF4-FFF2-40B4-BE49-F238E27FC236}">
                <a16:creationId xmlns:a16="http://schemas.microsoft.com/office/drawing/2014/main" id="{59E3FDD6-8E27-89EE-D754-60599043AF2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 l="27300" r="27107"/>
          <a:stretch/>
        </p:blipFill>
        <p:spPr>
          <a:xfrm>
            <a:off x="131498" y="974214"/>
            <a:ext cx="974988" cy="1280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2A5B75-1F02-1A56-EC67-E02810357BD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rcRect l="22423" r="22423"/>
          <a:stretch/>
        </p:blipFill>
        <p:spPr>
          <a:xfrm>
            <a:off x="1619324" y="524856"/>
            <a:ext cx="1915775" cy="20803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F5F11B-A1E0-3EDB-41F2-E9CB1CDC4D5E}"/>
              </a:ext>
            </a:extLst>
          </p:cNvPr>
          <p:cNvSpPr txBox="1"/>
          <p:nvPr/>
        </p:nvSpPr>
        <p:spPr>
          <a:xfrm>
            <a:off x="417838" y="5880"/>
            <a:ext cx="493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rgbClr val="7D4E38"/>
                </a:solidFill>
              </a:rPr>
              <a:t>GVC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CE2E3-5FDC-CAAF-4D5F-6AD6BCE8DFCF}"/>
              </a:ext>
            </a:extLst>
          </p:cNvPr>
          <p:cNvSpPr txBox="1"/>
          <p:nvPr/>
        </p:nvSpPr>
        <p:spPr>
          <a:xfrm>
            <a:off x="4739866" y="0"/>
            <a:ext cx="10972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rgbClr val="77673A"/>
                </a:solidFill>
              </a:rPr>
              <a:t>Open Targets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2C262-E173-E66A-3D23-D9363DDA9764}"/>
              </a:ext>
            </a:extLst>
          </p:cNvPr>
          <p:cNvSpPr txBox="1"/>
          <p:nvPr/>
        </p:nvSpPr>
        <p:spPr>
          <a:xfrm>
            <a:off x="2535453" y="5880"/>
            <a:ext cx="58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6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sz="1200" b="1" dirty="0">
                <a:solidFill>
                  <a:srgbClr val="795F6E"/>
                </a:solidFill>
              </a:rPr>
              <a:t>Agora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2032C4-AF3E-36B4-8342-4E0B7105D77E}"/>
              </a:ext>
            </a:extLst>
          </p:cNvPr>
          <p:cNvSpPr txBox="1"/>
          <p:nvPr/>
        </p:nvSpPr>
        <p:spPr>
          <a:xfrm>
            <a:off x="185100" y="79239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D4E38"/>
                </a:solidFill>
              </a:rPr>
              <a:t>efferocytosis</a:t>
            </a:r>
          </a:p>
          <a:p>
            <a:pPr algn="ctr"/>
            <a:r>
              <a:rPr lang="en-US" sz="600" dirty="0">
                <a:solidFill>
                  <a:srgbClr val="7D4E38"/>
                </a:solidFill>
              </a:rPr>
              <a:t>cholesterol efflux</a:t>
            </a:r>
          </a:p>
          <a:p>
            <a:pPr algn="ctr"/>
            <a:r>
              <a:rPr lang="en-US" sz="600" dirty="0">
                <a:solidFill>
                  <a:srgbClr val="7D4E38"/>
                </a:solidFill>
              </a:rPr>
              <a:t>Aβ clearance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D774FD-1544-10EF-5958-E3644703A4E5}"/>
              </a:ext>
            </a:extLst>
          </p:cNvPr>
          <p:cNvSpPr txBox="1"/>
          <p:nvPr/>
        </p:nvSpPr>
        <p:spPr>
          <a:xfrm>
            <a:off x="473679" y="1382861"/>
            <a:ext cx="9509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D4E38"/>
                </a:solidFill>
              </a:rPr>
              <a:t>amyloid fibril 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C2C37D-189F-7432-6145-1AABFE2A0639}"/>
              </a:ext>
            </a:extLst>
          </p:cNvPr>
          <p:cNvSpPr txBox="1"/>
          <p:nvPr/>
        </p:nvSpPr>
        <p:spPr>
          <a:xfrm>
            <a:off x="800714" y="1781942"/>
            <a:ext cx="696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D4E38"/>
                </a:solidFill>
              </a:rPr>
              <a:t>APP 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4DA730-FD50-C501-FEC2-36B3E12002D9}"/>
              </a:ext>
            </a:extLst>
          </p:cNvPr>
          <p:cNvSpPr txBox="1"/>
          <p:nvPr/>
        </p:nvSpPr>
        <p:spPr>
          <a:xfrm>
            <a:off x="140942" y="2005702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D4E38"/>
                </a:solidFill>
              </a:rPr>
              <a:t>lipid transport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DC4205-0E10-8D55-9DC1-3A5CB5920C9B}"/>
              </a:ext>
            </a:extLst>
          </p:cNvPr>
          <p:cNvSpPr txBox="1"/>
          <p:nvPr/>
        </p:nvSpPr>
        <p:spPr>
          <a:xfrm>
            <a:off x="-92638" y="1473524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D4E38"/>
                </a:solidFill>
              </a:rPr>
              <a:t>immune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4E82A8-4AB1-EBB6-2DA7-5112094B0EDF}"/>
              </a:ext>
            </a:extLst>
          </p:cNvPr>
          <p:cNvSpPr txBox="1"/>
          <p:nvPr/>
        </p:nvSpPr>
        <p:spPr>
          <a:xfrm>
            <a:off x="3176596" y="674579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neurite development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B80D0C-52B6-0775-8018-D1CBB0863DBD}"/>
              </a:ext>
            </a:extLst>
          </p:cNvPr>
          <p:cNvSpPr txBox="1"/>
          <p:nvPr/>
        </p:nvSpPr>
        <p:spPr>
          <a:xfrm>
            <a:off x="2312804" y="426507"/>
            <a:ext cx="8082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aerobic respiration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9FC35B-7E01-53C4-F9C0-E44A65AADCB3}"/>
              </a:ext>
            </a:extLst>
          </p:cNvPr>
          <p:cNvSpPr txBox="1"/>
          <p:nvPr/>
        </p:nvSpPr>
        <p:spPr>
          <a:xfrm>
            <a:off x="1235069" y="798509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synaptic transmission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153CB3-F313-ABB0-10D8-E83DC82CC9A8}"/>
              </a:ext>
            </a:extLst>
          </p:cNvPr>
          <p:cNvSpPr txBox="1"/>
          <p:nvPr/>
        </p:nvSpPr>
        <p:spPr>
          <a:xfrm>
            <a:off x="1224567" y="1059708"/>
            <a:ext cx="8274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immune response</a:t>
            </a:r>
            <a:br>
              <a:rPr lang="en-US" sz="600" dirty="0">
                <a:solidFill>
                  <a:srgbClr val="795F6E"/>
                </a:solidFill>
              </a:rPr>
            </a:br>
            <a:r>
              <a:rPr lang="en-US" sz="600" dirty="0">
                <a:solidFill>
                  <a:srgbClr val="795F6E"/>
                </a:solidFill>
              </a:rPr>
              <a:t>leukocyte adhesion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041ED2-DA61-51CD-0DBF-41C09D9AE99E}"/>
              </a:ext>
            </a:extLst>
          </p:cNvPr>
          <p:cNvSpPr txBox="1"/>
          <p:nvPr/>
        </p:nvSpPr>
        <p:spPr>
          <a:xfrm>
            <a:off x="1766893" y="2223556"/>
            <a:ext cx="6335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cell migration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023E-8A23-739F-872E-77C3FB9DAA5D}"/>
              </a:ext>
            </a:extLst>
          </p:cNvPr>
          <p:cNvSpPr txBox="1"/>
          <p:nvPr/>
        </p:nvSpPr>
        <p:spPr>
          <a:xfrm>
            <a:off x="1699344" y="1596533"/>
            <a:ext cx="9380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endopeptidase activity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C048C4-0D38-2CB2-BFFB-0FE371112F9C}"/>
              </a:ext>
            </a:extLst>
          </p:cNvPr>
          <p:cNvSpPr txBox="1"/>
          <p:nvPr/>
        </p:nvSpPr>
        <p:spPr>
          <a:xfrm>
            <a:off x="2152414" y="1303891"/>
            <a:ext cx="5854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endocytosis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78C0F-21AB-615B-E512-D91D36EBCBC9}"/>
              </a:ext>
            </a:extLst>
          </p:cNvPr>
          <p:cNvSpPr txBox="1"/>
          <p:nvPr/>
        </p:nvSpPr>
        <p:spPr>
          <a:xfrm>
            <a:off x="3201704" y="1236399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lipid transport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2795AF-D6C6-7457-9ABE-69794EE6966D}"/>
              </a:ext>
            </a:extLst>
          </p:cNvPr>
          <p:cNvSpPr txBox="1"/>
          <p:nvPr/>
        </p:nvSpPr>
        <p:spPr>
          <a:xfrm>
            <a:off x="2106944" y="1952727"/>
            <a:ext cx="66556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wound healing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FAFD54-AAC3-B3BD-3E08-44AA4C82DC43}"/>
              </a:ext>
            </a:extLst>
          </p:cNvPr>
          <p:cNvSpPr txBox="1"/>
          <p:nvPr/>
        </p:nvSpPr>
        <p:spPr>
          <a:xfrm>
            <a:off x="2505557" y="1617321"/>
            <a:ext cx="78098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immune response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44F4E3-A757-29FA-7E9E-26B4A836CF8E}"/>
              </a:ext>
            </a:extLst>
          </p:cNvPr>
          <p:cNvSpPr txBox="1">
            <a:spLocks/>
          </p:cNvSpPr>
          <p:nvPr/>
        </p:nvSpPr>
        <p:spPr>
          <a:xfrm>
            <a:off x="3101134" y="1937832"/>
            <a:ext cx="696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APP processing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22A516-8B25-4E8E-C9E1-18599A791DE3}"/>
              </a:ext>
            </a:extLst>
          </p:cNvPr>
          <p:cNvSpPr txBox="1"/>
          <p:nvPr/>
        </p:nvSpPr>
        <p:spPr>
          <a:xfrm>
            <a:off x="3806662" y="1374234"/>
            <a:ext cx="69602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APP processing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6140C19-5075-0B8B-AEE2-2251DD7AE818}"/>
              </a:ext>
            </a:extLst>
          </p:cNvPr>
          <p:cNvSpPr txBox="1"/>
          <p:nvPr/>
        </p:nvSpPr>
        <p:spPr>
          <a:xfrm>
            <a:off x="4952911" y="1380669"/>
            <a:ext cx="87075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neurite development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5065FB3-2BCA-5FA6-BF4E-E0DB182AAF1D}"/>
              </a:ext>
            </a:extLst>
          </p:cNvPr>
          <p:cNvSpPr txBox="1"/>
          <p:nvPr/>
        </p:nvSpPr>
        <p:spPr>
          <a:xfrm>
            <a:off x="5951255" y="796538"/>
            <a:ext cx="80823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aerobic respiration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D55351C-8EE2-0801-7D99-2219274F0168}"/>
              </a:ext>
            </a:extLst>
          </p:cNvPr>
          <p:cNvSpPr txBox="1">
            <a:spLocks/>
          </p:cNvSpPr>
          <p:nvPr/>
        </p:nvSpPr>
        <p:spPr>
          <a:xfrm>
            <a:off x="4493781" y="764760"/>
            <a:ext cx="91242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synaptic transmission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0FAE9A-FC95-1426-50B0-2824F2D04511}"/>
              </a:ext>
            </a:extLst>
          </p:cNvPr>
          <p:cNvSpPr txBox="1">
            <a:spLocks/>
          </p:cNvSpPr>
          <p:nvPr/>
        </p:nvSpPr>
        <p:spPr>
          <a:xfrm>
            <a:off x="4386243" y="1922160"/>
            <a:ext cx="6335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cell migration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386CA35-22FC-6322-5E46-37379424752D}"/>
              </a:ext>
            </a:extLst>
          </p:cNvPr>
          <p:cNvSpPr txBox="1"/>
          <p:nvPr/>
        </p:nvSpPr>
        <p:spPr>
          <a:xfrm>
            <a:off x="5849494" y="423130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foam cell formation</a:t>
            </a:r>
          </a:p>
          <a:p>
            <a:pPr algn="ctr"/>
            <a:r>
              <a:rPr lang="en-US" sz="600" dirty="0">
                <a:solidFill>
                  <a:srgbClr val="77673A"/>
                </a:solidFill>
              </a:rPr>
              <a:t>cholesterol efflux</a:t>
            </a:r>
          </a:p>
          <a:p>
            <a:pPr algn="ctr"/>
            <a:r>
              <a:rPr lang="en-US" sz="600" dirty="0">
                <a:solidFill>
                  <a:srgbClr val="77673A"/>
                </a:solidFill>
              </a:rPr>
              <a:t>lipid transport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DBFF4-3689-62BA-DFDF-1C06B1B4E460}"/>
              </a:ext>
            </a:extLst>
          </p:cNvPr>
          <p:cNvCxnSpPr>
            <a:cxnSpLocks/>
          </p:cNvCxnSpPr>
          <p:nvPr/>
        </p:nvCxnSpPr>
        <p:spPr>
          <a:xfrm>
            <a:off x="147619" y="1602632"/>
            <a:ext cx="27432" cy="45720"/>
          </a:xfrm>
          <a:prstGeom prst="line">
            <a:avLst/>
          </a:prstGeom>
          <a:ln w="6350">
            <a:solidFill>
              <a:srgbClr val="7D4E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35BDC0-8E23-0FAA-7241-5E955CD494A7}"/>
              </a:ext>
            </a:extLst>
          </p:cNvPr>
          <p:cNvCxnSpPr>
            <a:cxnSpLocks/>
          </p:cNvCxnSpPr>
          <p:nvPr/>
        </p:nvCxnSpPr>
        <p:spPr>
          <a:xfrm flipH="1">
            <a:off x="713412" y="1508565"/>
            <a:ext cx="27432" cy="45720"/>
          </a:xfrm>
          <a:prstGeom prst="line">
            <a:avLst/>
          </a:prstGeom>
          <a:ln w="6350">
            <a:solidFill>
              <a:srgbClr val="7D4E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D8EE428-3F9D-693E-7193-05C4AFB9C834}"/>
              </a:ext>
            </a:extLst>
          </p:cNvPr>
          <p:cNvCxnSpPr>
            <a:cxnSpLocks/>
          </p:cNvCxnSpPr>
          <p:nvPr/>
        </p:nvCxnSpPr>
        <p:spPr>
          <a:xfrm flipH="1">
            <a:off x="1908031" y="1721700"/>
            <a:ext cx="27432" cy="45720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F18DC1F-5692-D549-2F6B-491DBF75B3B6}"/>
              </a:ext>
            </a:extLst>
          </p:cNvPr>
          <p:cNvCxnSpPr>
            <a:cxnSpLocks/>
          </p:cNvCxnSpPr>
          <p:nvPr/>
        </p:nvCxnSpPr>
        <p:spPr>
          <a:xfrm flipH="1" flipV="1">
            <a:off x="2193166" y="1977336"/>
            <a:ext cx="27432" cy="36576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60E2B8-3D8F-6439-4C48-93D505A7128F}"/>
              </a:ext>
            </a:extLst>
          </p:cNvPr>
          <p:cNvCxnSpPr>
            <a:cxnSpLocks/>
          </p:cNvCxnSpPr>
          <p:nvPr/>
        </p:nvCxnSpPr>
        <p:spPr>
          <a:xfrm>
            <a:off x="3162346" y="1977816"/>
            <a:ext cx="27432" cy="36576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D549740-7691-5765-07D2-C32093EC0160}"/>
              </a:ext>
            </a:extLst>
          </p:cNvPr>
          <p:cNvCxnSpPr>
            <a:cxnSpLocks/>
          </p:cNvCxnSpPr>
          <p:nvPr/>
        </p:nvCxnSpPr>
        <p:spPr>
          <a:xfrm flipH="1" flipV="1">
            <a:off x="2770963" y="1741363"/>
            <a:ext cx="9144" cy="36576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26BF188-71ED-C7CB-CBD9-98397D39A622}"/>
              </a:ext>
            </a:extLst>
          </p:cNvPr>
          <p:cNvCxnSpPr>
            <a:cxnSpLocks/>
          </p:cNvCxnSpPr>
          <p:nvPr/>
        </p:nvCxnSpPr>
        <p:spPr>
          <a:xfrm flipH="1">
            <a:off x="4510429" y="2051077"/>
            <a:ext cx="27432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3BC8833-F2E8-AEF3-0DF1-8D93644EA793}"/>
              </a:ext>
            </a:extLst>
          </p:cNvPr>
          <p:cNvCxnSpPr>
            <a:cxnSpLocks/>
          </p:cNvCxnSpPr>
          <p:nvPr/>
        </p:nvCxnSpPr>
        <p:spPr>
          <a:xfrm>
            <a:off x="5287178" y="1505390"/>
            <a:ext cx="27432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369CA0C-C323-39E3-3162-2B28E44922AF}"/>
              </a:ext>
            </a:extLst>
          </p:cNvPr>
          <p:cNvCxnSpPr>
            <a:cxnSpLocks/>
          </p:cNvCxnSpPr>
          <p:nvPr/>
        </p:nvCxnSpPr>
        <p:spPr>
          <a:xfrm>
            <a:off x="1996517" y="935118"/>
            <a:ext cx="18288" cy="45720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4B3533E-EA36-29C3-5AC4-D4483F99FC0E}"/>
              </a:ext>
            </a:extLst>
          </p:cNvPr>
          <p:cNvCxnSpPr>
            <a:cxnSpLocks/>
          </p:cNvCxnSpPr>
          <p:nvPr/>
        </p:nvCxnSpPr>
        <p:spPr>
          <a:xfrm>
            <a:off x="2064990" y="890017"/>
            <a:ext cx="54864" cy="0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D12ABCF-1295-3639-AE51-03C5FB1B17CA}"/>
              </a:ext>
            </a:extLst>
          </p:cNvPr>
          <p:cNvCxnSpPr>
            <a:cxnSpLocks/>
          </p:cNvCxnSpPr>
          <p:nvPr/>
        </p:nvCxnSpPr>
        <p:spPr>
          <a:xfrm flipH="1" flipV="1">
            <a:off x="1878533" y="2262468"/>
            <a:ext cx="18288" cy="27432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7F55D9B-A59B-5E11-9787-10CAB493F025}"/>
              </a:ext>
            </a:extLst>
          </p:cNvPr>
          <p:cNvCxnSpPr>
            <a:cxnSpLocks/>
          </p:cNvCxnSpPr>
          <p:nvPr/>
        </p:nvCxnSpPr>
        <p:spPr>
          <a:xfrm flipV="1">
            <a:off x="2030933" y="2262468"/>
            <a:ext cx="18288" cy="27432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367DBCD-8208-E19C-E95D-2695E96F996C}"/>
              </a:ext>
            </a:extLst>
          </p:cNvPr>
          <p:cNvSpPr txBox="1"/>
          <p:nvPr/>
        </p:nvSpPr>
        <p:spPr>
          <a:xfrm>
            <a:off x="3179631" y="1601694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95F6E"/>
                </a:solidFill>
              </a:rPr>
              <a:t>response to Aβ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5663416-1BB3-7368-C265-90FB3B16E115}"/>
              </a:ext>
            </a:extLst>
          </p:cNvPr>
          <p:cNvSpPr txBox="1">
            <a:spLocks/>
          </p:cNvSpPr>
          <p:nvPr/>
        </p:nvSpPr>
        <p:spPr>
          <a:xfrm>
            <a:off x="6150497" y="1909259"/>
            <a:ext cx="6767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response to Aβ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8C01A3B-2D49-4E91-5A2D-552A93B0A5A5}"/>
              </a:ext>
            </a:extLst>
          </p:cNvPr>
          <p:cNvSpPr txBox="1">
            <a:spLocks/>
          </p:cNvSpPr>
          <p:nvPr/>
        </p:nvSpPr>
        <p:spPr>
          <a:xfrm>
            <a:off x="5687222" y="1913369"/>
            <a:ext cx="4940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cell cycle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EE7EC2A-1ADC-7FE5-BD43-BC9F3FE34B07}"/>
              </a:ext>
            </a:extLst>
          </p:cNvPr>
          <p:cNvSpPr txBox="1">
            <a:spLocks/>
          </p:cNvSpPr>
          <p:nvPr/>
        </p:nvSpPr>
        <p:spPr>
          <a:xfrm>
            <a:off x="3378768" y="2477836"/>
            <a:ext cx="7361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response to ROS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89A61AC-B5E7-EEA4-C4C0-0B6E488ED33C}"/>
              </a:ext>
            </a:extLst>
          </p:cNvPr>
          <p:cNvCxnSpPr>
            <a:cxnSpLocks/>
          </p:cNvCxnSpPr>
          <p:nvPr/>
        </p:nvCxnSpPr>
        <p:spPr>
          <a:xfrm flipV="1">
            <a:off x="4027596" y="2531456"/>
            <a:ext cx="36576" cy="27432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A907F76-4D94-8BD1-CC85-8ACED9502CA8}"/>
              </a:ext>
            </a:extLst>
          </p:cNvPr>
          <p:cNvCxnSpPr>
            <a:cxnSpLocks/>
          </p:cNvCxnSpPr>
          <p:nvPr/>
        </p:nvCxnSpPr>
        <p:spPr>
          <a:xfrm flipH="1">
            <a:off x="6492496" y="2035371"/>
            <a:ext cx="0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57544900-4ABB-8ECA-5A3E-08D1682D98D3}"/>
              </a:ext>
            </a:extLst>
          </p:cNvPr>
          <p:cNvSpPr txBox="1">
            <a:spLocks/>
          </p:cNvSpPr>
          <p:nvPr/>
        </p:nvSpPr>
        <p:spPr>
          <a:xfrm>
            <a:off x="5729101" y="2552394"/>
            <a:ext cx="58541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endocytosis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5FB0BAF-B841-4BC3-5ABD-3804BC53A406}"/>
              </a:ext>
            </a:extLst>
          </p:cNvPr>
          <p:cNvCxnSpPr>
            <a:cxnSpLocks/>
          </p:cNvCxnSpPr>
          <p:nvPr/>
        </p:nvCxnSpPr>
        <p:spPr>
          <a:xfrm>
            <a:off x="5996231" y="2563399"/>
            <a:ext cx="9144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BF304C-FD4A-5827-0F58-45353CCEFA02}"/>
              </a:ext>
            </a:extLst>
          </p:cNvPr>
          <p:cNvCxnSpPr>
            <a:cxnSpLocks/>
          </p:cNvCxnSpPr>
          <p:nvPr/>
        </p:nvCxnSpPr>
        <p:spPr>
          <a:xfrm flipH="1">
            <a:off x="5938711" y="631753"/>
            <a:ext cx="36576" cy="36576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742C896-9EC1-2C9B-27AF-8FAC0A37CEDB}"/>
              </a:ext>
            </a:extLst>
          </p:cNvPr>
          <p:cNvCxnSpPr>
            <a:cxnSpLocks/>
          </p:cNvCxnSpPr>
          <p:nvPr/>
        </p:nvCxnSpPr>
        <p:spPr>
          <a:xfrm flipH="1">
            <a:off x="6353584" y="925419"/>
            <a:ext cx="0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85369E-EB30-826C-A1D4-991752D24C8D}"/>
              </a:ext>
            </a:extLst>
          </p:cNvPr>
          <p:cNvCxnSpPr>
            <a:cxnSpLocks/>
          </p:cNvCxnSpPr>
          <p:nvPr/>
        </p:nvCxnSpPr>
        <p:spPr>
          <a:xfrm flipH="1">
            <a:off x="2567710" y="1731619"/>
            <a:ext cx="27432" cy="27432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93F4F2C-8500-EBD1-AD70-F409E408C9EA}"/>
              </a:ext>
            </a:extLst>
          </p:cNvPr>
          <p:cNvCxnSpPr>
            <a:cxnSpLocks/>
          </p:cNvCxnSpPr>
          <p:nvPr/>
        </p:nvCxnSpPr>
        <p:spPr>
          <a:xfrm>
            <a:off x="1910203" y="1281726"/>
            <a:ext cx="18288" cy="45720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EC13747-AA22-3B62-08EF-697CE3351922}"/>
              </a:ext>
            </a:extLst>
          </p:cNvPr>
          <p:cNvCxnSpPr>
            <a:cxnSpLocks/>
          </p:cNvCxnSpPr>
          <p:nvPr/>
        </p:nvCxnSpPr>
        <p:spPr>
          <a:xfrm flipV="1">
            <a:off x="3344147" y="1727877"/>
            <a:ext cx="9144" cy="36576"/>
          </a:xfrm>
          <a:prstGeom prst="line">
            <a:avLst/>
          </a:prstGeom>
          <a:ln w="6350">
            <a:solidFill>
              <a:srgbClr val="795F6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19C51CC-AA22-EED5-13F5-309114C9E951}"/>
              </a:ext>
            </a:extLst>
          </p:cNvPr>
          <p:cNvSpPr txBox="1">
            <a:spLocks/>
          </p:cNvSpPr>
          <p:nvPr/>
        </p:nvSpPr>
        <p:spPr>
          <a:xfrm>
            <a:off x="5019243" y="1930437"/>
            <a:ext cx="78258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immune response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25E97C-8677-B010-FC5D-A83E2690984D}"/>
              </a:ext>
            </a:extLst>
          </p:cNvPr>
          <p:cNvCxnSpPr>
            <a:cxnSpLocks/>
          </p:cNvCxnSpPr>
          <p:nvPr/>
        </p:nvCxnSpPr>
        <p:spPr>
          <a:xfrm>
            <a:off x="5652177" y="2058226"/>
            <a:ext cx="18288" cy="36576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48CF26B8-479C-F2E6-82E3-A2A0ED5AFBAF}"/>
              </a:ext>
            </a:extLst>
          </p:cNvPr>
          <p:cNvCxnSpPr>
            <a:cxnSpLocks/>
          </p:cNvCxnSpPr>
          <p:nvPr/>
        </p:nvCxnSpPr>
        <p:spPr>
          <a:xfrm flipH="1">
            <a:off x="5928754" y="2038069"/>
            <a:ext cx="0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97E54CD-23C5-106E-9F13-4FDD63384DFD}"/>
              </a:ext>
            </a:extLst>
          </p:cNvPr>
          <p:cNvSpPr txBox="1">
            <a:spLocks/>
          </p:cNvSpPr>
          <p:nvPr/>
        </p:nvSpPr>
        <p:spPr>
          <a:xfrm>
            <a:off x="5783235" y="1787124"/>
            <a:ext cx="85472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miRNA transcription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9D2D547-BB79-3F6B-385E-47DCAB7A4BCD}"/>
              </a:ext>
            </a:extLst>
          </p:cNvPr>
          <p:cNvCxnSpPr>
            <a:cxnSpLocks/>
          </p:cNvCxnSpPr>
          <p:nvPr/>
        </p:nvCxnSpPr>
        <p:spPr>
          <a:xfrm flipH="1">
            <a:off x="5834939" y="1458090"/>
            <a:ext cx="9144" cy="36576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93873FA-E28F-8C61-5436-BF9C02FA3187}"/>
              </a:ext>
            </a:extLst>
          </p:cNvPr>
          <p:cNvCxnSpPr>
            <a:cxnSpLocks/>
          </p:cNvCxnSpPr>
          <p:nvPr/>
        </p:nvCxnSpPr>
        <p:spPr>
          <a:xfrm flipH="1">
            <a:off x="6082502" y="1791263"/>
            <a:ext cx="0" cy="45720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842699D-AF9D-C83F-53B4-7FAF376BD24F}"/>
              </a:ext>
            </a:extLst>
          </p:cNvPr>
          <p:cNvSpPr txBox="1">
            <a:spLocks/>
          </p:cNvSpPr>
          <p:nvPr/>
        </p:nvSpPr>
        <p:spPr>
          <a:xfrm>
            <a:off x="6335227" y="1516893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GABAergic</a:t>
            </a:r>
            <a:br>
              <a:rPr lang="en-US" sz="600" dirty="0">
                <a:solidFill>
                  <a:srgbClr val="77673A"/>
                </a:solidFill>
              </a:rPr>
            </a:br>
            <a:r>
              <a:rPr lang="en-US" sz="600" dirty="0">
                <a:solidFill>
                  <a:srgbClr val="77673A"/>
                </a:solidFill>
              </a:rPr>
              <a:t>transmission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DD59D76-8A74-611D-ED5C-02AA26F41D11}"/>
              </a:ext>
            </a:extLst>
          </p:cNvPr>
          <p:cNvSpPr txBox="1"/>
          <p:nvPr/>
        </p:nvSpPr>
        <p:spPr>
          <a:xfrm>
            <a:off x="4301245" y="1474345"/>
            <a:ext cx="65434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77673A"/>
                </a:solidFill>
              </a:rPr>
              <a:t>kinase activity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69AD147-050D-A5F4-206F-3216E8442838}"/>
              </a:ext>
            </a:extLst>
          </p:cNvPr>
          <p:cNvCxnSpPr>
            <a:cxnSpLocks/>
          </p:cNvCxnSpPr>
          <p:nvPr/>
        </p:nvCxnSpPr>
        <p:spPr>
          <a:xfrm>
            <a:off x="4688573" y="1602398"/>
            <a:ext cx="9144" cy="36576"/>
          </a:xfrm>
          <a:prstGeom prst="line">
            <a:avLst/>
          </a:prstGeom>
          <a:ln w="6350">
            <a:solidFill>
              <a:srgbClr val="77673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23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3062</TotalTime>
  <Words>97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Marcora, Edoardo</dc:creator>
  <cp:lastModifiedBy>Marcora, Edoardo</cp:lastModifiedBy>
  <cp:revision>79</cp:revision>
  <dcterms:created xsi:type="dcterms:W3CDTF">2024-12-19T16:31:25Z</dcterms:created>
  <dcterms:modified xsi:type="dcterms:W3CDTF">2025-01-09T21:17:33Z</dcterms:modified>
</cp:coreProperties>
</file>