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27" r:id="rId3"/>
    <p:sldId id="315" r:id="rId4"/>
    <p:sldId id="347" r:id="rId5"/>
    <p:sldId id="348" r:id="rId6"/>
    <p:sldId id="359" r:id="rId7"/>
    <p:sldId id="349" r:id="rId8"/>
    <p:sldId id="350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7" r:id="rId17"/>
    <p:sldId id="3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26/07/2017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26/07/2017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26/07/2017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26/07/2017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26/07/2017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26/07/2017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26/07/2017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26/07/2017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26/07/2017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26/07/2017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26/07/2017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26/07/2017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26/07/2017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Árvores de Decisão</a:t>
            </a:r>
            <a:endParaRPr lang="pt-PT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964243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>
                <a:solidFill>
                  <a:schemeClr val="tx1"/>
                </a:solidFill>
              </a:rPr>
              <a:t>Business </a:t>
            </a:r>
            <a:r>
              <a:rPr lang="pt-PT" dirty="0" err="1" smtClean="0">
                <a:solidFill>
                  <a:schemeClr val="tx1"/>
                </a:solidFill>
              </a:rPr>
              <a:t>Intelligence</a:t>
            </a:r>
            <a:r>
              <a:rPr lang="pt-PT" dirty="0" smtClean="0">
                <a:solidFill>
                  <a:schemeClr val="tx1"/>
                </a:solidFill>
              </a:rPr>
              <a:t> &amp; Mineração de dados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Práticos – </a:t>
            </a:r>
            <a:r>
              <a:rPr lang="pt-PT" sz="3200" b="1" dirty="0" err="1" smtClean="0"/>
              <a:t>Dataset</a:t>
            </a:r>
            <a:r>
              <a:rPr lang="pt-PT" sz="3200" b="1" dirty="0" smtClean="0"/>
              <a:t> </a:t>
            </a:r>
            <a:r>
              <a:rPr lang="pt-PT" sz="3200" b="1" dirty="0" smtClean="0"/>
              <a:t>“BMW”</a:t>
            </a:r>
            <a:endParaRPr lang="pt-PT" sz="3200" b="1" dirty="0" smtClean="0"/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Resultado: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Instâncias classificadas corretamente: 56.8%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Instâncias classificadas </a:t>
            </a:r>
            <a:r>
              <a:rPr lang="pt-PT" sz="2400" dirty="0" smtClean="0"/>
              <a:t>incorretamente</a:t>
            </a:r>
            <a:r>
              <a:rPr lang="pt-PT" sz="2400" dirty="0"/>
              <a:t>: </a:t>
            </a:r>
            <a:r>
              <a:rPr lang="pt-PT" sz="2400" dirty="0" smtClean="0"/>
              <a:t>43.2%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Precisão do modelo a rondar os 55-60% não é um bom modelo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Casos Práticos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4" y="826492"/>
            <a:ext cx="6108065" cy="33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Práticos – </a:t>
            </a:r>
            <a:r>
              <a:rPr lang="pt-PT" sz="3200" b="1" dirty="0" err="1" smtClean="0"/>
              <a:t>Dataset</a:t>
            </a:r>
            <a:r>
              <a:rPr lang="pt-PT" sz="3200" b="1" dirty="0" smtClean="0"/>
              <a:t> </a:t>
            </a:r>
            <a:r>
              <a:rPr lang="pt-PT" sz="3200" b="1" dirty="0" smtClean="0"/>
              <a:t>“</a:t>
            </a:r>
            <a:r>
              <a:rPr lang="pt-PT" sz="3200" b="1" dirty="0" err="1" smtClean="0"/>
              <a:t>Pima</a:t>
            </a:r>
            <a:r>
              <a:rPr lang="pt-PT" sz="3200" b="1" dirty="0" smtClean="0"/>
              <a:t> </a:t>
            </a:r>
            <a:r>
              <a:rPr lang="pt-PT" sz="3200" b="1" dirty="0" err="1" smtClean="0"/>
              <a:t>Indians</a:t>
            </a:r>
            <a:r>
              <a:rPr lang="pt-PT" sz="3200" b="1" dirty="0" smtClean="0"/>
              <a:t> Diabetes”</a:t>
            </a:r>
            <a:endParaRPr lang="pt-PT" sz="3200" b="1" dirty="0" smtClean="0"/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Foi utilizada a ferramenta de Data </a:t>
            </a:r>
            <a:r>
              <a:rPr lang="pt-PT" sz="2400" dirty="0" err="1" smtClean="0"/>
              <a:t>Mining</a:t>
            </a:r>
            <a:r>
              <a:rPr lang="pt-PT" sz="2400" dirty="0" smtClean="0"/>
              <a:t> </a:t>
            </a:r>
            <a:r>
              <a:rPr lang="pt-PT" sz="2400" b="1" dirty="0" err="1" smtClean="0"/>
              <a:t>Weka</a:t>
            </a:r>
            <a:r>
              <a:rPr lang="pt-PT" sz="2400" dirty="0" smtClean="0"/>
              <a:t>[1</a:t>
            </a:r>
            <a:r>
              <a:rPr lang="pt-PT" sz="2400" dirty="0" smtClean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Dataset</a:t>
            </a:r>
            <a:r>
              <a:rPr lang="pt-PT" sz="2400" dirty="0" smtClean="0"/>
              <a:t> </a:t>
            </a:r>
            <a:r>
              <a:rPr lang="pt-PT" sz="2400" dirty="0" smtClean="0"/>
              <a:t>“</a:t>
            </a:r>
            <a:r>
              <a:rPr lang="pt-PT" sz="2400" dirty="0" err="1" smtClean="0"/>
              <a:t>Pima</a:t>
            </a:r>
            <a:r>
              <a:rPr lang="pt-PT" sz="2400" dirty="0" smtClean="0"/>
              <a:t> </a:t>
            </a:r>
            <a:r>
              <a:rPr lang="pt-PT" sz="2400" dirty="0" err="1" smtClean="0"/>
              <a:t>Indians</a:t>
            </a:r>
            <a:r>
              <a:rPr lang="pt-PT" sz="2400" dirty="0" smtClean="0"/>
              <a:t> Diabetes” contém análises feitas de diabetes a um povo originário nos Estados Unidos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Carregar dados no </a:t>
            </a:r>
            <a:r>
              <a:rPr lang="pt-PT" sz="2400" dirty="0" err="1" smtClean="0"/>
              <a:t>Weka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/>
          </a:p>
          <a:p>
            <a:endParaRPr lang="pt-PT" sz="2400" dirty="0" smtClean="0"/>
          </a:p>
          <a:p>
            <a:endParaRPr lang="pt-PT" sz="2400" dirty="0" smtClean="0"/>
          </a:p>
          <a:p>
            <a:r>
              <a:rPr lang="pt-PT" dirty="0" smtClean="0"/>
              <a:t>[1] - </a:t>
            </a:r>
            <a:r>
              <a:rPr lang="pt-PT" dirty="0"/>
              <a:t>http://www.cs.waikato.ac.nz/ml/weka/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Casos Práticos</a:t>
            </a:r>
            <a:endParaRPr lang="pt-PT" sz="1600" b="1" dirty="0"/>
          </a:p>
        </p:txBody>
      </p:sp>
      <p:pic>
        <p:nvPicPr>
          <p:cNvPr id="10" name="Imagem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02" y="2333296"/>
            <a:ext cx="4549840" cy="344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94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Práticos – </a:t>
            </a:r>
            <a:r>
              <a:rPr lang="pt-PT" sz="3200" b="1" dirty="0" err="1" smtClean="0"/>
              <a:t>Dataset</a:t>
            </a:r>
            <a:r>
              <a:rPr lang="pt-PT" sz="3200" b="1" dirty="0" smtClean="0"/>
              <a:t> </a:t>
            </a:r>
            <a:r>
              <a:rPr lang="pt-PT" sz="3200" b="1" dirty="0" smtClean="0"/>
              <a:t>“</a:t>
            </a:r>
            <a:r>
              <a:rPr lang="pt-PT" sz="3200" b="1" dirty="0" err="1" smtClean="0"/>
              <a:t>Pima</a:t>
            </a:r>
            <a:r>
              <a:rPr lang="pt-PT" sz="3200" b="1" dirty="0" smtClean="0"/>
              <a:t> </a:t>
            </a:r>
            <a:r>
              <a:rPr lang="pt-PT" sz="3200" b="1" dirty="0" err="1" smtClean="0"/>
              <a:t>Indians</a:t>
            </a:r>
            <a:r>
              <a:rPr lang="pt-PT" sz="3200" b="1" dirty="0" smtClean="0"/>
              <a:t> Diabetes”</a:t>
            </a:r>
            <a:endParaRPr lang="pt-PT" sz="3200" b="1" dirty="0" smtClean="0"/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Gerar Modelo Classificador: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Tab</a:t>
            </a:r>
            <a:r>
              <a:rPr lang="pt-PT" sz="2400" dirty="0" smtClean="0"/>
              <a:t> “</a:t>
            </a:r>
            <a:r>
              <a:rPr lang="pt-PT" sz="2400" dirty="0" err="1" smtClean="0"/>
              <a:t>Classify</a:t>
            </a:r>
            <a:r>
              <a:rPr lang="pt-PT" sz="2400" dirty="0" smtClean="0"/>
              <a:t>” -&gt; “</a:t>
            </a:r>
            <a:r>
              <a:rPr lang="pt-PT" sz="2400" dirty="0" err="1" smtClean="0"/>
              <a:t>Choose</a:t>
            </a:r>
            <a:r>
              <a:rPr lang="pt-PT" sz="2400" dirty="0" smtClean="0"/>
              <a:t>”  -&gt; “</a:t>
            </a:r>
            <a:r>
              <a:rPr lang="pt-PT" sz="2400" dirty="0" err="1" smtClean="0"/>
              <a:t>trees</a:t>
            </a:r>
            <a:r>
              <a:rPr lang="pt-PT" sz="2400" dirty="0" smtClean="0"/>
              <a:t>” -&gt; “J48”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“</a:t>
            </a:r>
            <a:r>
              <a:rPr lang="pt-PT" sz="2400" dirty="0" err="1" smtClean="0"/>
              <a:t>Test</a:t>
            </a:r>
            <a:r>
              <a:rPr lang="pt-PT" sz="2400" dirty="0" smtClean="0"/>
              <a:t> </a:t>
            </a:r>
            <a:r>
              <a:rPr lang="pt-PT" sz="2400" dirty="0" err="1" smtClean="0"/>
              <a:t>Options</a:t>
            </a:r>
            <a:r>
              <a:rPr lang="pt-PT" sz="2400" dirty="0" smtClean="0"/>
              <a:t>” -&gt; “Use training Set”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Start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Resultado:</a:t>
            </a:r>
            <a:endParaRPr lang="pt-PT" sz="2400" dirty="0" smtClean="0"/>
          </a:p>
          <a:p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Casos Práticos</a:t>
            </a:r>
            <a:endParaRPr lang="pt-PT" sz="1600" b="1" dirty="0"/>
          </a:p>
        </p:txBody>
      </p:sp>
      <p:pic>
        <p:nvPicPr>
          <p:cNvPr id="9" name="Image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52" y="2547773"/>
            <a:ext cx="7229692" cy="35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984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Práticos – </a:t>
            </a:r>
            <a:r>
              <a:rPr lang="pt-PT" sz="3200" b="1" dirty="0" err="1" smtClean="0"/>
              <a:t>Dataset</a:t>
            </a:r>
            <a:r>
              <a:rPr lang="pt-PT" sz="3200" b="1" dirty="0" smtClean="0"/>
              <a:t> </a:t>
            </a:r>
            <a:r>
              <a:rPr lang="pt-PT" sz="3200" b="1" dirty="0" smtClean="0"/>
              <a:t>“</a:t>
            </a:r>
            <a:r>
              <a:rPr lang="pt-PT" sz="3200" b="1" dirty="0" err="1" smtClean="0"/>
              <a:t>Pima</a:t>
            </a:r>
            <a:r>
              <a:rPr lang="pt-PT" sz="3200" b="1" dirty="0" smtClean="0"/>
              <a:t> </a:t>
            </a:r>
            <a:r>
              <a:rPr lang="pt-PT" sz="3200" b="1" dirty="0" err="1" smtClean="0"/>
              <a:t>Indians</a:t>
            </a:r>
            <a:r>
              <a:rPr lang="pt-PT" sz="3200" b="1" dirty="0" smtClean="0"/>
              <a:t> Diabetes”</a:t>
            </a:r>
            <a:endParaRPr lang="pt-PT" sz="3200" b="1" dirty="0" smtClean="0"/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Modelo gerado diz-nos que: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Correctly</a:t>
            </a:r>
            <a:r>
              <a:rPr lang="pt-PT" sz="2400" dirty="0"/>
              <a:t> </a:t>
            </a:r>
            <a:r>
              <a:rPr lang="pt-PT" sz="2400" dirty="0" err="1"/>
              <a:t>Classified</a:t>
            </a:r>
            <a:r>
              <a:rPr lang="pt-PT" sz="2400" dirty="0"/>
              <a:t> </a:t>
            </a:r>
            <a:r>
              <a:rPr lang="pt-PT" sz="2400" dirty="0" err="1"/>
              <a:t>Instances</a:t>
            </a:r>
            <a:r>
              <a:rPr lang="pt-PT" sz="2400" dirty="0"/>
              <a:t> </a:t>
            </a:r>
            <a:r>
              <a:rPr lang="pt-PT" sz="2400" dirty="0" smtClean="0"/>
              <a:t>646 </a:t>
            </a:r>
            <a:r>
              <a:rPr lang="pt-PT" sz="2400" dirty="0"/>
              <a:t>-&gt; </a:t>
            </a:r>
            <a:r>
              <a:rPr lang="pt-PT" sz="2400" dirty="0" smtClean="0"/>
              <a:t>84.11%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Incorrectly</a:t>
            </a:r>
            <a:r>
              <a:rPr lang="pt-PT" sz="2400" dirty="0"/>
              <a:t> </a:t>
            </a:r>
            <a:r>
              <a:rPr lang="pt-PT" sz="2400" dirty="0" err="1"/>
              <a:t>Classified</a:t>
            </a:r>
            <a:r>
              <a:rPr lang="pt-PT" sz="2400" dirty="0"/>
              <a:t> </a:t>
            </a:r>
            <a:r>
              <a:rPr lang="pt-PT" sz="2400" dirty="0" err="1"/>
              <a:t>Instances</a:t>
            </a:r>
            <a:r>
              <a:rPr lang="pt-PT" sz="2400" dirty="0"/>
              <a:t> </a:t>
            </a:r>
            <a:r>
              <a:rPr lang="pt-PT" sz="2400" dirty="0" smtClean="0"/>
              <a:t>122 </a:t>
            </a:r>
            <a:r>
              <a:rPr lang="pt-PT" sz="2400" dirty="0"/>
              <a:t>-&gt; </a:t>
            </a:r>
            <a:r>
              <a:rPr lang="pt-PT" sz="2400" dirty="0" smtClean="0"/>
              <a:t>15.88%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Matriz da Confusão:</a:t>
            </a: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90 </a:t>
            </a:r>
            <a:r>
              <a:rPr lang="pt-PT" sz="2400" dirty="0"/>
              <a:t>falsos </a:t>
            </a:r>
            <a:r>
              <a:rPr lang="pt-PT" sz="2400" dirty="0" smtClean="0"/>
              <a:t>positivos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32 falsos negativos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Avaliar o modelo: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“</a:t>
            </a:r>
            <a:r>
              <a:rPr lang="pt-PT" sz="2400" dirty="0" err="1" smtClean="0"/>
              <a:t>Classify</a:t>
            </a:r>
            <a:r>
              <a:rPr lang="pt-PT" sz="2400" dirty="0" smtClean="0"/>
              <a:t>” -&gt; “</a:t>
            </a:r>
            <a:r>
              <a:rPr lang="pt-PT" sz="2400" dirty="0" err="1" smtClean="0"/>
              <a:t>Supplied</a:t>
            </a:r>
            <a:r>
              <a:rPr lang="pt-PT" sz="2400" dirty="0" smtClean="0"/>
              <a:t> set </a:t>
            </a:r>
            <a:r>
              <a:rPr lang="pt-PT" sz="2400" dirty="0" err="1" smtClean="0"/>
              <a:t>test</a:t>
            </a:r>
            <a:r>
              <a:rPr lang="pt-PT" sz="2400" dirty="0" smtClean="0"/>
              <a:t>” -&gt; “Open file” -&gt; selecionar ficheiro de teste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Start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Casos Práticos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1569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Práticos – </a:t>
            </a:r>
            <a:r>
              <a:rPr lang="pt-PT" sz="3200" b="1" dirty="0" err="1" smtClean="0"/>
              <a:t>Dataset</a:t>
            </a:r>
            <a:r>
              <a:rPr lang="pt-PT" sz="3200" b="1" dirty="0" smtClean="0"/>
              <a:t> </a:t>
            </a:r>
            <a:r>
              <a:rPr lang="pt-PT" sz="3200" b="1" dirty="0" smtClean="0"/>
              <a:t>“</a:t>
            </a:r>
            <a:r>
              <a:rPr lang="pt-PT" sz="3200" b="1" dirty="0" err="1" smtClean="0"/>
              <a:t>Pima</a:t>
            </a:r>
            <a:r>
              <a:rPr lang="pt-PT" sz="3200" b="1" dirty="0" smtClean="0"/>
              <a:t> </a:t>
            </a:r>
            <a:r>
              <a:rPr lang="pt-PT" sz="3200" b="1" dirty="0" err="1" smtClean="0"/>
              <a:t>Indians</a:t>
            </a:r>
            <a:r>
              <a:rPr lang="pt-PT" sz="3200" b="1" dirty="0" smtClean="0"/>
              <a:t> Diabetes”</a:t>
            </a:r>
            <a:endParaRPr lang="pt-PT" sz="3200" b="1" dirty="0" smtClean="0"/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Resultado: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Instâncias classificadas corretamente: 81.76%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Instâncias classificadas </a:t>
            </a:r>
            <a:r>
              <a:rPr lang="pt-PT" sz="2400" dirty="0" smtClean="0"/>
              <a:t>incorretamente</a:t>
            </a:r>
            <a:r>
              <a:rPr lang="pt-PT" sz="2400" dirty="0"/>
              <a:t>: </a:t>
            </a:r>
            <a:r>
              <a:rPr lang="pt-PT" sz="2400" dirty="0" smtClean="0"/>
              <a:t>18.24%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Precisão do modelo a rondar os 80-85% é um bom modelo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Casos Práticos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94" y="802454"/>
            <a:ext cx="7608064" cy="34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Práticos – </a:t>
            </a:r>
            <a:r>
              <a:rPr lang="pt-PT" sz="3200" b="1" dirty="0" err="1" smtClean="0"/>
              <a:t>Dataset</a:t>
            </a:r>
            <a:r>
              <a:rPr lang="pt-PT" sz="3200" b="1" dirty="0" smtClean="0"/>
              <a:t> </a:t>
            </a:r>
            <a:r>
              <a:rPr lang="pt-PT" sz="3200" b="1" dirty="0" smtClean="0"/>
              <a:t>“</a:t>
            </a:r>
            <a:r>
              <a:rPr lang="pt-PT" sz="3200" b="1" dirty="0" err="1" smtClean="0"/>
              <a:t>Pima</a:t>
            </a:r>
            <a:r>
              <a:rPr lang="pt-PT" sz="3200" b="1" dirty="0" smtClean="0"/>
              <a:t> </a:t>
            </a:r>
            <a:r>
              <a:rPr lang="pt-PT" sz="3200" b="1" dirty="0" err="1" smtClean="0"/>
              <a:t>Indians</a:t>
            </a:r>
            <a:r>
              <a:rPr lang="pt-PT" sz="3200" b="1" dirty="0" smtClean="0"/>
              <a:t> Diabetes”</a:t>
            </a:r>
            <a:endParaRPr lang="pt-PT" sz="3200" b="1" dirty="0" smtClean="0"/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Outros algoritmos de árvores de decisão foram testados com o mesmo </a:t>
            </a:r>
            <a:r>
              <a:rPr lang="pt-PT" sz="2400" dirty="0" err="1" smtClean="0"/>
              <a:t>dataset</a:t>
            </a:r>
            <a:r>
              <a:rPr lang="pt-PT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Decisio</a:t>
            </a:r>
            <a:r>
              <a:rPr lang="pt-PT" sz="2400" dirty="0" err="1" smtClean="0"/>
              <a:t>n</a:t>
            </a:r>
            <a:r>
              <a:rPr lang="pt-PT" sz="2400" dirty="0" smtClean="0"/>
              <a:t> </a:t>
            </a:r>
            <a:r>
              <a:rPr lang="pt-PT" sz="2400" dirty="0" err="1" smtClean="0"/>
              <a:t>Stump</a:t>
            </a: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/>
              <a:t>Instâncias </a:t>
            </a:r>
            <a:r>
              <a:rPr lang="pt-PT" sz="2400" dirty="0"/>
              <a:t>Classificadas Corretamente 73.57%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/>
              <a:t>Instâncias Classificadas Incorretamente 26.43</a:t>
            </a:r>
            <a:r>
              <a:rPr lang="pt-PT" sz="2400" dirty="0" smtClean="0"/>
              <a:t>%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Hoeffding</a:t>
            </a:r>
            <a:r>
              <a:rPr lang="pt-PT" sz="2400" dirty="0"/>
              <a:t> </a:t>
            </a:r>
            <a:r>
              <a:rPr lang="pt-PT" sz="2400" dirty="0" err="1" smtClean="0"/>
              <a:t>Tree</a:t>
            </a: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Instâncias </a:t>
            </a:r>
            <a:r>
              <a:rPr lang="pt-PT" sz="2400" dirty="0"/>
              <a:t>Classificadas Corretamente 77.47%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/>
              <a:t>Instâncias Classificadas Incorretamente 22.53</a:t>
            </a:r>
            <a:r>
              <a:rPr lang="pt-PT" sz="2400" dirty="0" smtClean="0"/>
              <a:t>%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REPTree</a:t>
            </a: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Instâncias </a:t>
            </a:r>
            <a:r>
              <a:rPr lang="pt-PT" sz="2400" dirty="0"/>
              <a:t>Classificadas Corretamente 83.07%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Instâncias </a:t>
            </a:r>
            <a:r>
              <a:rPr lang="pt-PT" sz="2400" dirty="0"/>
              <a:t>Classificadas Incorretamente 16.93%. </a:t>
            </a: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Nenhum atingiu a precisão do modelo gerado pelo “J48”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Casos Práticos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0220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Conclusões</a:t>
            </a:r>
          </a:p>
          <a:p>
            <a:endParaRPr lang="pt-PT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Foram realizados </a:t>
            </a:r>
            <a:r>
              <a:rPr lang="pt-PT" sz="2400" dirty="0"/>
              <a:t>dois casos práticos com </a:t>
            </a:r>
            <a:r>
              <a:rPr lang="pt-PT" sz="2400" dirty="0" smtClean="0"/>
              <a:t>recurso ás </a:t>
            </a:r>
            <a:r>
              <a:rPr lang="pt-PT" sz="2400" dirty="0" smtClean="0"/>
              <a:t>Árvores de Decisão e á ferramenta de data </a:t>
            </a:r>
            <a:r>
              <a:rPr lang="pt-PT" sz="2400" dirty="0" err="1" smtClean="0"/>
              <a:t>mining</a:t>
            </a:r>
            <a:r>
              <a:rPr lang="pt-PT" sz="2400" dirty="0" smtClean="0"/>
              <a:t> </a:t>
            </a:r>
            <a:r>
              <a:rPr lang="pt-PT" sz="2400" dirty="0" err="1" smtClean="0"/>
              <a:t>Weka</a:t>
            </a:r>
            <a:endParaRPr lang="pt-P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/>
              <a:t>Primeiro caso prático com </a:t>
            </a:r>
            <a:r>
              <a:rPr lang="pt-PT" sz="2400" dirty="0" err="1"/>
              <a:t>dataset</a:t>
            </a:r>
            <a:r>
              <a:rPr lang="pt-PT" sz="2400" dirty="0"/>
              <a:t> </a:t>
            </a:r>
            <a:r>
              <a:rPr lang="pt-PT" sz="2400" dirty="0" smtClean="0"/>
              <a:t>“BMW”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Modelo classificador com taxa de precisão de 59.1%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Avaliação com casos de teste com precisão 56.8%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516 falsos positivos  -&gt; clientes que o modelo considerou aceitarem a campanha promocional, mas na verdade não aceitaram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710 falsos negativos -&gt; clientes que o modelo considerou não aceitarem a campanha quando na realidade aceitaram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Taxa de precisão baixa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Conclusões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2235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Conclusões</a:t>
            </a:r>
          </a:p>
          <a:p>
            <a:endParaRPr lang="pt-PT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Segundo </a:t>
            </a:r>
            <a:r>
              <a:rPr lang="pt-PT" sz="2400" dirty="0"/>
              <a:t>caso prático com </a:t>
            </a:r>
            <a:r>
              <a:rPr lang="pt-PT" sz="2400" dirty="0" err="1"/>
              <a:t>dataset</a:t>
            </a:r>
            <a:r>
              <a:rPr lang="pt-PT" sz="2400" dirty="0"/>
              <a:t> </a:t>
            </a:r>
            <a:r>
              <a:rPr lang="pt-PT" sz="2400" dirty="0" smtClean="0"/>
              <a:t>“</a:t>
            </a:r>
            <a:r>
              <a:rPr lang="pt-PT" sz="2400" dirty="0" err="1" smtClean="0"/>
              <a:t>Pima</a:t>
            </a:r>
            <a:r>
              <a:rPr lang="pt-PT" sz="2400" dirty="0" smtClean="0"/>
              <a:t> </a:t>
            </a:r>
            <a:r>
              <a:rPr lang="pt-PT" sz="2400" dirty="0" err="1" smtClean="0"/>
              <a:t>Indians</a:t>
            </a:r>
            <a:r>
              <a:rPr lang="pt-PT" sz="2400" dirty="0" smtClean="0"/>
              <a:t> Diabetes”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Modelo classificador com taxa de precisão de 84.1%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Avaliação com casos de teste com precisão 81.8%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90 falsos positivos  -&gt; pessoas que o modelo considerou terem diabetes, mas na verdade não tiveram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32 falsos negativos -&gt; pessoas que o modelo considerou não terem diabetes mas tiveram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Taxa de precisão alta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Testados outros algoritmos de Árvores de Decisão como “</a:t>
            </a:r>
            <a:r>
              <a:rPr lang="pt-PT" sz="2400" dirty="0" err="1" smtClean="0"/>
              <a:t>Decision</a:t>
            </a:r>
            <a:r>
              <a:rPr lang="pt-PT" sz="2400" dirty="0" smtClean="0"/>
              <a:t> </a:t>
            </a:r>
            <a:r>
              <a:rPr lang="pt-PT" sz="2400" dirty="0" err="1" smtClean="0"/>
              <a:t>Stump</a:t>
            </a:r>
            <a:r>
              <a:rPr lang="pt-PT" sz="2400" dirty="0" smtClean="0"/>
              <a:t>”, “LMT” ou “</a:t>
            </a:r>
            <a:r>
              <a:rPr lang="pt-PT" sz="2400" dirty="0" err="1" smtClean="0"/>
              <a:t>REPTree</a:t>
            </a:r>
            <a:r>
              <a:rPr lang="pt-PT" sz="2400" dirty="0" smtClean="0"/>
              <a:t>”, mas todos deram percentagem de instâncias classificadas corretamente mais baixas que o “J48”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Conclusões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4883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6156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 e Objetivos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Conceitos Fundamentais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Data </a:t>
            </a:r>
            <a:r>
              <a:rPr lang="pt-PT" sz="2400" dirty="0" err="1" smtClean="0"/>
              <a:t>Mining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Árvores de Decisão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Trabalhos Relacionados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Práticos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Dataset</a:t>
            </a:r>
            <a:r>
              <a:rPr lang="pt-PT" sz="2400" dirty="0" smtClean="0"/>
              <a:t> </a:t>
            </a:r>
            <a:r>
              <a:rPr lang="pt-PT" sz="2400" dirty="0" smtClean="0"/>
              <a:t>“BMW”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Dataset</a:t>
            </a:r>
            <a:r>
              <a:rPr lang="pt-PT" sz="2400" dirty="0" smtClean="0"/>
              <a:t> </a:t>
            </a:r>
            <a:r>
              <a:rPr lang="pt-PT" sz="2400" dirty="0" smtClean="0"/>
              <a:t>“</a:t>
            </a:r>
            <a:r>
              <a:rPr lang="pt-PT" sz="2400" dirty="0" err="1" smtClean="0"/>
              <a:t>Pima</a:t>
            </a:r>
            <a:r>
              <a:rPr lang="pt-PT" sz="2400" dirty="0" smtClean="0"/>
              <a:t> </a:t>
            </a:r>
            <a:r>
              <a:rPr lang="pt-PT" sz="2400" dirty="0" err="1" smtClean="0"/>
              <a:t>Indians</a:t>
            </a:r>
            <a:r>
              <a:rPr lang="pt-PT" sz="2400" dirty="0" smtClean="0"/>
              <a:t> Diabetes”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Conclusões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53679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Introdução e Objetivos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Trabalho de Data </a:t>
            </a:r>
            <a:r>
              <a:rPr lang="pt-PT" sz="2400" dirty="0" err="1" smtClean="0"/>
              <a:t>Mining</a:t>
            </a:r>
            <a:r>
              <a:rPr lang="pt-PT" sz="2400" dirty="0" smtClean="0"/>
              <a:t> no âmbito da disciplina de Business </a:t>
            </a:r>
            <a:r>
              <a:rPr lang="pt-PT" sz="2400" dirty="0" err="1" smtClean="0"/>
              <a:t>Intelligence</a:t>
            </a:r>
            <a:r>
              <a:rPr lang="pt-PT" sz="2400" dirty="0" smtClean="0"/>
              <a:t> e Mineração de Dados do Mestrado de Engenharia de Software da ESTG/IPVC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Explorar as Árvores de Decisão como técnica de Data </a:t>
            </a:r>
            <a:r>
              <a:rPr lang="pt-PT" sz="2400" dirty="0" err="1" smtClean="0"/>
              <a:t>Mining</a:t>
            </a: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Enquadramento Teórico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Trabalhos Relacionados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Práticos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Regras de Associação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Data </a:t>
            </a:r>
            <a:r>
              <a:rPr lang="pt-PT" sz="3200" b="1" dirty="0" err="1" smtClean="0"/>
              <a:t>Mining</a:t>
            </a:r>
            <a:endParaRPr lang="pt-PT" sz="3200" b="1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Conjunto de técnicas </a:t>
            </a:r>
            <a:r>
              <a:rPr lang="pt-PT" sz="2400" dirty="0"/>
              <a:t>avançadas </a:t>
            </a:r>
            <a:r>
              <a:rPr lang="pt-PT" sz="2400" dirty="0" smtClean="0"/>
              <a:t>sobre </a:t>
            </a:r>
            <a:r>
              <a:rPr lang="pt-PT" sz="2400" dirty="0"/>
              <a:t>grandes quantidades de dados á procura de padrões consistentes, de forma que das mesmas seja possível extrair conhecimento</a:t>
            </a:r>
            <a:r>
              <a:rPr lang="pt-PT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Exemplos: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Árvores de Decisão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Regras de Associação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Redes Neuronais Artificiais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Algoritmos Genéticos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endParaRPr lang="pt-PT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Conceitos Fundamentais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8920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Árvores de Decisão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Técnica de data </a:t>
            </a:r>
            <a:r>
              <a:rPr lang="pt-PT" sz="2400" dirty="0" err="1" smtClean="0"/>
              <a:t>mining</a:t>
            </a:r>
            <a:r>
              <a:rPr lang="pt-PT" sz="2400" dirty="0" smtClean="0"/>
              <a:t> </a:t>
            </a:r>
            <a:r>
              <a:rPr lang="pt-PT" sz="2400" dirty="0" smtClean="0"/>
              <a:t>para classificação de dados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Forma de representação de regras que segue hierarquia de classes ou valores e torna o esquema representado semelhante a uma árvore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Encaixa na aprendizagem supervisionada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Permitem classificar desde o nodo </a:t>
            </a:r>
            <a:r>
              <a:rPr lang="pt-PT" sz="2400" dirty="0" err="1" smtClean="0"/>
              <a:t>raíz</a:t>
            </a:r>
            <a:r>
              <a:rPr lang="pt-PT" sz="2400" dirty="0" smtClean="0"/>
              <a:t> até aos terminais e cada nodo é um teste para os atributos da instância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Utiliza conjuntos de casos de treino para identificar o modelo classificador e conjuntos de casos de teste para avaliar o desempenho do modelo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Conceitos Fundamentais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833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Trabalhos Relacionados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Estudo sobre adultos com nefropatia (doença renal) para identificar síndrome da medicina tradicional chinesa através de árvore de decisão[1]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Artigo sobre previsão de risco de complicação na gravidez através de árvores de decisão[2]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Sistema para reconhecimento de caracteres </a:t>
            </a:r>
            <a:r>
              <a:rPr lang="pt-PT" sz="2400" dirty="0" err="1" smtClean="0"/>
              <a:t>Bangla</a:t>
            </a:r>
            <a:r>
              <a:rPr lang="pt-PT" sz="2400" dirty="0" smtClean="0"/>
              <a:t> (originários do Bangladesh) através de classificação com árvores de decisão[3]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dirty="0"/>
          </a:p>
          <a:p>
            <a:r>
              <a:rPr lang="pt-PT" dirty="0"/>
              <a:t>[1] - </a:t>
            </a:r>
            <a:r>
              <a:rPr lang="en-US" dirty="0" err="1"/>
              <a:t>Gu</a:t>
            </a:r>
            <a:r>
              <a:rPr lang="en-US" dirty="0"/>
              <a:t>, </a:t>
            </a:r>
            <a:r>
              <a:rPr lang="en-US" dirty="0" err="1"/>
              <a:t>Yanghui</a:t>
            </a:r>
            <a:r>
              <a:rPr lang="en-US" dirty="0"/>
              <a:t>; Wang, Yu; Ji, </a:t>
            </a:r>
            <a:r>
              <a:rPr lang="en-US" dirty="0" err="1"/>
              <a:t>Chunlan</a:t>
            </a:r>
            <a:r>
              <a:rPr lang="en-US" dirty="0"/>
              <a:t>; Fan, Ping; He, </a:t>
            </a:r>
            <a:r>
              <a:rPr lang="en-US" dirty="0" err="1"/>
              <a:t>Zhiren</a:t>
            </a:r>
            <a:r>
              <a:rPr lang="en-US" dirty="0"/>
              <a:t>; Wang, Tao; Liu, </a:t>
            </a:r>
            <a:r>
              <a:rPr lang="en-US" dirty="0" err="1"/>
              <a:t>Xusheng</a:t>
            </a:r>
            <a:r>
              <a:rPr lang="en-US" dirty="0"/>
              <a:t>; Zou, </a:t>
            </a:r>
            <a:r>
              <a:rPr lang="en-US" dirty="0" err="1"/>
              <a:t>Chuan</a:t>
            </a:r>
            <a:r>
              <a:rPr lang="en-US" dirty="0"/>
              <a:t>, “Syndrome Differentiation of IgA Nephropathy Based on </a:t>
            </a:r>
            <a:r>
              <a:rPr lang="en-US" dirty="0" err="1"/>
              <a:t>Clinicopathological</a:t>
            </a:r>
            <a:r>
              <a:rPr lang="en-US" dirty="0"/>
              <a:t> Parameters: A Decision Tree Model.”, Mar.2017 </a:t>
            </a:r>
            <a:endParaRPr lang="en-US" dirty="0" smtClean="0"/>
          </a:p>
          <a:p>
            <a:r>
              <a:rPr lang="pt-PT" dirty="0" smtClean="0"/>
              <a:t>[</a:t>
            </a:r>
            <a:r>
              <a:rPr lang="pt-PT" dirty="0" smtClean="0"/>
              <a:t>2] </a:t>
            </a:r>
            <a:r>
              <a:rPr lang="pt-PT" dirty="0"/>
              <a:t>- </a:t>
            </a:r>
            <a:r>
              <a:rPr lang="en-US" dirty="0" err="1"/>
              <a:t>Lakshmi.B.Na</a:t>
            </a:r>
            <a:r>
              <a:rPr lang="en-US" dirty="0"/>
              <a:t>, </a:t>
            </a:r>
            <a:r>
              <a:rPr lang="en-US" dirty="0" err="1"/>
              <a:t>Dr.Indumathi.T.Sb</a:t>
            </a:r>
            <a:r>
              <a:rPr lang="en-US" dirty="0"/>
              <a:t> , </a:t>
            </a:r>
            <a:r>
              <a:rPr lang="en-US" dirty="0" err="1"/>
              <a:t>Dr.Nandini</a:t>
            </a:r>
            <a:r>
              <a:rPr lang="en-US" dirty="0"/>
              <a:t> </a:t>
            </a:r>
            <a:r>
              <a:rPr lang="en-US" dirty="0" err="1"/>
              <a:t>Ravic</a:t>
            </a:r>
            <a:r>
              <a:rPr lang="en-US" dirty="0"/>
              <a:t>, “A study on C.5 Decision Tree Classification Algorithm for Risk Predictions during Pregnancy”, Dez.2016 </a:t>
            </a:r>
            <a:endParaRPr lang="en-US" dirty="0" smtClean="0"/>
          </a:p>
          <a:p>
            <a:r>
              <a:rPr lang="pt-PT" dirty="0" smtClean="0"/>
              <a:t>[</a:t>
            </a:r>
            <a:r>
              <a:rPr lang="pt-PT" dirty="0" smtClean="0"/>
              <a:t>3] </a:t>
            </a:r>
            <a:r>
              <a:rPr lang="pt-PT" dirty="0"/>
              <a:t>- </a:t>
            </a:r>
            <a:r>
              <a:rPr lang="en-US" dirty="0" err="1"/>
              <a:t>Ranjit</a:t>
            </a:r>
            <a:r>
              <a:rPr lang="en-US" dirty="0"/>
              <a:t> </a:t>
            </a:r>
            <a:r>
              <a:rPr lang="en-US" dirty="0" err="1"/>
              <a:t>Ghoshala</a:t>
            </a:r>
            <a:r>
              <a:rPr lang="en-US" dirty="0"/>
              <a:t>, </a:t>
            </a:r>
            <a:r>
              <a:rPr lang="en-US" dirty="0" err="1"/>
              <a:t>Anandarup</a:t>
            </a:r>
            <a:r>
              <a:rPr lang="en-US" dirty="0"/>
              <a:t> </a:t>
            </a:r>
            <a:r>
              <a:rPr lang="en-US" dirty="0" err="1"/>
              <a:t>Royb</a:t>
            </a:r>
            <a:r>
              <a:rPr lang="en-US" dirty="0"/>
              <a:t>, </a:t>
            </a:r>
            <a:r>
              <a:rPr lang="en-US" dirty="0" err="1"/>
              <a:t>Bibhas</a:t>
            </a:r>
            <a:r>
              <a:rPr lang="en-US" dirty="0"/>
              <a:t> Ch. </a:t>
            </a:r>
            <a:r>
              <a:rPr lang="en-US" dirty="0" err="1"/>
              <a:t>Dharac</a:t>
            </a:r>
            <a:r>
              <a:rPr lang="en-US" dirty="0"/>
              <a:t> and </a:t>
            </a:r>
            <a:r>
              <a:rPr lang="en-US" dirty="0" err="1"/>
              <a:t>Swapan</a:t>
            </a:r>
            <a:r>
              <a:rPr lang="en-US" dirty="0"/>
              <a:t> K. </a:t>
            </a:r>
            <a:r>
              <a:rPr lang="en-US" dirty="0" err="1"/>
              <a:t>Paruib</a:t>
            </a:r>
            <a:r>
              <a:rPr lang="en-US" dirty="0"/>
              <a:t>, “Recognition of Bangla text from outdoor images using decision tree model.”, Fev.2017</a:t>
            </a: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Trabalhos Relacionados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42875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Práticos – </a:t>
            </a:r>
            <a:r>
              <a:rPr lang="pt-PT" sz="3200" b="1" dirty="0" err="1" smtClean="0"/>
              <a:t>Dataset</a:t>
            </a:r>
            <a:r>
              <a:rPr lang="pt-PT" sz="3200" b="1" dirty="0" smtClean="0"/>
              <a:t> </a:t>
            </a:r>
            <a:r>
              <a:rPr lang="pt-PT" sz="3200" b="1" dirty="0" smtClean="0"/>
              <a:t>“BMW”</a:t>
            </a:r>
            <a:endParaRPr lang="pt-PT" sz="3200" b="1" dirty="0" smtClean="0"/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Foi utilizada a ferramenta de Data </a:t>
            </a:r>
            <a:r>
              <a:rPr lang="pt-PT" sz="2400" dirty="0" err="1" smtClean="0"/>
              <a:t>Mining</a:t>
            </a:r>
            <a:r>
              <a:rPr lang="pt-PT" sz="2400" dirty="0" smtClean="0"/>
              <a:t> </a:t>
            </a:r>
            <a:r>
              <a:rPr lang="pt-PT" sz="2400" b="1" dirty="0" err="1" smtClean="0"/>
              <a:t>Weka</a:t>
            </a:r>
            <a:r>
              <a:rPr lang="pt-PT" sz="2400" dirty="0" smtClean="0"/>
              <a:t>[1</a:t>
            </a:r>
            <a:r>
              <a:rPr lang="pt-PT" sz="2400" dirty="0" smtClean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Dataset</a:t>
            </a:r>
            <a:r>
              <a:rPr lang="pt-PT" sz="2400" dirty="0" smtClean="0"/>
              <a:t> </a:t>
            </a:r>
            <a:r>
              <a:rPr lang="pt-PT" sz="2400" dirty="0" smtClean="0"/>
              <a:t>“BMW” </a:t>
            </a:r>
            <a:r>
              <a:rPr lang="pt-PT" sz="2400" dirty="0" smtClean="0"/>
              <a:t>que representa </a:t>
            </a:r>
            <a:r>
              <a:rPr lang="pt-PT" sz="2400" dirty="0" smtClean="0"/>
              <a:t>antigos clientes de um stand automóvel e a sua resposta a anteriores campanhas promocionais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Carregar dados no </a:t>
            </a:r>
            <a:r>
              <a:rPr lang="pt-PT" sz="2400" dirty="0" err="1" smtClean="0"/>
              <a:t>Weka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/>
          </a:p>
          <a:p>
            <a:endParaRPr lang="pt-PT" sz="2400" dirty="0" smtClean="0"/>
          </a:p>
          <a:p>
            <a:endParaRPr lang="pt-PT" sz="2400" dirty="0" smtClean="0"/>
          </a:p>
          <a:p>
            <a:r>
              <a:rPr lang="pt-PT" dirty="0" smtClean="0"/>
              <a:t>[1] - </a:t>
            </a:r>
            <a:r>
              <a:rPr lang="pt-PT" dirty="0"/>
              <a:t>http://www.cs.waikato.ac.nz/ml/weka/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Casos Práticos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75" y="2671992"/>
            <a:ext cx="4023531" cy="31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94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Práticos – </a:t>
            </a:r>
            <a:r>
              <a:rPr lang="pt-PT" sz="3200" b="1" dirty="0" err="1" smtClean="0"/>
              <a:t>Dataset</a:t>
            </a:r>
            <a:r>
              <a:rPr lang="pt-PT" sz="3200" b="1" dirty="0" smtClean="0"/>
              <a:t> </a:t>
            </a:r>
            <a:r>
              <a:rPr lang="pt-PT" sz="3200" b="1" dirty="0" smtClean="0"/>
              <a:t>“BMW”</a:t>
            </a:r>
            <a:endParaRPr lang="pt-PT" sz="3200" b="1" dirty="0" smtClean="0"/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Gerar Modelo Classificador: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Tab</a:t>
            </a:r>
            <a:r>
              <a:rPr lang="pt-PT" sz="2400" dirty="0" smtClean="0"/>
              <a:t> “</a:t>
            </a:r>
            <a:r>
              <a:rPr lang="pt-PT" sz="2400" dirty="0" err="1" smtClean="0"/>
              <a:t>Classify</a:t>
            </a:r>
            <a:r>
              <a:rPr lang="pt-PT" sz="2400" dirty="0" smtClean="0"/>
              <a:t>” -&gt; “</a:t>
            </a:r>
            <a:r>
              <a:rPr lang="pt-PT" sz="2400" dirty="0" err="1" smtClean="0"/>
              <a:t>Choose</a:t>
            </a:r>
            <a:r>
              <a:rPr lang="pt-PT" sz="2400" dirty="0" smtClean="0"/>
              <a:t>”  -&gt; “</a:t>
            </a:r>
            <a:r>
              <a:rPr lang="pt-PT" sz="2400" dirty="0" err="1" smtClean="0"/>
              <a:t>trees</a:t>
            </a:r>
            <a:r>
              <a:rPr lang="pt-PT" sz="2400" dirty="0" smtClean="0"/>
              <a:t>” -&gt; “J48”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“</a:t>
            </a:r>
            <a:r>
              <a:rPr lang="pt-PT" sz="2400" dirty="0" err="1" smtClean="0"/>
              <a:t>Test</a:t>
            </a:r>
            <a:r>
              <a:rPr lang="pt-PT" sz="2400" dirty="0" smtClean="0"/>
              <a:t> </a:t>
            </a:r>
            <a:r>
              <a:rPr lang="pt-PT" sz="2400" dirty="0" err="1" smtClean="0"/>
              <a:t>Options</a:t>
            </a:r>
            <a:r>
              <a:rPr lang="pt-PT" sz="2400" dirty="0" smtClean="0"/>
              <a:t>” -&gt; “Use training Set”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Start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Resultado:</a:t>
            </a:r>
            <a:endParaRPr lang="pt-PT" sz="2400" dirty="0" smtClean="0"/>
          </a:p>
          <a:p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Casos Práticos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07" y="2747632"/>
            <a:ext cx="7135385" cy="33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984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Casos Práticos – </a:t>
            </a:r>
            <a:r>
              <a:rPr lang="pt-PT" sz="3200" b="1" dirty="0" err="1" smtClean="0"/>
              <a:t>Dataset</a:t>
            </a:r>
            <a:r>
              <a:rPr lang="pt-PT" sz="3200" b="1" dirty="0" smtClean="0"/>
              <a:t> </a:t>
            </a:r>
            <a:r>
              <a:rPr lang="pt-PT" sz="3200" b="1" dirty="0" smtClean="0"/>
              <a:t>“BMW”</a:t>
            </a:r>
            <a:endParaRPr lang="pt-PT" sz="3200" b="1" dirty="0" smtClean="0"/>
          </a:p>
          <a:p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Modelo gerado diz-nos que: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Correctly</a:t>
            </a:r>
            <a:r>
              <a:rPr lang="pt-PT" sz="2400" dirty="0"/>
              <a:t> </a:t>
            </a:r>
            <a:r>
              <a:rPr lang="pt-PT" sz="2400" dirty="0" err="1"/>
              <a:t>Classified</a:t>
            </a:r>
            <a:r>
              <a:rPr lang="pt-PT" sz="2400" dirty="0"/>
              <a:t> </a:t>
            </a:r>
            <a:r>
              <a:rPr lang="pt-PT" sz="2400" dirty="0" err="1"/>
              <a:t>Instances</a:t>
            </a:r>
            <a:r>
              <a:rPr lang="pt-PT" sz="2400" dirty="0"/>
              <a:t> 1774 -&gt; 59.13</a:t>
            </a:r>
            <a:r>
              <a:rPr lang="pt-PT" sz="2400" dirty="0" smtClean="0"/>
              <a:t>%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Incorrectly</a:t>
            </a:r>
            <a:r>
              <a:rPr lang="pt-PT" sz="2400" dirty="0"/>
              <a:t> </a:t>
            </a:r>
            <a:r>
              <a:rPr lang="pt-PT" sz="2400" dirty="0" err="1"/>
              <a:t>Classified</a:t>
            </a:r>
            <a:r>
              <a:rPr lang="pt-PT" sz="2400" dirty="0"/>
              <a:t> </a:t>
            </a:r>
            <a:r>
              <a:rPr lang="pt-PT" sz="2400" dirty="0" err="1"/>
              <a:t>Instances</a:t>
            </a:r>
            <a:r>
              <a:rPr lang="pt-PT" sz="2400" dirty="0"/>
              <a:t> 1226 -&gt; 40.87</a:t>
            </a:r>
            <a:r>
              <a:rPr lang="pt-PT" sz="2400" dirty="0" smtClean="0"/>
              <a:t>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Matriz da Confusão:</a:t>
            </a: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516 </a:t>
            </a:r>
            <a:r>
              <a:rPr lang="pt-PT" sz="2400" dirty="0"/>
              <a:t>falsos </a:t>
            </a:r>
            <a:r>
              <a:rPr lang="pt-PT" sz="2400" dirty="0" smtClean="0"/>
              <a:t>positivos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710 falsos negativos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Avaliar o modelo: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“</a:t>
            </a:r>
            <a:r>
              <a:rPr lang="pt-PT" sz="2400" dirty="0" err="1" smtClean="0"/>
              <a:t>Classify</a:t>
            </a:r>
            <a:r>
              <a:rPr lang="pt-PT" sz="2400" dirty="0" smtClean="0"/>
              <a:t>” -&gt; “</a:t>
            </a:r>
            <a:r>
              <a:rPr lang="pt-PT" sz="2400" dirty="0" err="1" smtClean="0"/>
              <a:t>Supplied</a:t>
            </a:r>
            <a:r>
              <a:rPr lang="pt-PT" sz="2400" dirty="0" smtClean="0"/>
              <a:t> set </a:t>
            </a:r>
            <a:r>
              <a:rPr lang="pt-PT" sz="2400" dirty="0" err="1" smtClean="0"/>
              <a:t>test</a:t>
            </a:r>
            <a:r>
              <a:rPr lang="pt-PT" sz="2400" dirty="0" smtClean="0"/>
              <a:t>” -&gt; “Open file” -&gt; selecionar ficheiro de teste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Start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Árvores de Decisão </a:t>
            </a:r>
            <a:r>
              <a:rPr lang="pt-PT" sz="1600" b="1" dirty="0" smtClean="0"/>
              <a:t>– Casos Práticos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6426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3899</TotalTime>
  <Words>1119</Words>
  <Application>Microsoft Office PowerPoint</Application>
  <PresentationFormat>Ecrã Panorâmico</PresentationFormat>
  <Paragraphs>348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275</cp:revision>
  <dcterms:created xsi:type="dcterms:W3CDTF">2017-02-11T21:50:49Z</dcterms:created>
  <dcterms:modified xsi:type="dcterms:W3CDTF">2017-07-26T14:36:17Z</dcterms:modified>
</cp:coreProperties>
</file>