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9"/>
  </p:notesMasterIdLst>
  <p:sldIdLst>
    <p:sldId id="256" r:id="rId3"/>
    <p:sldId id="257" r:id="rId4"/>
    <p:sldId id="295" r:id="rId5"/>
    <p:sldId id="294" r:id="rId6"/>
    <p:sldId id="293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>
      <p:cViewPr varScale="1">
        <p:scale>
          <a:sx n="88" d="100"/>
          <a:sy n="88" d="100"/>
        </p:scale>
        <p:origin x="124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PT"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PT" sz="1200"/>
            </a:lvl1pPr>
          </a:lstStyle>
          <a:p>
            <a:fld id="{5FA7A704-9F1C-4FD3-85D1-57AF2D7FD0E8}" type="datetimeFigureOut">
              <a:rPr lang="pt-PT"/>
              <a:pPr/>
              <a:t>13/05/2017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PT"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PT" sz="1200"/>
            </a:lvl1pPr>
          </a:lstStyle>
          <a:p>
            <a:fld id="{F7EBFB8C-BBFF-4397-A51C-1E92596422A9}" type="slidenum">
              <a:rPr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PT"/>
            </a:pPr>
            <a:r>
              <a:rPr lang="pt-PT" dirty="0" smtClean="0"/>
              <a:t>Sugestão: Adicione aqui as notas de orador.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PT" smtClean="0"/>
              <a:pPr/>
              <a:t>2</a:t>
            </a:fld>
            <a:endParaRPr lang="pt-P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PT"/>
            </a:pPr>
            <a:r>
              <a:rPr lang="pt-PT" dirty="0" smtClean="0"/>
              <a:t>Sugestão: Adicione aqui as notas de orador.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PT" smtClean="0"/>
              <a:pPr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4445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PT"/>
            </a:pPr>
            <a:r>
              <a:rPr lang="pt-PT" dirty="0" smtClean="0"/>
              <a:t>Sugestão: Adicione aqui as notas de orador.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PT" smtClean="0"/>
              <a:pPr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4520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PT"/>
            </a:pPr>
            <a:r>
              <a:rPr lang="pt-PT" dirty="0" smtClean="0"/>
              <a:t>Sugestão: Adicione aqui as notas de orador.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PT" smtClean="0"/>
              <a:pPr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244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pt-PT"/>
            </a:lvl1pPr>
            <a:extLst/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0">
              <a:buNone/>
              <a:defRPr lang="pt-PT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pt-PT"/>
              <a:pPr/>
              <a:t>13/05/2017</a:t>
            </a:fld>
            <a:endParaRPr lang="pt-PT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/>
              <a:pPr/>
              <a:t>‹#›</a:t>
            </a:fld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pt-PT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pt-PT"/>
              <a:pPr/>
              <a:t>13/05/2017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pt-PT"/>
              <a:pPr/>
              <a:t>13/05/2017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pt-PT"/>
              <a:pPr/>
              <a:t>13/05/2017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pt-PT" sz="4000" b="1" cap="all"/>
            </a:lvl1pPr>
            <a:extLst/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pt-PT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pt-PT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PT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pt-PT"/>
              <a:pPr/>
              <a:t>13/05/2017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/>
              <a:pPr/>
              <a:t>‹#›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pt-PT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0">
              <a:defRPr lang="pt-PT" sz="2800"/>
            </a:lvl1pPr>
            <a:lvl2pPr>
              <a:defRPr lang="pt-PT" sz="2400"/>
            </a:lvl2pPr>
            <a:lvl3pPr>
              <a:defRPr lang="pt-PT" sz="2000"/>
            </a:lvl3pPr>
            <a:lvl4pPr>
              <a:defRPr lang="pt-PT" sz="1800"/>
            </a:lvl4pPr>
            <a:lvl5pPr>
              <a:defRPr lang="pt-PT" sz="1800"/>
            </a:lvl5pPr>
            <a:extLst/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0">
              <a:defRPr lang="pt-PT" sz="2800"/>
            </a:lvl1pPr>
            <a:lvl2pPr>
              <a:defRPr lang="pt-PT" sz="2400"/>
            </a:lvl2pPr>
            <a:lvl3pPr>
              <a:defRPr lang="pt-PT" sz="2000"/>
            </a:lvl3pPr>
            <a:lvl4pPr>
              <a:defRPr lang="pt-PT" sz="1800"/>
            </a:lvl4pPr>
            <a:lvl5pPr>
              <a:defRPr lang="pt-PT" sz="1800"/>
            </a:lvl5pPr>
            <a:extLst/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pt-PT"/>
              <a:pPr/>
              <a:t>13/05/2017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0">
              <a:defRPr lang="pt-PT" sz="4500" b="1" cap="none" baseline="0"/>
            </a:lvl1pPr>
            <a:extLst/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pt-PT" sz="1900" b="0">
                <a:solidFill>
                  <a:schemeClr val="tx1"/>
                </a:solidFill>
              </a:defRPr>
            </a:lvl1pPr>
            <a:lvl2pPr>
              <a:buNone/>
              <a:defRPr lang="pt-PT" sz="2000" b="1"/>
            </a:lvl2pPr>
            <a:lvl3pPr>
              <a:buNone/>
              <a:defRPr lang="pt-PT" sz="1800" b="1"/>
            </a:lvl3pPr>
            <a:lvl4pPr>
              <a:buNone/>
              <a:defRPr lang="pt-PT" sz="1600" b="1"/>
            </a:lvl4pPr>
            <a:lvl5pPr>
              <a:buNone/>
              <a:defRPr lang="pt-PT" sz="1600" b="1"/>
            </a:lvl5pPr>
            <a:extLst/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pt-PT" sz="1900" b="0">
                <a:solidFill>
                  <a:schemeClr val="tx1"/>
                </a:solidFill>
              </a:defRPr>
            </a:lvl1pPr>
            <a:lvl2pPr>
              <a:buNone/>
              <a:defRPr lang="pt-PT" sz="2000" b="1"/>
            </a:lvl2pPr>
            <a:lvl3pPr>
              <a:buNone/>
              <a:defRPr lang="pt-PT" sz="1800" b="1"/>
            </a:lvl3pPr>
            <a:lvl4pPr>
              <a:buNone/>
              <a:defRPr lang="pt-PT" sz="1600" b="1"/>
            </a:lvl4pPr>
            <a:lvl5pPr>
              <a:buNone/>
              <a:defRPr lang="pt-PT" sz="1600" b="1"/>
            </a:lvl5pPr>
            <a:extLst/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pt-PT" sz="2400"/>
            </a:lvl1pPr>
            <a:lvl2pPr>
              <a:lnSpc>
                <a:spcPct val="100000"/>
              </a:lnSpc>
              <a:spcBef>
                <a:spcPts val="700"/>
              </a:spcBef>
              <a:defRPr lang="pt-PT" sz="2000"/>
            </a:lvl2pPr>
            <a:lvl3pPr>
              <a:lnSpc>
                <a:spcPct val="100000"/>
              </a:lnSpc>
              <a:spcBef>
                <a:spcPts val="700"/>
              </a:spcBef>
              <a:defRPr lang="pt-PT" sz="1800"/>
            </a:lvl3pPr>
            <a:lvl4pPr>
              <a:lnSpc>
                <a:spcPct val="100000"/>
              </a:lnSpc>
              <a:spcBef>
                <a:spcPts val="700"/>
              </a:spcBef>
              <a:defRPr lang="pt-PT" sz="1600"/>
            </a:lvl4pPr>
            <a:lvl5pPr>
              <a:lnSpc>
                <a:spcPct val="100000"/>
              </a:lnSpc>
              <a:spcBef>
                <a:spcPts val="700"/>
              </a:spcBef>
              <a:defRPr lang="pt-PT" sz="1600"/>
            </a:lvl5pPr>
            <a:extLst/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pt-PT" sz="2400"/>
            </a:lvl1pPr>
            <a:lvl2pPr>
              <a:lnSpc>
                <a:spcPct val="100000"/>
              </a:lnSpc>
              <a:spcBef>
                <a:spcPts val="700"/>
              </a:spcBef>
              <a:defRPr lang="pt-PT" sz="2000"/>
            </a:lvl2pPr>
            <a:lvl3pPr>
              <a:lnSpc>
                <a:spcPct val="100000"/>
              </a:lnSpc>
              <a:spcBef>
                <a:spcPts val="700"/>
              </a:spcBef>
              <a:defRPr lang="pt-PT" sz="1800"/>
            </a:lvl3pPr>
            <a:lvl4pPr>
              <a:lnSpc>
                <a:spcPct val="100000"/>
              </a:lnSpc>
              <a:spcBef>
                <a:spcPts val="700"/>
              </a:spcBef>
              <a:defRPr lang="pt-PT" sz="1600"/>
            </a:lvl4pPr>
            <a:lvl5pPr>
              <a:lnSpc>
                <a:spcPct val="100000"/>
              </a:lnSpc>
              <a:spcBef>
                <a:spcPts val="700"/>
              </a:spcBef>
              <a:defRPr lang="pt-PT" sz="1600"/>
            </a:lvl5pPr>
            <a:extLst/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pt-PT"/>
              <a:pPr/>
              <a:t>13/05/2017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pt-PT"/>
              <a:pPr/>
              <a:t>13/05/2017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pt-PT"/>
              <a:pPr/>
              <a:t>13/05/2017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/>
              <a:pPr/>
              <a:t>‹#›</a:t>
            </a:fld>
            <a:endParaRPr lang="pt-PT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0">
              <a:lnSpc>
                <a:spcPts val="2000"/>
              </a:lnSpc>
              <a:buNone/>
              <a:defRPr lang="pt-PT" sz="2200" b="1" cap="all" baseline="0"/>
            </a:lvl1pPr>
            <a:extLst/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0">
              <a:lnSpc>
                <a:spcPct val="100000"/>
              </a:lnSpc>
              <a:spcBef>
                <a:spcPts val="0"/>
              </a:spcBef>
              <a:buNone/>
              <a:defRPr lang="pt-PT" sz="1400"/>
            </a:lvl1pPr>
            <a:lvl2pPr>
              <a:buNone/>
              <a:defRPr lang="pt-PT" sz="1200"/>
            </a:lvl2pPr>
            <a:lvl3pPr>
              <a:buNone/>
              <a:defRPr lang="pt-PT" sz="1000"/>
            </a:lvl3pPr>
            <a:lvl4pPr>
              <a:buNone/>
              <a:defRPr lang="pt-PT" sz="900"/>
            </a:lvl4pPr>
            <a:lvl5pPr>
              <a:buNone/>
              <a:defRPr lang="pt-PT" sz="900"/>
            </a:lvl5pPr>
            <a:extLst/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0">
              <a:defRPr lang="pt-PT" sz="3200"/>
            </a:lvl1pPr>
            <a:lvl2pPr>
              <a:defRPr lang="pt-PT" sz="2800"/>
            </a:lvl2pPr>
            <a:lvl3pPr>
              <a:defRPr lang="pt-PT" sz="2400"/>
            </a:lvl3pPr>
            <a:lvl4pPr>
              <a:defRPr lang="pt-PT" sz="2000"/>
            </a:lvl4pPr>
            <a:lvl5pPr>
              <a:defRPr lang="pt-PT" sz="2000"/>
            </a:lvl5pPr>
            <a:extLst/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pt-PT"/>
              <a:pPr/>
              <a:t>13/05/2017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0">
              <a:buNone/>
              <a:defRPr lang="pt-PT" sz="2100" b="1">
                <a:effectLst/>
              </a:defRPr>
            </a:lvl1pPr>
            <a:extLst/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pt-PT"/>
              <a:pPr/>
              <a:t>13/05/2017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/>
              <a:pPr/>
              <a:t>‹#›</a:t>
            </a:fld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pt-PT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0">
              <a:buNone/>
              <a:defRPr lang="pt-PT" sz="3200"/>
            </a:lvl1pPr>
            <a:extLst/>
          </a:lstStyle>
          <a:p>
            <a:pPr marL="0" algn="l"/>
            <a:r>
              <a:rPr lang="pt-PT" smtClean="0"/>
              <a:t>Clique no ícone para adicionar uma imagem</a:t>
            </a:r>
            <a:endParaRPr lang="pt-PT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0">
              <a:lnSpc>
                <a:spcPts val="1600"/>
              </a:lnSpc>
              <a:spcBef>
                <a:spcPts val="0"/>
              </a:spcBef>
              <a:buNone/>
              <a:defRPr lang="pt-PT" sz="1400">
                <a:solidFill>
                  <a:srgbClr val="777777"/>
                </a:solidFill>
              </a:defRPr>
            </a:lvl1pPr>
            <a:lvl2pPr>
              <a:defRPr lang="pt-PT" sz="1200"/>
            </a:lvl2pPr>
            <a:lvl3pPr>
              <a:defRPr lang="pt-PT" sz="1000"/>
            </a:lvl3pPr>
            <a:lvl4pPr>
              <a:defRPr lang="pt-PT" sz="900"/>
            </a:lvl4pPr>
            <a:lvl5pPr>
              <a:defRPr lang="pt-PT" sz="900"/>
            </a:lvl5pPr>
            <a:extLst/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pt-PT"/>
              <a:t>Clique para editar o estilo do título do modelo global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  <a:p>
            <a:pPr lvl="5"/>
            <a:r>
              <a:rPr lang="pt-PT"/>
              <a:t>Sexto nível</a:t>
            </a:r>
          </a:p>
          <a:p>
            <a:pPr lvl="6"/>
            <a:r>
              <a:rPr lang="pt-PT"/>
              <a:t>Sétimo nível</a:t>
            </a:r>
          </a:p>
          <a:p>
            <a:pPr lvl="7"/>
            <a:r>
              <a:rPr lang="pt-PT"/>
              <a:t>Oitavo nível</a:t>
            </a:r>
          </a:p>
          <a:p>
            <a:pPr lvl="8"/>
            <a:r>
              <a:rPr lang="pt-PT"/>
              <a:t>Nono nível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0">
              <a:defRPr lang="pt-PT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pt-PT"/>
              <a:pPr algn="r"/>
              <a:t>13/05/2017</a:t>
            </a:fld>
            <a:endParaRPr lang="pt-PT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0">
              <a:defRPr lang="pt-PT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PT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0">
              <a:defRPr lang="pt-PT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/>
              <a:pPr algn="ctr"/>
              <a:t>‹#›</a:t>
            </a:fld>
            <a:endParaRPr lang="pt-PT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lang="pt-PT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pt-PT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pt-PT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pt-PT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pt-PT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pt-PT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pt-PT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pt-PT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pt-PT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pt-PT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pt-PT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PT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PT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PT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PT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PT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PT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PT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PT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048848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A/C Control App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47" y="1700808"/>
            <a:ext cx="3331896" cy="28083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23528" y="6359517"/>
            <a:ext cx="5616624" cy="47667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PT" sz="44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PT" sz="1200" dirty="0" smtClean="0"/>
              <a:t/>
            </a:r>
            <a:br>
              <a:rPr lang="pt-PT" sz="1200" dirty="0" smtClean="0"/>
            </a:br>
            <a:r>
              <a:rPr lang="pt-PT" sz="1200" dirty="0" smtClean="0"/>
              <a:t>Computação Móvel Multisensorial – Mestrado Eng Software</a:t>
            </a:r>
            <a:endParaRPr lang="pt-PT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79913" y="4730501"/>
            <a:ext cx="2808312" cy="47667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PT" sz="44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PT" sz="1600" dirty="0" smtClean="0"/>
              <a:t/>
            </a:r>
            <a:br>
              <a:rPr lang="pt-PT" sz="1600" dirty="0" smtClean="0"/>
            </a:br>
            <a:r>
              <a:rPr lang="pt-PT" sz="1600" dirty="0" smtClean="0"/>
              <a:t>Marco Rodrigues</a:t>
            </a:r>
            <a:endParaRPr lang="pt-P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840" y="1052736"/>
            <a:ext cx="7498080" cy="4176464"/>
          </a:xfrm>
        </p:spPr>
        <p:txBody>
          <a:bodyPr>
            <a:normAutofit/>
          </a:bodyPr>
          <a:lstStyle/>
          <a:p>
            <a:endParaRPr lang="pt-PT" dirty="0" smtClean="0"/>
          </a:p>
          <a:p>
            <a:r>
              <a:rPr lang="pt-PT" sz="3000" dirty="0" smtClean="0"/>
              <a:t>Domótica = “Domus” (casa) + “Robótica”</a:t>
            </a:r>
          </a:p>
          <a:p>
            <a:endParaRPr lang="pt-PT" sz="3000" dirty="0" smtClean="0"/>
          </a:p>
          <a:p>
            <a:r>
              <a:rPr lang="pt-PT" sz="3000" dirty="0" smtClean="0"/>
              <a:t>Permite controlar e gerir recursos habitacionais</a:t>
            </a:r>
          </a:p>
          <a:p>
            <a:endParaRPr lang="pt-PT" sz="3000" dirty="0" smtClean="0"/>
          </a:p>
          <a:p>
            <a:r>
              <a:rPr lang="pt-PT" sz="3000" dirty="0" smtClean="0"/>
              <a:t>Traz simplicidade e conforto</a:t>
            </a:r>
          </a:p>
          <a:p>
            <a:endParaRPr lang="pt-PT" sz="3000" dirty="0" smtClean="0"/>
          </a:p>
          <a:p>
            <a:r>
              <a:rPr lang="pt-PT" sz="3000" dirty="0" smtClean="0"/>
              <a:t>Satisfaz necessidades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 smtClean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985" y="4437112"/>
            <a:ext cx="3240360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 smtClean="0"/>
          </a:p>
          <a:p>
            <a:pPr lvl="1"/>
            <a:r>
              <a:rPr lang="pt-PT" dirty="0" smtClean="0"/>
              <a:t>Android app</a:t>
            </a:r>
          </a:p>
          <a:p>
            <a:pPr lvl="1"/>
            <a:r>
              <a:rPr lang="pt-PT" dirty="0" smtClean="0"/>
              <a:t>Sensor de hardware (luminosidade)</a:t>
            </a:r>
          </a:p>
          <a:p>
            <a:pPr lvl="1"/>
            <a:r>
              <a:rPr lang="pt-PT" dirty="0" smtClean="0"/>
              <a:t>Base de Dados local</a:t>
            </a:r>
          </a:p>
          <a:p>
            <a:pPr lvl="1"/>
            <a:r>
              <a:rPr lang="pt-PT" dirty="0" smtClean="0"/>
              <a:t>Web Services em PHP</a:t>
            </a:r>
          </a:p>
          <a:p>
            <a:pPr lvl="1"/>
            <a:r>
              <a:rPr lang="pt-PT" dirty="0" smtClean="0"/>
              <a:t>Base de Dados Remota em MySQL</a:t>
            </a:r>
          </a:p>
          <a:p>
            <a:pPr lvl="1"/>
            <a:r>
              <a:rPr lang="pt-PT" dirty="0" smtClean="0"/>
              <a:t>Raspberry Pi 2 + Flask API</a:t>
            </a:r>
          </a:p>
          <a:p>
            <a:pPr lvl="1"/>
            <a:r>
              <a:rPr lang="pt-PT" dirty="0" smtClean="0"/>
              <a:t>Comunicação por sinais elétricos através dos pinos output/input</a:t>
            </a:r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33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A/C Control App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 smtClean="0"/>
          </a:p>
          <a:p>
            <a:r>
              <a:rPr lang="pt-PT" dirty="0" smtClean="0"/>
              <a:t>A/C Control é uma app para controlo de dispositivos de ar condicionado</a:t>
            </a:r>
          </a:p>
          <a:p>
            <a:endParaRPr lang="pt-PT" dirty="0" smtClean="0"/>
          </a:p>
          <a:p>
            <a:r>
              <a:rPr lang="pt-PT" dirty="0" smtClean="0"/>
              <a:t>Contexto: um conjunto de escritórios ou um conjunto de salas dentro do mesmo piso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67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Arquitetura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41" y="1844824"/>
            <a:ext cx="7087214" cy="3596952"/>
          </a:xfrm>
        </p:spPr>
      </p:pic>
    </p:spTree>
    <p:extLst>
      <p:ext uri="{BB962C8B-B14F-4D97-AF65-F5344CB8AC3E}">
        <p14:creationId xmlns:p14="http://schemas.microsoft.com/office/powerpoint/2010/main" val="37751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924944"/>
            <a:ext cx="6880808" cy="576064"/>
          </a:xfrm>
        </p:spPr>
        <p:txBody>
          <a:bodyPr>
            <a:normAutofit/>
          </a:bodyPr>
          <a:lstStyle/>
          <a:p>
            <a:pPr marL="402336" lvl="1" indent="0" algn="ctr">
              <a:buNone/>
            </a:pPr>
            <a:r>
              <a:rPr lang="pt-PT" sz="4800" dirty="0" smtClean="0"/>
              <a:t>Demonstração Prática</a:t>
            </a:r>
            <a:endParaRPr lang="pt-PT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A4BE396-F093-4B7B-811E-EEF55BDEE3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formação Geral</Template>
  <TotalTime>0</TotalTime>
  <Words>137</Words>
  <Application>Microsoft Office PowerPoint</Application>
  <PresentationFormat>On-screen Show (4:3)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Gill Sans MT</vt:lpstr>
      <vt:lpstr>Verdana</vt:lpstr>
      <vt:lpstr>Wingdings 2</vt:lpstr>
      <vt:lpstr>Solstício</vt:lpstr>
      <vt:lpstr> A/C Control App</vt:lpstr>
      <vt:lpstr>Introdução</vt:lpstr>
      <vt:lpstr>Objetivos</vt:lpstr>
      <vt:lpstr>A/C Control App</vt:lpstr>
      <vt:lpstr>Arquitetura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2017-01-26T13:19:59Z</dcterms:created>
  <dcterms:modified xsi:type="dcterms:W3CDTF">2017-05-13T11:03:14Z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