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27" r:id="rId3"/>
    <p:sldId id="326" r:id="rId4"/>
    <p:sldId id="340" r:id="rId5"/>
    <p:sldId id="341" r:id="rId6"/>
    <p:sldId id="347" r:id="rId7"/>
    <p:sldId id="366" r:id="rId8"/>
    <p:sldId id="348" r:id="rId9"/>
    <p:sldId id="349" r:id="rId10"/>
    <p:sldId id="364" r:id="rId11"/>
    <p:sldId id="355" r:id="rId12"/>
    <p:sldId id="356" r:id="rId13"/>
    <p:sldId id="360" r:id="rId14"/>
    <p:sldId id="361" r:id="rId15"/>
    <p:sldId id="365" r:id="rId16"/>
    <p:sldId id="363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5A5B5-1B7C-493B-BEA9-B04B9AF1EC94}" type="datetimeFigureOut">
              <a:rPr lang="pt-PT" smtClean="0"/>
              <a:t>20/06/2018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CB8F-4718-497B-9A35-224BBBB1AF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284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83D08-FD67-44B3-8536-5A75C98273AA}" type="datetime1">
              <a:rPr lang="pt-PT" smtClean="0"/>
              <a:t>20/06/2018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FC89-4E20-4F82-94CC-7A0B490014A9}" type="datetime1">
              <a:rPr lang="pt-PT" smtClean="0"/>
              <a:t>20/06/2018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71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E4FF-162B-4E62-8C13-B067390AF403}" type="datetime1">
              <a:rPr lang="pt-PT" smtClean="0"/>
              <a:t>20/06/2018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0BBBF-4B9F-4CC1-BA01-A44B1A6EDF03}" type="datetime1">
              <a:rPr lang="pt-PT" smtClean="0"/>
              <a:t>20/06/2018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23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9743-3392-4C87-AC94-289E3CB69E10}" type="datetime1">
              <a:rPr lang="pt-PT" smtClean="0"/>
              <a:t>20/06/2018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0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54368-472F-4004-9BF2-652DF4E1D694}" type="datetime1">
              <a:rPr lang="pt-PT" smtClean="0"/>
              <a:t>20/06/2018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30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1B1F8-CD6E-4AC7-A381-6A8415EFB578}" type="datetime1">
              <a:rPr lang="pt-PT" smtClean="0"/>
              <a:t>20/06/2018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9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860D-16F1-46DC-8A79-3E3C18B197C5}" type="datetime1">
              <a:rPr lang="pt-PT" smtClean="0"/>
              <a:t>20/06/2018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88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A0AB-3E78-4279-A25F-8B66A23831F2}" type="datetime1">
              <a:rPr lang="pt-PT" smtClean="0"/>
              <a:t>20/06/2018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21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BA9473-AC19-4C64-9BE3-A35C1472D40C}" type="datetime1">
              <a:rPr lang="pt-PT" smtClean="0"/>
              <a:t>20/06/2018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86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79D-ACE8-4CD7-811D-1E9CD9972304}" type="datetime1">
              <a:rPr lang="pt-PT" smtClean="0"/>
              <a:t>20/06/2018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57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966B32-2EDE-4658-A6AA-7FE6BBDCB583}" type="datetime1">
              <a:rPr lang="pt-PT" smtClean="0"/>
              <a:t>20/06/2018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D536B-584E-486B-9435-086987A3D916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7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78" y="4526687"/>
            <a:ext cx="4084320" cy="1590675"/>
          </a:xfrm>
        </p:spPr>
        <p:txBody>
          <a:bodyPr>
            <a:normAutofit fontScale="85000" lnSpcReduction="20000"/>
          </a:bodyPr>
          <a:lstStyle/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79" y="1858994"/>
            <a:ext cx="10058400" cy="1712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dirty="0" smtClean="0"/>
              <a:t>HMI para Fabrico Aditivo</a:t>
            </a:r>
            <a:endParaRPr lang="pt-PT" sz="6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097121" y="3695140"/>
            <a:ext cx="6094879" cy="2696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Orientado Por:</a:t>
            </a:r>
          </a:p>
          <a:p>
            <a:r>
              <a:rPr lang="pt-PT" dirty="0" smtClean="0"/>
              <a:t>Professor Doutor </a:t>
            </a:r>
            <a:r>
              <a:rPr lang="pt-PT" dirty="0" smtClean="0"/>
              <a:t>Pedro Miguel </a:t>
            </a:r>
            <a:r>
              <a:rPr lang="pt-PT" dirty="0" smtClean="0"/>
              <a:t>moreira</a:t>
            </a:r>
          </a:p>
          <a:p>
            <a:r>
              <a:rPr lang="pt-PT" dirty="0" smtClean="0"/>
              <a:t>MESTRE Engenheiro João Paulo </a:t>
            </a:r>
            <a:r>
              <a:rPr lang="pt-PT" dirty="0" smtClean="0"/>
              <a:t>pereira  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dirty="0" smtClean="0"/>
              <a:t>                                                       </a:t>
            </a:r>
            <a:r>
              <a:rPr lang="pt-PT" dirty="0" smtClean="0"/>
              <a:t>(INEGI</a:t>
            </a:r>
            <a:r>
              <a:rPr lang="pt-PT" dirty="0" smtClean="0"/>
              <a:t>)</a:t>
            </a: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97279" y="2402213"/>
            <a:ext cx="10058399" cy="2124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2558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10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Sistema Desenvolvido:</a:t>
            </a:r>
          </a:p>
          <a:p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Ecrã principal</a:t>
            </a:r>
            <a:endParaRPr lang="pt-PT" sz="2400" dirty="0"/>
          </a:p>
          <a:p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6" y="1494038"/>
            <a:ext cx="8492176" cy="477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11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Sistema Desenvolvido: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Listagem de execuções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Visualização 3D</a:t>
            </a:r>
            <a:endParaRPr lang="pt-PT" sz="2400" dirty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3741653"/>
            <a:ext cx="4511529" cy="2536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89" y="493251"/>
            <a:ext cx="5700003" cy="30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Testes com utilizadores no equipamento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Impressão de uma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9" y="2445547"/>
            <a:ext cx="5491521" cy="308897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75" y="2445547"/>
            <a:ext cx="5491517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/>
              <a:t>Resultados Obtidos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 registadas durante a impressão da peça</a:t>
            </a:r>
            <a:endParaRPr lang="pt-PT" sz="2400" dirty="0"/>
          </a:p>
          <a:p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lvl="2"/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27" y="1808285"/>
            <a:ext cx="7487099" cy="43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u="sng" dirty="0" smtClean="0"/>
          </a:p>
          <a:p>
            <a:r>
              <a:rPr lang="pt-PT" sz="2400" u="sng" dirty="0" smtClean="0"/>
              <a:t>Avaliação</a:t>
            </a:r>
            <a:endParaRPr lang="pt-PT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Realizado novo inquérito SUS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Score Final 89.375 -&gt; </a:t>
            </a:r>
            <a:r>
              <a:rPr lang="pt-PT" sz="2400" u="sng" dirty="0" smtClean="0"/>
              <a:t>Elevado grau de satisfação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85" y="2009727"/>
            <a:ext cx="9520189" cy="29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Conclusões</a:t>
            </a:r>
          </a:p>
          <a:p>
            <a:pPr lvl="2"/>
            <a:endParaRPr lang="pt-PT" sz="2400" dirty="0"/>
          </a:p>
          <a:p>
            <a:r>
              <a:rPr lang="pt-PT" sz="2400" dirty="0" smtClean="0"/>
              <a:t>A investigação feita constatou um baixo aproveitamento de tecnologias emergentes no processo de Fabrico Aditivo.</a:t>
            </a:r>
          </a:p>
          <a:p>
            <a:endParaRPr lang="pt-PT" sz="2400" dirty="0" smtClean="0"/>
          </a:p>
          <a:p>
            <a:r>
              <a:rPr lang="pt-PT" sz="2400" dirty="0" smtClean="0"/>
              <a:t>A arquitetura proposta </a:t>
            </a:r>
            <a:r>
              <a:rPr lang="pt-PT" sz="2400" dirty="0"/>
              <a:t>permitiu criar uma HMI para monitorização e controlo de um processo de Fabrico Aditivo.</a:t>
            </a:r>
          </a:p>
          <a:p>
            <a:endParaRPr lang="pt-PT" sz="2400" dirty="0" smtClean="0"/>
          </a:p>
          <a:p>
            <a:r>
              <a:rPr lang="pt-PT" sz="2400" dirty="0" smtClean="0"/>
              <a:t>Os operadores foram envolvidos no processo desde o início, sendo envolvidos em diversos testes.</a:t>
            </a:r>
          </a:p>
          <a:p>
            <a:endParaRPr lang="pt-PT" sz="2400" dirty="0"/>
          </a:p>
          <a:p>
            <a:r>
              <a:rPr lang="pt-PT" sz="2400" dirty="0" smtClean="0"/>
              <a:t>Os testes permitiram fechar um ciclo e confirmar o propósito da criação deste trabalho.</a:t>
            </a:r>
          </a:p>
          <a:p>
            <a:endParaRPr lang="pt-PT" sz="2400" dirty="0"/>
          </a:p>
          <a:p>
            <a:r>
              <a:rPr lang="pt-PT" sz="2400" dirty="0" smtClean="0"/>
              <a:t>A metodologia centrada no operador revelou-se fundamental para atingir os objetivos propostos, e resultando numa solução próxima do “excelente”.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14" y="132545"/>
            <a:ext cx="1514602" cy="101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11873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Trabalho Futuro</a:t>
            </a:r>
          </a:p>
          <a:p>
            <a:endParaRPr lang="pt-PT" sz="2400" dirty="0"/>
          </a:p>
          <a:p>
            <a:r>
              <a:rPr lang="pt-PT" sz="2400" dirty="0" smtClean="0"/>
              <a:t>Finalizar requisitos (</a:t>
            </a:r>
            <a:r>
              <a:rPr lang="pt-PT" sz="2400" dirty="0" err="1" smtClean="0"/>
              <a:t>subobjetivos</a:t>
            </a:r>
            <a:r>
              <a:rPr lang="pt-PT" sz="2400" dirty="0" smtClean="0"/>
              <a:t>) definidos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Velocidades de trabalho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Temperaturas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Controlo dos sistemas de aquecimento e insuflação de 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Modo de Operação MDI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Comandos de controlo do </a:t>
            </a:r>
            <a:r>
              <a:rPr lang="pt-PT" sz="2400" dirty="0" err="1" smtClean="0"/>
              <a:t>extrusor</a:t>
            </a: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Integração de módulo de Realidade Aumentada para visualização da peça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013615"/>
            <a:ext cx="10058400" cy="1453025"/>
          </a:xfrm>
        </p:spPr>
        <p:txBody>
          <a:bodyPr/>
          <a:lstStyle/>
          <a:p>
            <a:pPr algn="ctr"/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4002518"/>
            <a:ext cx="4084320" cy="2124474"/>
          </a:xfrm>
        </p:spPr>
        <p:txBody>
          <a:bodyPr>
            <a:normAutofit fontScale="92500" lnSpcReduction="20000"/>
          </a:bodyPr>
          <a:lstStyle/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r>
              <a:rPr lang="pt-PT" dirty="0" smtClean="0"/>
              <a:t>Marco </a:t>
            </a:r>
            <a:r>
              <a:rPr lang="pt-PT" dirty="0"/>
              <a:t>rodrigues </a:t>
            </a:r>
            <a:r>
              <a:rPr lang="pt-PT" dirty="0" smtClean="0"/>
              <a:t>nº4652</a:t>
            </a:r>
          </a:p>
          <a:p>
            <a:r>
              <a:rPr lang="pt-PT" dirty="0" smtClean="0"/>
              <a:t>marcorodrigues@ipvc.pt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17</a:t>
            </a:fld>
            <a:endParaRPr lang="pt-PT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9455458" cy="483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Índice</a:t>
            </a:r>
          </a:p>
          <a:p>
            <a:endParaRPr lang="pt-PT" sz="2800" b="1" dirty="0" smtClean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Problema</a:t>
            </a:r>
            <a:endParaRPr lang="pt-PT" sz="2000" dirty="0"/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Estado da Arte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 smtClean="0"/>
              <a:t>Trabalhos Relacionados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Proposta de Solução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Metodologia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Solução Final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Arquitetura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Sistema Desenvolvido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Resultados Obtidos</a:t>
            </a:r>
          </a:p>
          <a:p>
            <a:pPr marL="800100" lvl="1" indent="-342900"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pt-PT" dirty="0"/>
              <a:t>Avaliação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Conclusões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Trabalho Futuro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2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82733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Equipamento de Fabrico Aditivo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Projeto de Automação para equipamento de Fabrico Aditivo</a:t>
            </a:r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HMI (</a:t>
            </a:r>
            <a:r>
              <a:rPr lang="pt-PT" sz="2400" dirty="0" err="1" smtClean="0"/>
              <a:t>Human-Machine</a:t>
            </a:r>
            <a:r>
              <a:rPr lang="pt-PT" sz="2400" dirty="0" smtClean="0"/>
              <a:t> Interface) especificamente adaptada ao processo de Fabrico Aditivo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Monitorizar parâmetros do equipamento e do processo em tempo real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Controlar equipamento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Fornecer as ferramentas necessárias para o operador manusear o equipamento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3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375" y="2237788"/>
            <a:ext cx="3440541" cy="3201615"/>
          </a:xfrm>
          <a:prstGeom prst="rect">
            <a:avLst/>
          </a:prstGeom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84" y="833718"/>
            <a:ext cx="537882" cy="5378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796" y="1640540"/>
            <a:ext cx="471593" cy="471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67" y="2846046"/>
            <a:ext cx="435651" cy="43565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000" y="166025"/>
            <a:ext cx="11747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Estado da Arte</a:t>
            </a:r>
            <a:endParaRPr lang="pt-PT" sz="3200" b="1" dirty="0"/>
          </a:p>
          <a:p>
            <a:endParaRPr lang="pt-PT" sz="2400" u="sng" dirty="0" smtClean="0"/>
          </a:p>
          <a:p>
            <a:r>
              <a:rPr lang="pt-PT" sz="2400" u="sng" dirty="0" smtClean="0"/>
              <a:t>Trabalhos Relacionados:</a:t>
            </a:r>
            <a:endParaRPr lang="pt-PT" sz="2400" u="sng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4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5873"/>
            <a:ext cx="8290559" cy="47053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>
            <a:off x="1177208" y="4232756"/>
            <a:ext cx="530744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direita 8"/>
          <p:cNvSpPr/>
          <p:nvPr/>
        </p:nvSpPr>
        <p:spPr>
          <a:xfrm>
            <a:off x="1193250" y="5882111"/>
            <a:ext cx="521862" cy="25101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5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604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Desenvolvido protótipo funcional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Utilizado outro equipamento de impressão 3D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Hardware e software de automação semelhantes ao equipamento final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Não foram consideradas questões de usabilidade/qualidade da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dirty="0"/>
              <a:t>Validou arquitetura e tecnologias consideradas para o sistema final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44407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Proposta de Solução</a:t>
            </a:r>
            <a:endParaRPr lang="pt-PT" sz="3200" b="1" dirty="0"/>
          </a:p>
          <a:p>
            <a:endParaRPr lang="pt-PT" sz="3200" b="1" dirty="0" smtClean="0"/>
          </a:p>
          <a:p>
            <a:endParaRPr lang="pt-PT" sz="3200" b="1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69" y="3065041"/>
            <a:ext cx="1840435" cy="28889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396" y="3073131"/>
            <a:ext cx="5217459" cy="28727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6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106992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Levantamento de Requisitos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Informativos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Visualização de posição dos eixos em tempo real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Visualização de temperaturas em tempo real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 smtClean="0"/>
              <a:t>Entre outros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Funcionais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Ligar sistemas de aquecimento da câmara, do tabuleiro ou do </a:t>
            </a:r>
            <a:r>
              <a:rPr lang="pt-PT" sz="2400" dirty="0" err="1"/>
              <a:t>extrusor</a:t>
            </a:r>
            <a:endParaRPr lang="pt-PT" sz="24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Movimentação dos eixos de forma manual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Entre outros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Complementares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pt-PT" sz="2400" dirty="0"/>
              <a:t>Ligar iluminação da câmara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7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29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r>
              <a:rPr lang="pt-PT" sz="2400" dirty="0" smtClean="0"/>
              <a:t>Criação </a:t>
            </a:r>
            <a:r>
              <a:rPr lang="pt-PT" sz="2400" dirty="0"/>
              <a:t>de </a:t>
            </a:r>
            <a:r>
              <a:rPr lang="pt-PT" sz="2400" dirty="0" smtClean="0"/>
              <a:t>maquetes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endParaRPr lang="pt-PT" sz="2400" dirty="0" smtClean="0"/>
          </a:p>
          <a:p>
            <a:r>
              <a:rPr lang="pt-PT" sz="2400" dirty="0" smtClean="0"/>
              <a:t>Realização de testes </a:t>
            </a:r>
            <a:r>
              <a:rPr lang="pt-PT" sz="2400" dirty="0"/>
              <a:t>no ecrã </a:t>
            </a:r>
            <a:r>
              <a:rPr lang="pt-PT" sz="2400" dirty="0" smtClean="0"/>
              <a:t>tátil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3" y="1670524"/>
            <a:ext cx="5027645" cy="285653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842" y="1670524"/>
            <a:ext cx="5087641" cy="2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86" y="1363099"/>
            <a:ext cx="8120398" cy="24657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8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1033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5000" y="166025"/>
            <a:ext cx="89371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Metodologia</a:t>
            </a:r>
          </a:p>
          <a:p>
            <a:r>
              <a:rPr lang="pt-PT" sz="2400" dirty="0" smtClean="0"/>
              <a:t>Avaliação de usabilidade: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PT" sz="2400" dirty="0" smtClean="0"/>
              <a:t>Inquérito </a:t>
            </a:r>
            <a:r>
              <a:rPr lang="pt-PT" sz="2400" dirty="0"/>
              <a:t>SUS (“</a:t>
            </a: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Usability</a:t>
            </a:r>
            <a:r>
              <a:rPr lang="pt-PT" sz="2400" dirty="0"/>
              <a:t> </a:t>
            </a:r>
            <a:r>
              <a:rPr lang="pt-PT" sz="2400" dirty="0" err="1"/>
              <a:t>Scale</a:t>
            </a:r>
            <a:r>
              <a:rPr lang="pt-PT" sz="2400" dirty="0"/>
              <a:t>”)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914400" lvl="1" indent="-457200">
              <a:buFont typeface="+mj-lt"/>
              <a:buAutoNum type="arabicPeriod" startAt="2"/>
            </a:pPr>
            <a:endParaRPr lang="pt-PT" sz="2400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pt-PT" sz="2400" dirty="0" smtClean="0"/>
              <a:t>Questões abertas e </a:t>
            </a:r>
            <a:r>
              <a:rPr lang="pt-PT" sz="2400" dirty="0" err="1" smtClean="0"/>
              <a:t>fechadas</a:t>
            </a:r>
            <a:r>
              <a:rPr lang="pt-PT" sz="2400" dirty="0" err="1" smtClean="0">
                <a:sym typeface="Wingdings" panose="05000000000000000000" pitchFamily="2" charset="2"/>
              </a:rPr>
              <a:t></a:t>
            </a:r>
            <a:r>
              <a:rPr lang="pt-PT" sz="2400" dirty="0" err="1" smtClean="0"/>
              <a:t>sugestões</a:t>
            </a:r>
            <a:r>
              <a:rPr lang="pt-PT" sz="2400" dirty="0" smtClean="0"/>
              <a:t> </a:t>
            </a:r>
            <a:r>
              <a:rPr lang="pt-PT" sz="2400" dirty="0"/>
              <a:t>de </a:t>
            </a:r>
            <a:r>
              <a:rPr lang="pt-PT" sz="2400" dirty="0" smtClean="0"/>
              <a:t>melhoria</a:t>
            </a:r>
            <a:endParaRPr lang="pt-PT" sz="2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5" y="4397596"/>
            <a:ext cx="5367673" cy="18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D536B-584E-486B-9435-086987A3D916}" type="slidenum">
              <a:rPr lang="pt-PT" smtClean="0"/>
              <a:t>9</a:t>
            </a:fld>
            <a:endParaRPr lang="pt-PT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0" y="6464982"/>
            <a:ext cx="475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smtClean="0"/>
              <a:t>IPVC</a:t>
            </a:r>
            <a:endParaRPr lang="pt-PT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3908571" y="6492875"/>
            <a:ext cx="4435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600" b="1" dirty="0" smtClean="0"/>
              <a:t>HMI para Fabrico Aditivo</a:t>
            </a:r>
            <a:endParaRPr lang="pt-PT" sz="16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252980" y="300496"/>
            <a:ext cx="1081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sp>
        <p:nvSpPr>
          <p:cNvPr id="12" name="TextBox 6"/>
          <p:cNvSpPr txBox="1"/>
          <p:nvPr/>
        </p:nvSpPr>
        <p:spPr>
          <a:xfrm>
            <a:off x="444999" y="166025"/>
            <a:ext cx="93265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smtClean="0"/>
              <a:t>Solução Final</a:t>
            </a:r>
          </a:p>
          <a:p>
            <a:endParaRPr lang="pt-PT" sz="2400" dirty="0" smtClean="0"/>
          </a:p>
          <a:p>
            <a:r>
              <a:rPr lang="pt-PT" sz="2400" u="sng" dirty="0" smtClean="0"/>
              <a:t>Arquitetura:</a:t>
            </a:r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endParaRPr lang="pt-PT" sz="2400" dirty="0"/>
          </a:p>
          <a:p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smtClean="0"/>
              <a:t>Automação: hardware </a:t>
            </a:r>
            <a:r>
              <a:rPr lang="pt-PT" sz="2400" dirty="0" err="1" smtClean="0"/>
              <a:t>Beckhoff</a:t>
            </a:r>
            <a:r>
              <a:rPr lang="pt-PT" sz="2400" dirty="0" smtClean="0"/>
              <a:t> + software </a:t>
            </a:r>
            <a:r>
              <a:rPr lang="pt-PT" sz="2400" dirty="0" err="1" smtClean="0"/>
              <a:t>Twincat</a:t>
            </a:r>
            <a:r>
              <a:rPr lang="pt-PT" sz="2400" dirty="0" smtClean="0"/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Backend</a:t>
            </a:r>
            <a:r>
              <a:rPr lang="pt-PT" sz="2400" dirty="0" smtClean="0"/>
              <a:t>: </a:t>
            </a:r>
            <a:r>
              <a:rPr lang="pt-PT" sz="2400" dirty="0" err="1" smtClean="0"/>
              <a:t>NodeJS</a:t>
            </a:r>
            <a:r>
              <a:rPr lang="pt-PT" sz="2400" dirty="0" smtClean="0"/>
              <a:t> + ADS.js + </a:t>
            </a:r>
            <a:r>
              <a:rPr lang="pt-PT" sz="2400" dirty="0" err="1" smtClean="0"/>
              <a:t>RethinkDB</a:t>
            </a:r>
            <a:endParaRPr lang="pt-P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 err="1" smtClean="0"/>
              <a:t>Frontend</a:t>
            </a:r>
            <a:r>
              <a:rPr lang="pt-PT" sz="2400" dirty="0" smtClean="0"/>
              <a:t>: HTML + CSS + </a:t>
            </a:r>
            <a:r>
              <a:rPr lang="pt-PT" sz="2400" dirty="0" err="1" smtClean="0"/>
              <a:t>Javascript</a:t>
            </a:r>
            <a:r>
              <a:rPr lang="pt-PT" sz="2400" dirty="0" smtClean="0"/>
              <a:t> + D3.JS + Ember.JS </a:t>
            </a: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25" y="651496"/>
            <a:ext cx="6011910" cy="3767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132544"/>
            <a:ext cx="1555746" cy="103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4649</TotalTime>
  <Words>537</Words>
  <Application>Microsoft Office PowerPoint</Application>
  <PresentationFormat>Ecrã Panorâmico</PresentationFormat>
  <Paragraphs>339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Questões?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</dc:title>
  <dc:creator>mrodrigues</dc:creator>
  <cp:lastModifiedBy>Marco Rodrigues</cp:lastModifiedBy>
  <cp:revision>325</cp:revision>
  <dcterms:created xsi:type="dcterms:W3CDTF">2017-02-11T21:50:49Z</dcterms:created>
  <dcterms:modified xsi:type="dcterms:W3CDTF">2018-06-20T09:38:43Z</dcterms:modified>
</cp:coreProperties>
</file>