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27" r:id="rId3"/>
    <p:sldId id="326" r:id="rId4"/>
    <p:sldId id="340" r:id="rId5"/>
    <p:sldId id="341" r:id="rId6"/>
    <p:sldId id="347" r:id="rId7"/>
    <p:sldId id="366" r:id="rId8"/>
    <p:sldId id="348" r:id="rId9"/>
    <p:sldId id="349" r:id="rId10"/>
    <p:sldId id="364" r:id="rId11"/>
    <p:sldId id="355" r:id="rId12"/>
    <p:sldId id="356" r:id="rId13"/>
    <p:sldId id="360" r:id="rId14"/>
    <p:sldId id="361" r:id="rId15"/>
    <p:sldId id="365" r:id="rId16"/>
    <p:sldId id="363" r:id="rId17"/>
    <p:sldId id="32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19/06/2018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19/06/2018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19/06/2018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19/06/2018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19/06/2018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19/06/2018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19/06/2018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19/06/2018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19/06/2018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19/06/2018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19/06/2018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19/06/2018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19/06/2018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79" y="1858994"/>
            <a:ext cx="10058400" cy="1712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/>
              <a:t>HMI para Fabrico Aditivo</a:t>
            </a:r>
            <a:endParaRPr lang="pt-PT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097121" y="3695140"/>
            <a:ext cx="6180604" cy="279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Professor Doutor Pedro moreira</a:t>
            </a:r>
          </a:p>
          <a:p>
            <a:r>
              <a:rPr lang="pt-PT" dirty="0" smtClean="0"/>
              <a:t>MESTRE Engenheiro João Paulo pereira (INEGI)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97279" y="2402213"/>
            <a:ext cx="10058399" cy="212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 smtClean="0"/>
              <a:t>Sistema Desenvolvido:</a:t>
            </a:r>
          </a:p>
          <a:p>
            <a:endParaRPr lang="pt-PT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Ecrã principal</a:t>
            </a:r>
            <a:endParaRPr lang="pt-PT" sz="2400" dirty="0"/>
          </a:p>
          <a:p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06" y="1494038"/>
            <a:ext cx="8492176" cy="47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/>
              <a:t>Sistema Desenvolvido: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Listagem de execuções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3D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89" y="3741653"/>
            <a:ext cx="4511529" cy="25364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89" y="493251"/>
            <a:ext cx="5700003" cy="30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 smtClean="0"/>
              <a:t>Resultados Obtidos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Testes com utilizadores no equipamento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Impressão de uma peça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9" y="2445547"/>
            <a:ext cx="5491521" cy="308897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75" y="2445547"/>
            <a:ext cx="5491517" cy="30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/>
              <a:t>Resultados Obtidos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Temperaturas registadas durante a impressão da peça</a:t>
            </a: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27" y="1808285"/>
            <a:ext cx="7487099" cy="43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u="sng" dirty="0" smtClean="0"/>
          </a:p>
          <a:p>
            <a:r>
              <a:rPr lang="pt-PT" sz="2400" u="sng" dirty="0" smtClean="0"/>
              <a:t>Avaliação</a:t>
            </a:r>
            <a:endParaRPr lang="pt-PT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Realizado novo inquérito 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Score Final 89.375 -&gt; </a:t>
            </a:r>
            <a:r>
              <a:rPr lang="pt-PT" sz="2400" u="sng" dirty="0" smtClean="0"/>
              <a:t>Elevado grau de satisfação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85" y="2009727"/>
            <a:ext cx="9520189" cy="29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Conclusões</a:t>
            </a:r>
          </a:p>
          <a:p>
            <a:pPr lvl="2"/>
            <a:endParaRPr lang="pt-PT" sz="2400" dirty="0"/>
          </a:p>
          <a:p>
            <a:r>
              <a:rPr lang="pt-PT" sz="2400" dirty="0" smtClean="0"/>
              <a:t>A </a:t>
            </a:r>
            <a:r>
              <a:rPr lang="pt-PT" sz="2400" dirty="0" smtClean="0"/>
              <a:t>investigação </a:t>
            </a:r>
            <a:r>
              <a:rPr lang="pt-PT" sz="2400" dirty="0" smtClean="0"/>
              <a:t>feita constatou </a:t>
            </a:r>
            <a:r>
              <a:rPr lang="pt-PT" sz="2400" dirty="0" smtClean="0"/>
              <a:t>um baixo aproveitamento de tecnologias emergentes no processo de Fabrico Aditivo.</a:t>
            </a:r>
          </a:p>
          <a:p>
            <a:endParaRPr lang="pt-PT" sz="2400" dirty="0" smtClean="0"/>
          </a:p>
          <a:p>
            <a:r>
              <a:rPr lang="pt-PT" sz="2400" dirty="0" smtClean="0"/>
              <a:t>A arquitetura proposta </a:t>
            </a:r>
            <a:r>
              <a:rPr lang="pt-PT" sz="2400" dirty="0"/>
              <a:t>permitiu criar uma HMI para monitorização e controlo de um processo de Fabrico Aditivo.</a:t>
            </a:r>
          </a:p>
          <a:p>
            <a:endParaRPr lang="pt-PT" sz="2400" dirty="0" smtClean="0"/>
          </a:p>
          <a:p>
            <a:r>
              <a:rPr lang="pt-PT" sz="2400" dirty="0" smtClean="0"/>
              <a:t>Os operadores foram envolvidos no processo desde o início, sendo envolvidos em diversos testes.</a:t>
            </a:r>
          </a:p>
          <a:p>
            <a:endParaRPr lang="pt-PT" sz="2400" dirty="0"/>
          </a:p>
          <a:p>
            <a:r>
              <a:rPr lang="pt-PT" sz="2400" dirty="0" smtClean="0"/>
              <a:t>Os testes permitiram fechar um ciclo e confirmar o propósito da criação deste trabalho.</a:t>
            </a:r>
          </a:p>
          <a:p>
            <a:endParaRPr lang="pt-PT" sz="2400" dirty="0"/>
          </a:p>
          <a:p>
            <a:r>
              <a:rPr lang="pt-PT" sz="2400" dirty="0" smtClean="0"/>
              <a:t>A metodologia centrada no operador revelou-se fundamental para atingir os objetivos propostos, e resultando numa solução próxima do “excelente”.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614" y="132545"/>
            <a:ext cx="1514602" cy="101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Trabalho Futuro</a:t>
            </a:r>
          </a:p>
          <a:p>
            <a:endParaRPr lang="pt-PT" sz="2400" dirty="0"/>
          </a:p>
          <a:p>
            <a:r>
              <a:rPr lang="pt-PT" sz="2400" dirty="0" smtClean="0"/>
              <a:t>Finalizar requisitos (</a:t>
            </a:r>
            <a:r>
              <a:rPr lang="pt-PT" sz="2400" dirty="0" err="1" smtClean="0"/>
              <a:t>subobjetivos</a:t>
            </a:r>
            <a:r>
              <a:rPr lang="pt-PT" sz="2400" dirty="0" smtClean="0"/>
              <a:t>) definidos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Velocidades de trabalho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Temperaturas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dos sistemas de aquecimento e insuflação de 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Modo de Operação MDI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Comandos de controlo do </a:t>
            </a:r>
            <a:r>
              <a:rPr lang="pt-PT" sz="2400" dirty="0" err="1" smtClean="0"/>
              <a:t>extrusor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Iluminação da câmara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pt-PT" sz="2400" dirty="0" smtClean="0"/>
              <a:t>Integração de módulo de Realidade Aumentada para visualização da peça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17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Índice</a:t>
            </a:r>
          </a:p>
          <a:p>
            <a:endParaRPr lang="pt-PT" sz="2800" b="1" dirty="0" smtClean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Problema</a:t>
            </a:r>
            <a:endParaRPr lang="pt-PT" sz="2000" dirty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Estado da Arte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pt-PT" dirty="0" smtClean="0"/>
              <a:t>Trabalhos Relacionados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Proposta de Solução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Metodologia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Solução Final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pt-PT" dirty="0"/>
              <a:t>Arquitetura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pt-PT" dirty="0"/>
              <a:t>Sistema </a:t>
            </a:r>
            <a:r>
              <a:rPr lang="pt-PT" dirty="0"/>
              <a:t>Desenvolvido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pt-PT" dirty="0"/>
              <a:t>Resultados </a:t>
            </a:r>
            <a:r>
              <a:rPr lang="pt-PT" dirty="0"/>
              <a:t>Obtidos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pt-PT" dirty="0"/>
              <a:t>Avaliação</a:t>
            </a:r>
            <a:endParaRPr lang="pt-PT" dirty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Conclusões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Trabalho Futuro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82733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Automação para equipamento de Fabrico Aditivo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(</a:t>
            </a:r>
            <a:r>
              <a:rPr lang="pt-PT" sz="2400" dirty="0" err="1" smtClean="0"/>
              <a:t>Human-Machine</a:t>
            </a:r>
            <a:r>
              <a:rPr lang="pt-PT" sz="2400" dirty="0" smtClean="0"/>
              <a:t> Interface) especificamente adaptada ao processo de Fabrico Aditivo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/>
              <a:t>Controlar equipamento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/>
              <a:t>Fornecer as ferramentas necessárias para o operador manusear 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75" y="223778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84" y="833718"/>
            <a:ext cx="537882" cy="5378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96" y="1640540"/>
            <a:ext cx="471593" cy="4715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7" y="2846046"/>
            <a:ext cx="435651" cy="43565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Estado da Arte</a:t>
            </a:r>
            <a:endParaRPr lang="pt-PT" sz="3200" b="1" dirty="0"/>
          </a:p>
          <a:p>
            <a:endParaRPr lang="pt-PT" sz="2400" u="sng" dirty="0" smtClean="0"/>
          </a:p>
          <a:p>
            <a:r>
              <a:rPr lang="pt-PT" sz="2400" u="sng" dirty="0" smtClean="0"/>
              <a:t>Trabalhos Relacionados:</a:t>
            </a:r>
            <a:endParaRPr lang="pt-PT" sz="2400" u="sng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75873"/>
            <a:ext cx="8290559" cy="47053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>
            <a:off x="1177208" y="4232756"/>
            <a:ext cx="530744" cy="25101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 para a direita 8"/>
          <p:cNvSpPr/>
          <p:nvPr/>
        </p:nvSpPr>
        <p:spPr>
          <a:xfrm>
            <a:off x="1193250" y="5882111"/>
            <a:ext cx="521862" cy="25101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47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060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Desenvolvido protótipo funcional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/>
              <a:t>Utilizado outro equipamento de impressão 3D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/>
              <a:t>Hardware e software de automação </a:t>
            </a:r>
            <a:r>
              <a:rPr lang="pt-PT" sz="2400" dirty="0"/>
              <a:t>semelhantes </a:t>
            </a:r>
            <a:r>
              <a:rPr lang="pt-PT" sz="2400" dirty="0"/>
              <a:t>ao equipamento </a:t>
            </a:r>
            <a:r>
              <a:rPr lang="pt-PT" sz="2400" dirty="0"/>
              <a:t>final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/>
              <a:t>Não foram consideradas questões de usabilidade/qualidade da interface</a:t>
            </a:r>
            <a:endParaRPr lang="pt-PT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/>
              <a:t>Validou arquitetura e tecnologias consideradas para o sistema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5000" y="166025"/>
            <a:ext cx="44407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Proposta de Solução</a:t>
            </a:r>
            <a:endParaRPr lang="pt-PT" sz="3200" b="1" dirty="0"/>
          </a:p>
          <a:p>
            <a:endParaRPr lang="pt-PT" sz="3200" b="1" dirty="0" smtClean="0"/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69" y="3065041"/>
            <a:ext cx="1840435" cy="28889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96" y="3073131"/>
            <a:ext cx="5217459" cy="287274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29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069925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Metodologia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pt-PT" sz="2400" dirty="0" smtClean="0"/>
              <a:t>Levantamento de </a:t>
            </a:r>
            <a:r>
              <a:rPr lang="pt-PT" sz="2400" dirty="0" smtClean="0"/>
              <a:t>Requisitos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Informativos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/>
              <a:t>Visualização de posição dos eixos em tempo real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/>
              <a:t>Visualização de temperaturas em tempo real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 smtClean="0"/>
              <a:t>Entre outros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Funcionais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/>
              <a:t>Ligar sistemas de aquecimento da câmara, do tabuleiro ou do </a:t>
            </a:r>
            <a:r>
              <a:rPr lang="pt-PT" sz="2400" dirty="0" err="1"/>
              <a:t>extrusor</a:t>
            </a:r>
            <a:endParaRPr lang="pt-PT" sz="24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/>
              <a:t>Movimentação dos eixos de forma manual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/>
              <a:t>Entre outros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Complementares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/>
              <a:t>Ligar iluminação da câmara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29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Metodologia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pt-PT" sz="2400" dirty="0" smtClean="0"/>
              <a:t>Criação </a:t>
            </a:r>
            <a:r>
              <a:rPr lang="pt-PT" sz="2400" dirty="0"/>
              <a:t>de </a:t>
            </a:r>
            <a:r>
              <a:rPr lang="pt-PT" sz="2400" dirty="0" smtClean="0"/>
              <a:t>maquetes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r>
              <a:rPr lang="pt-PT" sz="2400" dirty="0" smtClean="0"/>
              <a:t>Realização de </a:t>
            </a:r>
            <a:r>
              <a:rPr lang="pt-PT" sz="2400" dirty="0" smtClean="0"/>
              <a:t>testes </a:t>
            </a:r>
            <a:r>
              <a:rPr lang="pt-PT" sz="2400" dirty="0"/>
              <a:t>no ecrã </a:t>
            </a:r>
            <a:r>
              <a:rPr lang="pt-PT" sz="2400" dirty="0" smtClean="0"/>
              <a:t>tátil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3" y="1670524"/>
            <a:ext cx="5027645" cy="285653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42" y="1670524"/>
            <a:ext cx="5087641" cy="28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86" y="1363099"/>
            <a:ext cx="8120398" cy="24657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033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5000" y="166025"/>
            <a:ext cx="89371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Metodologia</a:t>
            </a:r>
          </a:p>
          <a:p>
            <a:r>
              <a:rPr lang="pt-PT" sz="2400" dirty="0" smtClean="0"/>
              <a:t>Avaliação de usabilidade: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sz="2400" dirty="0" smtClean="0"/>
              <a:t>Inquérito </a:t>
            </a:r>
            <a:r>
              <a:rPr lang="pt-PT" sz="2400" dirty="0"/>
              <a:t>SUS (“</a:t>
            </a:r>
            <a:r>
              <a:rPr lang="pt-PT" sz="2400" dirty="0" err="1"/>
              <a:t>System</a:t>
            </a:r>
            <a:r>
              <a:rPr lang="pt-PT" sz="2400" dirty="0"/>
              <a:t> </a:t>
            </a:r>
            <a:r>
              <a:rPr lang="pt-PT" sz="2400" dirty="0" err="1"/>
              <a:t>Usability</a:t>
            </a:r>
            <a:r>
              <a:rPr lang="pt-PT" sz="2400" dirty="0"/>
              <a:t> </a:t>
            </a:r>
            <a:r>
              <a:rPr lang="pt-PT" sz="2400" dirty="0" err="1"/>
              <a:t>Scale</a:t>
            </a:r>
            <a:r>
              <a:rPr lang="pt-PT" sz="2400" dirty="0"/>
              <a:t>”)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914400" lvl="1" indent="-457200">
              <a:buFont typeface="+mj-lt"/>
              <a:buAutoNum type="arabicPeriod" startAt="2"/>
            </a:pPr>
            <a:endParaRPr lang="pt-PT" sz="2400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pt-PT" sz="2400" dirty="0" smtClean="0"/>
              <a:t>Questões abertas e </a:t>
            </a:r>
            <a:r>
              <a:rPr lang="pt-PT" sz="2400" dirty="0" err="1" smtClean="0"/>
              <a:t>fechadas</a:t>
            </a:r>
            <a:r>
              <a:rPr lang="pt-PT" sz="2400" dirty="0" err="1" smtClean="0">
                <a:sym typeface="Wingdings" panose="05000000000000000000" pitchFamily="2" charset="2"/>
              </a:rPr>
              <a:t></a:t>
            </a:r>
            <a:r>
              <a:rPr lang="pt-PT" sz="2400" dirty="0" err="1" smtClean="0"/>
              <a:t>sugestões</a:t>
            </a:r>
            <a:r>
              <a:rPr lang="pt-PT" sz="2400" dirty="0" smtClean="0"/>
              <a:t> </a:t>
            </a:r>
            <a:r>
              <a:rPr lang="pt-PT" sz="2400" dirty="0"/>
              <a:t>de </a:t>
            </a:r>
            <a:r>
              <a:rPr lang="pt-PT" sz="2400" dirty="0" smtClean="0"/>
              <a:t>melhoria</a:t>
            </a:r>
            <a:endParaRPr lang="pt-PT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35" y="4397596"/>
            <a:ext cx="5367673" cy="18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 smtClean="0"/>
              <a:t>Arquitetura:</a:t>
            </a:r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Automação: hardware </a:t>
            </a:r>
            <a:r>
              <a:rPr lang="pt-PT" sz="2400" dirty="0" err="1" smtClean="0"/>
              <a:t>Beckhoff</a:t>
            </a:r>
            <a:r>
              <a:rPr lang="pt-PT" sz="2400" dirty="0" smtClean="0"/>
              <a:t> + software </a:t>
            </a:r>
            <a:r>
              <a:rPr lang="pt-PT" sz="2400" dirty="0" err="1" smtClean="0"/>
              <a:t>Twincat</a:t>
            </a:r>
            <a:r>
              <a:rPr lang="pt-PT" sz="2400" dirty="0" smtClean="0"/>
              <a:t>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Backend</a:t>
            </a:r>
            <a:r>
              <a:rPr lang="pt-PT" sz="2400" dirty="0" smtClean="0"/>
              <a:t>: </a:t>
            </a:r>
            <a:r>
              <a:rPr lang="pt-PT" sz="2400" dirty="0" err="1" smtClean="0"/>
              <a:t>NodeJS</a:t>
            </a:r>
            <a:r>
              <a:rPr lang="pt-PT" sz="2400" dirty="0" smtClean="0"/>
              <a:t> + ADS.js + </a:t>
            </a:r>
            <a:r>
              <a:rPr lang="pt-PT" sz="2400" dirty="0" err="1" smtClean="0"/>
              <a:t>RethinkDB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Frontend</a:t>
            </a:r>
            <a:r>
              <a:rPr lang="pt-PT" sz="2400" dirty="0" smtClean="0"/>
              <a:t>: HTML + CSS + </a:t>
            </a:r>
            <a:r>
              <a:rPr lang="pt-PT" sz="2400" dirty="0" err="1" smtClean="0"/>
              <a:t>Javascript</a:t>
            </a:r>
            <a:r>
              <a:rPr lang="pt-PT" sz="2400" dirty="0" smtClean="0"/>
              <a:t> + D3.JS + Ember.JS 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25" y="651496"/>
            <a:ext cx="6011910" cy="37670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4644</TotalTime>
  <Words>535</Words>
  <Application>Microsoft Office PowerPoint</Application>
  <PresentationFormat>Ecrã Panorâmico</PresentationFormat>
  <Paragraphs>339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323</cp:revision>
  <dcterms:created xsi:type="dcterms:W3CDTF">2017-02-11T21:50:49Z</dcterms:created>
  <dcterms:modified xsi:type="dcterms:W3CDTF">2018-06-19T14:09:45Z</dcterms:modified>
</cp:coreProperties>
</file>