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27" r:id="rId3"/>
    <p:sldId id="315" r:id="rId4"/>
    <p:sldId id="326" r:id="rId5"/>
    <p:sldId id="317" r:id="rId6"/>
    <p:sldId id="324" r:id="rId7"/>
    <p:sldId id="318" r:id="rId8"/>
    <p:sldId id="335" r:id="rId9"/>
    <p:sldId id="336" r:id="rId10"/>
    <p:sldId id="319" r:id="rId11"/>
    <p:sldId id="320" r:id="rId12"/>
    <p:sldId id="331" r:id="rId13"/>
    <p:sldId id="332" r:id="rId14"/>
    <p:sldId id="333" r:id="rId15"/>
    <p:sldId id="334" r:id="rId16"/>
    <p:sldId id="323" r:id="rId17"/>
    <p:sldId id="338" r:id="rId18"/>
    <p:sldId id="340" r:id="rId19"/>
    <p:sldId id="339" r:id="rId20"/>
    <p:sldId id="341" r:id="rId21"/>
    <p:sldId id="342" r:id="rId22"/>
    <p:sldId id="343" r:id="rId23"/>
    <p:sldId id="345" r:id="rId24"/>
    <p:sldId id="346" r:id="rId25"/>
    <p:sldId id="32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21/07/2017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21/07/2017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21/07/2017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21/07/2017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21/07/2017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21/07/2017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21/07/2017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21/07/2017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21/07/2017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21/07/2017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21/07/2017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21/07/2017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21/07/2017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egi.p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79" y="1858994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smtClean="0"/>
              <a:t>IHM para Fabrico Aditivo</a:t>
            </a:r>
            <a:endParaRPr lang="pt-PT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7128163" y="3616881"/>
            <a:ext cx="4811288" cy="2636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Orientado Por:</a:t>
            </a:r>
          </a:p>
          <a:p>
            <a:r>
              <a:rPr lang="pt-PT" dirty="0" smtClean="0"/>
              <a:t>Prof. Pedro moreira</a:t>
            </a:r>
          </a:p>
          <a:p>
            <a:r>
              <a:rPr lang="pt-PT" dirty="0" smtClean="0"/>
              <a:t>Eng.º João Paulo pereira (INEGI)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97279" y="2402213"/>
            <a:ext cx="10058399" cy="212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>
                <a:solidFill>
                  <a:schemeClr val="tx1"/>
                </a:solidFill>
              </a:rPr>
              <a:t>Laboratório de Projeto II </a:t>
            </a:r>
            <a:r>
              <a:rPr lang="pt-PT" dirty="0">
                <a:solidFill>
                  <a:schemeClr val="tx1"/>
                </a:solidFill>
              </a:rPr>
              <a:t>&amp;</a:t>
            </a:r>
            <a:r>
              <a:rPr lang="pt-PT" dirty="0" smtClean="0">
                <a:solidFill>
                  <a:schemeClr val="tx1"/>
                </a:solidFill>
              </a:rPr>
              <a:t> Projeto/estágio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Mais conhecido como impressão </a:t>
            </a:r>
            <a:r>
              <a:rPr lang="pt-PT" sz="2400" dirty="0" smtClean="0"/>
              <a:t>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Criar </a:t>
            </a:r>
            <a:r>
              <a:rPr lang="pt-PT" sz="2400" dirty="0"/>
              <a:t>objeto sólido, em três dimensões, proveniente de </a:t>
            </a:r>
            <a:r>
              <a:rPr lang="pt-PT" sz="2400" dirty="0" smtClean="0"/>
              <a:t>uma representação digital </a:t>
            </a:r>
            <a:r>
              <a:rPr lang="pt-PT" sz="2400" dirty="0"/>
              <a:t>(Canas &amp; Pires, 2014, p. 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Construção de peças camada a camada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Pode ser uma das próximas forças motoras na indústria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Impressão nos mais diversos materiais está em investigação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13" y="2749411"/>
            <a:ext cx="4356735" cy="2178369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5543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Web para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Evolução da web permite vasta aplicabilidade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Integração com processos de outras áreas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Aquisição, processamento e armazenamento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Disponibilização de dados em tempo real/processados através de soluções web-based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dos dados em diversos dispositivos, local ou remotamente, integração com tecnologias emergentes, entre outras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94" y="2242590"/>
            <a:ext cx="2971200" cy="1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1</a:t>
            </a:r>
            <a:endParaRPr lang="en-US" sz="2400" b="1" u="sng" dirty="0"/>
          </a:p>
          <a:p>
            <a:r>
              <a:rPr lang="en-US" sz="2400" dirty="0" smtClean="0"/>
              <a:t>Developing </a:t>
            </a:r>
            <a:r>
              <a:rPr lang="en-US" sz="2400" dirty="0"/>
              <a:t>web &amp; </a:t>
            </a:r>
            <a:r>
              <a:rPr lang="en-US" sz="2400" dirty="0" err="1"/>
              <a:t>TwinCAT</a:t>
            </a:r>
            <a:r>
              <a:rPr lang="en-US" sz="2400" dirty="0"/>
              <a:t> PLC-based remote Control laboratories</a:t>
            </a:r>
          </a:p>
          <a:p>
            <a:r>
              <a:rPr lang="en-US" sz="2400" dirty="0"/>
              <a:t>for modern web-browsers or mobile </a:t>
            </a:r>
            <a:r>
              <a:rPr lang="en-US" sz="2400" dirty="0" smtClean="0"/>
              <a:t>devices</a:t>
            </a:r>
            <a:r>
              <a:rPr lang="pt-PT" sz="2400" dirty="0" smtClean="0"/>
              <a:t>(</a:t>
            </a:r>
            <a:r>
              <a:rPr lang="pt-PT" sz="2400" dirty="0" err="1" smtClean="0"/>
              <a:t>Bermudez</a:t>
            </a:r>
            <a:r>
              <a:rPr lang="pt-PT" sz="2400" dirty="0" smtClean="0"/>
              <a:t>-Ortega</a:t>
            </a:r>
            <a:r>
              <a:rPr lang="pt-PT" sz="2400" dirty="0"/>
              <a:t>, </a:t>
            </a:r>
            <a:r>
              <a:rPr lang="pt-PT" sz="2400" dirty="0" err="1"/>
              <a:t>Besada</a:t>
            </a:r>
            <a:r>
              <a:rPr lang="pt-PT" sz="2400" dirty="0"/>
              <a:t>-Portas, </a:t>
            </a:r>
            <a:r>
              <a:rPr lang="pt-PT" sz="2400" dirty="0" err="1"/>
              <a:t>Lopez-Orozco</a:t>
            </a:r>
            <a:r>
              <a:rPr lang="pt-PT" sz="2400" dirty="0"/>
              <a:t>, </a:t>
            </a:r>
            <a:r>
              <a:rPr lang="pt-PT" sz="2400" dirty="0" err="1"/>
              <a:t>Chacon</a:t>
            </a:r>
            <a:r>
              <a:rPr lang="pt-PT" sz="2400" dirty="0"/>
              <a:t>, &amp; de la Cruz, 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Aceder a experiências de controlo em laboratórios remotamente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PLCs</a:t>
            </a:r>
            <a:r>
              <a:rPr lang="pt-PT" sz="2400" dirty="0" smtClean="0"/>
              <a:t> </a:t>
            </a:r>
            <a:r>
              <a:rPr lang="pt-PT" sz="2400" dirty="0" err="1" smtClean="0"/>
              <a:t>Twincat</a:t>
            </a:r>
            <a:r>
              <a:rPr lang="pt-PT" sz="2400" dirty="0" smtClean="0"/>
              <a:t>, página web, Node.js para servidor web no laboratório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de dados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visual em tempo real através de câmara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082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1</a:t>
            </a:r>
            <a:endParaRPr lang="en-US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05" y="1052580"/>
            <a:ext cx="8080265" cy="45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1</a:t>
            </a:r>
            <a:endParaRPr lang="en-US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4" y="1036815"/>
            <a:ext cx="8208231" cy="47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271871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b="1" dirty="0" smtClean="0"/>
              <a:t>Conclusão</a:t>
            </a:r>
            <a:r>
              <a:rPr lang="pt-PT" sz="2400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Sucesso na disponibilização de experiências de controlo remotamente, que significa que esta arquitetura pode ser estendida a outras experiências de controlo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29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Sistemas Web-</a:t>
            </a:r>
            <a:r>
              <a:rPr lang="pt-PT" sz="3200" b="1" dirty="0" err="1"/>
              <a:t>Based</a:t>
            </a:r>
            <a:r>
              <a:rPr lang="pt-PT" sz="3200" b="1" dirty="0"/>
              <a:t> para Controlo e Automação</a:t>
            </a:r>
          </a:p>
          <a:p>
            <a:endParaRPr lang="pt-PT" sz="3200" b="1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2</a:t>
            </a:r>
            <a:endParaRPr lang="en-US" sz="2400" b="1" u="sng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 Real -&gt; Markforged: Marca de impressoras 3D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Possui software web-based que permite: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Enviar ficheiros de peças para serem impressas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Alterar peça: dimensões, posicionamento, material, etc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de impressão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Armazenamento e gestão das peças que já foram impressas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uma peça em 2D e 3D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camadas de impressão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06" y="1217407"/>
            <a:ext cx="2617752" cy="1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Sistemas Web-</a:t>
            </a:r>
            <a:r>
              <a:rPr lang="pt-PT" sz="3200" b="1" dirty="0" err="1"/>
              <a:t>Based</a:t>
            </a:r>
            <a:r>
              <a:rPr lang="pt-PT" sz="3200" b="1" dirty="0"/>
              <a:t> para Controlo e Automação</a:t>
            </a:r>
          </a:p>
          <a:p>
            <a:endParaRPr lang="pt-PT" sz="3200" b="1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2</a:t>
            </a:r>
            <a:endParaRPr lang="en-US" sz="2400" b="1" u="sng" dirty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65" y="795173"/>
            <a:ext cx="8715418" cy="53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Sistemas Web-</a:t>
            </a:r>
            <a:r>
              <a:rPr lang="pt-PT" sz="3200" b="1" dirty="0" err="1"/>
              <a:t>Based</a:t>
            </a:r>
            <a:r>
              <a:rPr lang="pt-PT" sz="3200" b="1" dirty="0"/>
              <a:t> para Controlo e Automação</a:t>
            </a:r>
          </a:p>
          <a:p>
            <a:endParaRPr lang="pt-PT" sz="3200" b="1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IHI para Fabrico Aditivo – Estado da Arte</a:t>
            </a:r>
            <a:endParaRPr lang="pt-PT" sz="1600" b="1" dirty="0"/>
          </a:p>
        </p:txBody>
      </p:sp>
      <p:pic>
        <p:nvPicPr>
          <p:cNvPr id="8" name="Image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94" y="758951"/>
            <a:ext cx="8310565" cy="54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494"/>
            <a:ext cx="12192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3600" b="1" dirty="0" smtClean="0"/>
          </a:p>
          <a:p>
            <a:pPr algn="ctr"/>
            <a:endParaRPr lang="pt-PT" sz="3600" b="1" dirty="0"/>
          </a:p>
          <a:p>
            <a:pPr algn="ctr"/>
            <a:endParaRPr lang="pt-PT" sz="4800" b="1" dirty="0" smtClean="0"/>
          </a:p>
          <a:p>
            <a:pPr algn="ctr"/>
            <a:endParaRPr lang="pt-PT" sz="4800" b="1" dirty="0" smtClean="0"/>
          </a:p>
          <a:p>
            <a:pPr algn="ctr"/>
            <a:r>
              <a:rPr lang="pt-PT" sz="4800" b="1" dirty="0" smtClean="0"/>
              <a:t>Sistema Desenvolvido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 algn="ctr"/>
            <a:endParaRPr lang="pt-PT" sz="2400" dirty="0" smtClean="0"/>
          </a:p>
          <a:p>
            <a:pPr algn="ctr"/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Sistema Desenvolvido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3904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Agenda</a:t>
            </a:r>
          </a:p>
          <a:p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Introdução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Contexto e Motivação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Problema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Planeamento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Estado </a:t>
            </a:r>
            <a:r>
              <a:rPr lang="pt-PT" sz="2400" dirty="0" smtClean="0"/>
              <a:t>da Arte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Automação e Software para Automação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Web para Automação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Estudo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Sistema </a:t>
            </a:r>
            <a:r>
              <a:rPr lang="pt-PT" sz="2400" dirty="0" smtClean="0"/>
              <a:t>Desenvolvido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Demonstração</a:t>
            </a: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9679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Sistema Desenvolvido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Web-</a:t>
            </a:r>
            <a:r>
              <a:rPr lang="pt-PT" sz="2400" dirty="0" err="1" smtClean="0"/>
              <a:t>Based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e Controlar equipamento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Arquitetura:</a:t>
            </a:r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87" y="1849491"/>
            <a:ext cx="9247265" cy="43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Sistema Desenvolvido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1ª versão desenvolvida valida a arquitetura e as tecnologias utili</a:t>
            </a:r>
            <a:r>
              <a:rPr lang="pt-PT" sz="2400" dirty="0"/>
              <a:t>z</a:t>
            </a:r>
            <a:r>
              <a:rPr lang="pt-PT" sz="2400" dirty="0" smtClean="0"/>
              <a:t>adas</a:t>
            </a:r>
            <a:endParaRPr lang="pt-PT" sz="2400" dirty="0"/>
          </a:p>
          <a:p>
            <a:endParaRPr lang="pt-PT" sz="2400" b="1" u="sng" dirty="0"/>
          </a:p>
          <a:p>
            <a:r>
              <a:rPr lang="pt-PT" sz="2400" b="1" u="sng" dirty="0" smtClean="0"/>
              <a:t>Funcionalidades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básico do equipamento: ligar, desligar, pausar, parar, monitorizar </a:t>
            </a:r>
            <a:r>
              <a:rPr lang="pt-PT" sz="2400" dirty="0" smtClean="0"/>
              <a:t>posições e movimentos dos eixos </a:t>
            </a:r>
            <a:r>
              <a:rPr lang="pt-PT" sz="2400" dirty="0" smtClean="0"/>
              <a:t>e estado geral do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Modos de Operação: manual e automático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de parâmetros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do progresso da impressão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Importar remotamente e executar </a:t>
            </a:r>
            <a:r>
              <a:rPr lang="pt-PT" sz="2400" dirty="0" err="1" smtClean="0"/>
              <a:t>Gcode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</a:t>
            </a:r>
            <a:r>
              <a:rPr lang="pt-PT" sz="2400" dirty="0" err="1" smtClean="0"/>
              <a:t>Gcode</a:t>
            </a:r>
            <a:r>
              <a:rPr lang="pt-PT" sz="2400" dirty="0" smtClean="0"/>
              <a:t> a ser executado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a peça em 2D e 3D através do </a:t>
            </a:r>
            <a:r>
              <a:rPr lang="pt-PT" sz="2400" dirty="0" err="1" smtClean="0"/>
              <a:t>Gcode</a:t>
            </a:r>
            <a:endParaRPr lang="pt-PT" sz="2400" dirty="0" smtClean="0"/>
          </a:p>
          <a:p>
            <a:endParaRPr lang="pt-PT" sz="2400" dirty="0" smtClean="0"/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16860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494"/>
            <a:ext cx="12192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3600" b="1" dirty="0" smtClean="0"/>
          </a:p>
          <a:p>
            <a:pPr algn="ctr"/>
            <a:endParaRPr lang="pt-PT" sz="3600" b="1" dirty="0"/>
          </a:p>
          <a:p>
            <a:pPr algn="ctr"/>
            <a:endParaRPr lang="pt-PT" sz="4800" b="1" dirty="0" smtClean="0"/>
          </a:p>
          <a:p>
            <a:pPr algn="ctr"/>
            <a:endParaRPr lang="pt-PT" sz="4800" b="1" dirty="0" smtClean="0"/>
          </a:p>
          <a:p>
            <a:pPr algn="ctr"/>
            <a:r>
              <a:rPr lang="pt-PT" sz="4800" b="1" dirty="0" smtClean="0"/>
              <a:t>Vídeo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 algn="ctr"/>
            <a:endParaRPr lang="pt-PT" sz="2400" dirty="0" smtClean="0"/>
          </a:p>
          <a:p>
            <a:pPr algn="ctr"/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Sistema Desenvolvido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2875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Trabalho Futuro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u="sng" dirty="0" smtClean="0"/>
              <a:t>Trabalho Futuro</a:t>
            </a:r>
            <a:endParaRPr lang="pt-PT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Levantar requisitos para novo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Readaptar sistema ao novo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funcionalidades e módulos identificados em falta: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 (pontos de medição de temperatura, </a:t>
            </a:r>
            <a:r>
              <a:rPr lang="pt-PT" sz="2400" dirty="0" err="1" smtClean="0"/>
              <a:t>etc</a:t>
            </a:r>
            <a:r>
              <a:rPr lang="pt-PT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Recolha e armazenamento de dados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histórico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imagem da câmara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Reconhecimento do conteúdo da imagem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Módulo de Realidade Aumentada para visualização das peças em impressão</a:t>
            </a:r>
          </a:p>
          <a:p>
            <a:pPr lvl="1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Finalizar Relatório de Projeto de Mestrado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42297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753131" y="6459785"/>
            <a:ext cx="4746698" cy="332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Conclusões Preliminares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u="sng" dirty="0" smtClean="0"/>
              <a:t>Conclusões Preliminares</a:t>
            </a:r>
            <a:endParaRPr lang="pt-PT" sz="2400" b="1" u="sng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Proposta de projeto para desenvolver HMI adaptada ao processo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Estudo do estado da arte onde se encontraram alguns casos relacionados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de um protótipo funcional </a:t>
            </a:r>
            <a:r>
              <a:rPr lang="pt-PT" sz="2400" dirty="0" smtClean="0">
                <a:sym typeface="Wingdings" panose="05000000000000000000" pitchFamily="2" charset="2"/>
              </a:rPr>
              <a:t>Arquitetura e tecnologias utilizadas validadas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22520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013615"/>
            <a:ext cx="10058400" cy="1453025"/>
          </a:xfrm>
        </p:spPr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20" y="4002518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25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Fim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376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Contexto e Motivação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INEGI tem vasta experiência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do produto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fabrico aditivo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indústria 4.0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engenharia industrial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Projeto de investigação no INEGI (</a:t>
            </a:r>
            <a:r>
              <a:rPr lang="pt-PT" sz="2400" dirty="0">
                <a:hlinkClick r:id="rId2"/>
              </a:rPr>
              <a:t>http://www.inegi.pt</a:t>
            </a:r>
            <a:r>
              <a:rPr lang="pt-PT" sz="2400" dirty="0"/>
              <a:t>): FIBR3D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FIBR3D: fabrico aditivo com termoplásticos a altas temperaturas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62" y="1506071"/>
            <a:ext cx="3406300" cy="708693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9805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8273332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Equipamento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Automação para equipamento de Fabrico Aditivo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(</a:t>
            </a:r>
            <a:r>
              <a:rPr lang="pt-PT" sz="2400" dirty="0" err="1" smtClean="0"/>
              <a:t>Human-Machine</a:t>
            </a:r>
            <a:r>
              <a:rPr lang="pt-PT" sz="2400" dirty="0" smtClean="0"/>
              <a:t> Interface) especificamente adaptada ao processo de 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as ferramentas necessárias para o operador manusear o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375" y="2237788"/>
            <a:ext cx="3440541" cy="320161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- Introdução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84" y="833718"/>
            <a:ext cx="537882" cy="5378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96" y="1640540"/>
            <a:ext cx="471593" cy="4715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67" y="2846046"/>
            <a:ext cx="435651" cy="4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677331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HMI Web-</a:t>
            </a:r>
            <a:r>
              <a:rPr lang="pt-PT" sz="2400" dirty="0" err="1" smtClean="0"/>
              <a:t>Based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 Monitorizar parâmetros do equipamento e do processo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dirty="0" err="1" smtClean="0"/>
              <a:t>Sub-Objetivos</a:t>
            </a:r>
            <a:r>
              <a:rPr lang="pt-PT" sz="24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Módulo de controlo básico do equipamento: </a:t>
            </a:r>
            <a:r>
              <a:rPr lang="pt-PT" sz="2000" dirty="0" err="1" smtClean="0"/>
              <a:t>on</a:t>
            </a:r>
            <a:r>
              <a:rPr lang="pt-PT" sz="2000" dirty="0" smtClean="0"/>
              <a:t>/</a:t>
            </a:r>
            <a:r>
              <a:rPr lang="pt-PT" sz="2000" dirty="0" err="1" smtClean="0"/>
              <a:t>off</a:t>
            </a:r>
            <a:r>
              <a:rPr lang="pt-PT" sz="2000" dirty="0" smtClean="0"/>
              <a:t>, pausar, parar, monitorizar eixos e estado geral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Fornecer vários modos de operação no equipamento: manual, automático, bloco a bloco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Monitorizar parâmetros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Importar remotamente e executar </a:t>
            </a:r>
            <a:r>
              <a:rPr lang="pt-PT" sz="2000" dirty="0" err="1" smtClean="0"/>
              <a:t>Gcode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</a:t>
            </a:r>
            <a:r>
              <a:rPr lang="pt-PT" sz="2000" dirty="0" err="1" smtClean="0"/>
              <a:t>Gcode</a:t>
            </a:r>
            <a:r>
              <a:rPr lang="pt-PT" sz="2000" dirty="0" smtClean="0"/>
              <a:t> a ser executado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peça em 3D através do </a:t>
            </a:r>
            <a:r>
              <a:rPr lang="pt-PT" sz="2000" dirty="0" err="1" smtClean="0"/>
              <a:t>Gcode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Recolha e armazenamento de dados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histórico de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imagem da câmara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Reconhecimento de conteúdo da imagem da câmara termográfica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Módulo de Realidade Aumentada para visualização da peça a ser impressa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- Introdução</a:t>
            </a:r>
            <a:endParaRPr lang="pt-PT" sz="1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357" y="2555702"/>
            <a:ext cx="239083" cy="23908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94" y="3441861"/>
            <a:ext cx="239083" cy="2390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682" y="3680944"/>
            <a:ext cx="276835" cy="27683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22" y="4052375"/>
            <a:ext cx="239083" cy="23908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19" y="2842083"/>
            <a:ext cx="285776" cy="28577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875" y="3096327"/>
            <a:ext cx="285776" cy="28577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850" y="4421273"/>
            <a:ext cx="217825" cy="21782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67" y="4716911"/>
            <a:ext cx="217825" cy="21782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746" y="5007502"/>
            <a:ext cx="217825" cy="21782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12" y="5332395"/>
            <a:ext cx="217825" cy="21782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829" y="5614196"/>
            <a:ext cx="217825" cy="2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Planeamento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Até </a:t>
            </a:r>
            <a:r>
              <a:rPr lang="pt-PT" sz="2000" dirty="0" smtClean="0"/>
              <a:t>31/05/2017 </a:t>
            </a:r>
            <a:r>
              <a:rPr lang="pt-PT" sz="2000" dirty="0" smtClean="0"/>
              <a:t>– Especificação do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01/06/2017 </a:t>
            </a:r>
            <a:r>
              <a:rPr lang="pt-PT" sz="2000" dirty="0" smtClean="0"/>
              <a:t>a </a:t>
            </a:r>
            <a:r>
              <a:rPr lang="pt-PT" sz="2000" dirty="0" smtClean="0"/>
              <a:t>15/06/2017 </a:t>
            </a:r>
            <a:r>
              <a:rPr lang="pt-PT" sz="2000" dirty="0" smtClean="0"/>
              <a:t>– Estudo do Estado da Arte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16/06/2017 </a:t>
            </a:r>
            <a:r>
              <a:rPr lang="pt-PT" sz="2000" dirty="0" smtClean="0"/>
              <a:t>a </a:t>
            </a:r>
            <a:r>
              <a:rPr lang="pt-PT" sz="2000" dirty="0" smtClean="0"/>
              <a:t>09/07/2017 </a:t>
            </a:r>
            <a:r>
              <a:rPr lang="pt-PT" sz="2000" dirty="0" smtClean="0"/>
              <a:t>– Desenvolvimento do Projeto (1ª versão)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/>
              <a:t>Desenvolvimento do código servidor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Comunicação </a:t>
            </a:r>
            <a:r>
              <a:rPr lang="pt-PT" sz="2000" dirty="0"/>
              <a:t>Servidor-</a:t>
            </a:r>
            <a:r>
              <a:rPr lang="pt-PT" sz="2000" dirty="0" err="1"/>
              <a:t>Twincat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/>
              <a:t>Desenvolvimento do </a:t>
            </a:r>
            <a:r>
              <a:rPr lang="pt-PT" sz="2000" dirty="0" err="1"/>
              <a:t>Frontend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/>
              <a:t>Comunicação Servidor-</a:t>
            </a:r>
            <a:r>
              <a:rPr lang="pt-PT" sz="2000" dirty="0" err="1"/>
              <a:t>Frontend</a:t>
            </a: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10/07/2017 </a:t>
            </a:r>
            <a:r>
              <a:rPr lang="pt-PT" sz="2000" dirty="0" smtClean="0"/>
              <a:t>a </a:t>
            </a:r>
            <a:r>
              <a:rPr lang="pt-PT" sz="2000" dirty="0" smtClean="0"/>
              <a:t>19/07/2017 </a:t>
            </a:r>
            <a:r>
              <a:rPr lang="pt-PT" sz="2000" dirty="0" smtClean="0"/>
              <a:t>– Relatório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01/09/2017 </a:t>
            </a:r>
            <a:r>
              <a:rPr lang="pt-PT" sz="2000" dirty="0" smtClean="0"/>
              <a:t>a </a:t>
            </a:r>
            <a:r>
              <a:rPr lang="pt-PT" sz="2000" dirty="0" smtClean="0"/>
              <a:t>31/12/2017 </a:t>
            </a:r>
            <a:r>
              <a:rPr lang="pt-PT" sz="2000" dirty="0" smtClean="0"/>
              <a:t>– Desenvolvimento do Projeto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01/01/2018 </a:t>
            </a:r>
            <a:r>
              <a:rPr lang="pt-PT" sz="2000" dirty="0" smtClean="0"/>
              <a:t>a </a:t>
            </a:r>
            <a:r>
              <a:rPr lang="pt-PT" sz="2000" dirty="0" smtClean="0"/>
              <a:t>01/02/2018 </a:t>
            </a:r>
            <a:r>
              <a:rPr lang="pt-PT" sz="2000" dirty="0" smtClean="0"/>
              <a:t>– Relatório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Planeamento</a:t>
            </a:r>
            <a:endParaRPr lang="pt-PT" sz="1600" b="1" dirty="0"/>
          </a:p>
        </p:txBody>
      </p:sp>
      <p:pic>
        <p:nvPicPr>
          <p:cNvPr id="11" name="Imagem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5" y="3926604"/>
            <a:ext cx="11923570" cy="224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494"/>
            <a:ext cx="1219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3600" b="1" dirty="0" smtClean="0"/>
          </a:p>
          <a:p>
            <a:pPr algn="ctr"/>
            <a:endParaRPr lang="pt-PT" sz="3600" b="1" dirty="0"/>
          </a:p>
          <a:p>
            <a:pPr algn="ctr"/>
            <a:r>
              <a:rPr lang="pt-PT" sz="4800" b="1" dirty="0" smtClean="0"/>
              <a:t>Estado da Arte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 algn="ctr"/>
            <a:endParaRPr lang="pt-PT" sz="2400" dirty="0" smtClean="0"/>
          </a:p>
          <a:p>
            <a:pPr algn="ctr"/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40" y="2594156"/>
            <a:ext cx="4270649" cy="286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816669" cy="1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“Processo </a:t>
            </a:r>
            <a:r>
              <a:rPr lang="pt-PT" sz="2400" dirty="0"/>
              <a:t>de controlo e de monitorização de atividades e de tarefas de forma autónoma”(Carvalho &amp; Ferrolho, 2016, p. 3</a:t>
            </a:r>
            <a:r>
              <a:rPr lang="pt-PT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 implementação </a:t>
            </a:r>
            <a:r>
              <a:rPr lang="pt-PT" sz="2400" dirty="0"/>
              <a:t>da automação em ambiente industrial procura-se reduzir ao máximo, ou </a:t>
            </a:r>
            <a:r>
              <a:rPr lang="pt-PT" sz="2400" dirty="0" smtClean="0"/>
              <a:t>substituir</a:t>
            </a:r>
            <a:r>
              <a:rPr lang="pt-PT" sz="2400" dirty="0"/>
              <a:t>, a intervenção humana por sistemas automáticos (Dorf &amp; Bishop, 2010, p. 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</a:t>
            </a:r>
            <a:r>
              <a:rPr lang="pt-PT" sz="2400" dirty="0"/>
              <a:t>e monitorização de tarefas de forma </a:t>
            </a:r>
            <a:r>
              <a:rPr lang="pt-PT" sz="2400" dirty="0" smtClean="0"/>
              <a:t>autónoma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Objetivos: melhorar produtividade, acelerar processos, reduzir custos, aumentar segurança,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54" y="2885432"/>
            <a:ext cx="3124251" cy="1788693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6312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81666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Software Para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Permite implementar sistemas de controlo e aquisição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Estabelecem linhas de comunicação eficientes com componentes de hardware como </a:t>
            </a:r>
            <a:r>
              <a:rPr lang="pt-PT" sz="2400" dirty="0" err="1" smtClean="0"/>
              <a:t>PLCs</a:t>
            </a:r>
            <a:r>
              <a:rPr lang="pt-PT" sz="2400" dirty="0" smtClean="0"/>
              <a:t>, drives de motores ou módulos de input e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Exemplos: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Twincat</a:t>
            </a:r>
            <a:r>
              <a:rPr lang="pt-PT" sz="2400" dirty="0" smtClean="0"/>
              <a:t> do fabricante </a:t>
            </a:r>
            <a:r>
              <a:rPr lang="pt-PT" sz="2400" dirty="0" err="1" smtClean="0"/>
              <a:t>Beckhoff</a:t>
            </a:r>
            <a:r>
              <a:rPr lang="pt-PT" sz="2400" dirty="0" smtClean="0"/>
              <a:t> – integrado no Visual </a:t>
            </a:r>
            <a:r>
              <a:rPr lang="pt-PT" sz="2400" dirty="0" err="1" smtClean="0"/>
              <a:t>Studio</a:t>
            </a:r>
            <a:r>
              <a:rPr lang="pt-PT" sz="2400" dirty="0" smtClean="0"/>
              <a:t>, livrarias para comunicação com C#, Java ou </a:t>
            </a:r>
            <a:r>
              <a:rPr lang="pt-PT" sz="2400" dirty="0" err="1" smtClean="0"/>
              <a:t>Javascript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SIMATIC STEP 7 da Siemens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PL7 da Schneider-</a:t>
            </a:r>
            <a:r>
              <a:rPr lang="pt-PT" sz="2400" dirty="0" err="1" smtClean="0"/>
              <a:t>Eletric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ferramentas para convergir com as TI – bases de dados, serviços na </a:t>
            </a:r>
            <a:r>
              <a:rPr lang="pt-PT" sz="2400" dirty="0" err="1" smtClean="0"/>
              <a:t>cloud</a:t>
            </a:r>
            <a:r>
              <a:rPr lang="pt-PT" sz="2400" dirty="0" smtClean="0"/>
              <a:t>, tecnologias de desenvolvimento de software, </a:t>
            </a:r>
            <a:r>
              <a:rPr lang="pt-PT" sz="2400" dirty="0" err="1" smtClean="0"/>
              <a:t>etc</a:t>
            </a: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2229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3605</TotalTime>
  <Words>1223</Words>
  <Application>Microsoft Office PowerPoint</Application>
  <PresentationFormat>Ecrã Panorâmico</PresentationFormat>
  <Paragraphs>504</Paragraphs>
  <Slides>25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Retrospect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Questões?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Marco Rodrigues</cp:lastModifiedBy>
  <cp:revision>227</cp:revision>
  <dcterms:created xsi:type="dcterms:W3CDTF">2017-02-11T21:50:49Z</dcterms:created>
  <dcterms:modified xsi:type="dcterms:W3CDTF">2017-07-21T14:12:44Z</dcterms:modified>
</cp:coreProperties>
</file>