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27" r:id="rId3"/>
    <p:sldId id="315" r:id="rId4"/>
    <p:sldId id="326" r:id="rId5"/>
    <p:sldId id="317" r:id="rId6"/>
    <p:sldId id="340" r:id="rId7"/>
    <p:sldId id="341" r:id="rId8"/>
    <p:sldId id="342" r:id="rId9"/>
    <p:sldId id="347" r:id="rId10"/>
    <p:sldId id="348" r:id="rId11"/>
    <p:sldId id="349" r:id="rId12"/>
    <p:sldId id="350" r:id="rId13"/>
    <p:sldId id="351" r:id="rId14"/>
    <p:sldId id="352" r:id="rId15"/>
    <p:sldId id="357" r:id="rId16"/>
    <p:sldId id="353" r:id="rId17"/>
    <p:sldId id="355" r:id="rId18"/>
    <p:sldId id="356" r:id="rId19"/>
    <p:sldId id="358" r:id="rId20"/>
    <p:sldId id="359" r:id="rId21"/>
    <p:sldId id="360" r:id="rId22"/>
    <p:sldId id="361" r:id="rId23"/>
    <p:sldId id="362" r:id="rId24"/>
    <p:sldId id="363" r:id="rId25"/>
    <p:sldId id="346" r:id="rId26"/>
    <p:sldId id="32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11/06/2018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11/06/2018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11/06/2018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11/06/2018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11/06/2018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11/06/2018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11/06/2018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11/06/2018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11/06/2018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11/06/2018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11/06/2018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11/06/2018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11/06/2018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negi.p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79" y="1858994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smtClean="0"/>
              <a:t>HMI para Fabrico Aditivo</a:t>
            </a:r>
            <a:endParaRPr lang="pt-PT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230471" y="3666565"/>
            <a:ext cx="5708980" cy="2586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Orientado Por:</a:t>
            </a:r>
          </a:p>
          <a:p>
            <a:r>
              <a:rPr lang="pt-PT" dirty="0" smtClean="0"/>
              <a:t>Prof. DR. Pedro moreira</a:t>
            </a:r>
          </a:p>
          <a:p>
            <a:r>
              <a:rPr lang="pt-PT" dirty="0" smtClean="0"/>
              <a:t>MESTRE Eng.º João Paulo pereira (INEGI)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97279" y="2402213"/>
            <a:ext cx="10058399" cy="212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>
                <a:solidFill>
                  <a:schemeClr val="tx1"/>
                </a:solidFill>
              </a:rPr>
              <a:t>Projeto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033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932652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Desenvolvimento de Maquetes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…e maquetes interativas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Reproduzidas no ecrã tátil do equipamento para </a:t>
            </a:r>
            <a:r>
              <a:rPr lang="pt-PT" sz="2400" dirty="0" smtClean="0"/>
              <a:t>avaliação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3" y="1912692"/>
            <a:ext cx="5027645" cy="28565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42" y="1912692"/>
            <a:ext cx="5087641" cy="286203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93265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Arquitetura Final</a:t>
            </a:r>
            <a:endParaRPr lang="pt-PT" sz="3200" b="1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90" y="924016"/>
            <a:ext cx="6332398" cy="39678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98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Avaliação da Interface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Testes de usabilidade mediante 2 estratégias: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sz="2400" dirty="0" smtClean="0"/>
              <a:t>Inquérito SUS (“</a:t>
            </a:r>
            <a:r>
              <a:rPr lang="pt-PT" sz="2400" dirty="0" err="1" smtClean="0"/>
              <a:t>System</a:t>
            </a:r>
            <a:r>
              <a:rPr lang="pt-PT" sz="2400" dirty="0" smtClean="0"/>
              <a:t> </a:t>
            </a:r>
            <a:r>
              <a:rPr lang="pt-PT" sz="2400" dirty="0" err="1" smtClean="0"/>
              <a:t>Usability</a:t>
            </a:r>
            <a:r>
              <a:rPr lang="pt-PT" sz="2400" dirty="0" smtClean="0"/>
              <a:t> </a:t>
            </a:r>
            <a:r>
              <a:rPr lang="pt-PT" sz="2400" dirty="0" err="1" smtClean="0"/>
              <a:t>Scale</a:t>
            </a:r>
            <a:r>
              <a:rPr lang="pt-PT" sz="2400" dirty="0" smtClean="0"/>
              <a:t>”)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10 questões com respostas que utilizam a escala </a:t>
            </a:r>
            <a:r>
              <a:rPr lang="pt-PT" sz="2400" dirty="0" err="1" smtClean="0"/>
              <a:t>Likert</a:t>
            </a:r>
            <a:r>
              <a:rPr lang="pt-PT" sz="2400" dirty="0" smtClean="0"/>
              <a:t> e variam entre 1 (“</a:t>
            </a:r>
            <a:r>
              <a:rPr lang="pt-PT" sz="2400" dirty="0" err="1" smtClean="0"/>
              <a:t>Strongly</a:t>
            </a:r>
            <a:r>
              <a:rPr lang="pt-PT" sz="2400" dirty="0" smtClean="0"/>
              <a:t> </a:t>
            </a:r>
            <a:r>
              <a:rPr lang="pt-PT" sz="2400" dirty="0" err="1" smtClean="0"/>
              <a:t>Disagree</a:t>
            </a:r>
            <a:r>
              <a:rPr lang="pt-PT" sz="2400" dirty="0" smtClean="0"/>
              <a:t>”) e 5 (“</a:t>
            </a:r>
            <a:r>
              <a:rPr lang="pt-PT" sz="2400" dirty="0" err="1" smtClean="0"/>
              <a:t>Strongly</a:t>
            </a:r>
            <a:r>
              <a:rPr lang="pt-PT" sz="2400" dirty="0" smtClean="0"/>
              <a:t> </a:t>
            </a:r>
            <a:r>
              <a:rPr lang="pt-PT" sz="2400" dirty="0" err="1" smtClean="0"/>
              <a:t>Agree</a:t>
            </a:r>
            <a:r>
              <a:rPr lang="pt-PT" sz="2400" dirty="0" smtClean="0"/>
              <a:t>”) (Brooke,1995)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Avalia produtos/serviços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Principais vantagens: facilmente diferencia sistemas usáveis de não usáveis, é simples de aplicar, entre outras.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80" y="3617339"/>
            <a:ext cx="8517220" cy="25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Avaliação da Interface</a:t>
            </a:r>
            <a:endParaRPr lang="pt-PT" sz="3200" b="1" dirty="0" smtClean="0"/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pt-PT" sz="2400" dirty="0" smtClean="0"/>
              <a:t>Conjunto </a:t>
            </a:r>
            <a:r>
              <a:rPr lang="pt-PT" sz="2400" dirty="0"/>
              <a:t>de questões </a:t>
            </a:r>
            <a:r>
              <a:rPr lang="pt-PT" sz="2400" dirty="0" smtClean="0"/>
              <a:t>abertas/fechadas para obter feedback dos utilizadores</a:t>
            </a: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Resultou num conjunto de sugestões de melhoria</a:t>
            </a: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120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 Desenvolvido</a:t>
            </a:r>
            <a:endParaRPr lang="pt-PT" sz="3200" b="1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Subobjetivos</a:t>
            </a:r>
            <a:r>
              <a:rPr lang="pt-PT" sz="2400" dirty="0" smtClean="0"/>
              <a:t> implementados: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Módulo de controlo básico do equipamento: ligar, desligar, pausar, parar e estado geral do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Modos de Operação: Manual e Automático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de parâmetros em tempo real: posições dos eixos X,Y,Z,B e C, temperaturas da câmara, do tabuleiro, </a:t>
            </a:r>
            <a:r>
              <a:rPr lang="pt-PT" sz="2400" dirty="0" err="1" smtClean="0"/>
              <a:t>extrusor</a:t>
            </a:r>
            <a:r>
              <a:rPr lang="pt-PT" sz="2400" dirty="0" smtClean="0"/>
              <a:t>, do quadro, da cablagem, do ponto móvel e da água à entrada do </a:t>
            </a:r>
            <a:r>
              <a:rPr lang="pt-PT" sz="2400" dirty="0" err="1" smtClean="0"/>
              <a:t>chiller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Importar remotamente e executar ficheiros de código 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código G a ser executado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Recolha e armazenamento de dados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do histórico de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da peça em 3D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 Desenvolvido</a:t>
            </a:r>
            <a:endParaRPr lang="pt-PT" sz="3200" b="1" dirty="0" smtClean="0"/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94" y="841480"/>
            <a:ext cx="9278378" cy="52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 Desenvolvido</a:t>
            </a:r>
            <a:endParaRPr lang="pt-PT" sz="3200" b="1" dirty="0" smtClean="0"/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95" y="841480"/>
            <a:ext cx="9278376" cy="52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 Desenvolvido</a:t>
            </a:r>
            <a:endParaRPr lang="pt-PT" sz="3200" b="1" dirty="0" smtClean="0"/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95" y="890390"/>
            <a:ext cx="9278376" cy="51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98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Resultados Obtidos</a:t>
            </a:r>
            <a:endParaRPr lang="pt-PT" sz="3200" b="1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Realizados testes com o equipamento final e com a cooperação de 4 utilizadores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Impressão de uma peça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52" y="1926196"/>
            <a:ext cx="7130471" cy="40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Resultados Obtidos</a:t>
            </a:r>
            <a:endParaRPr lang="pt-PT" sz="3200" b="1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89" y="980880"/>
            <a:ext cx="9061671" cy="50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6791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Agenda</a:t>
            </a:r>
          </a:p>
          <a:p>
            <a:endParaRPr lang="pt-PT" sz="3200" b="1" dirty="0" smtClean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Introdução</a:t>
            </a:r>
            <a:endParaRPr lang="pt-PT" sz="2400" dirty="0"/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/>
              <a:t>Contexto e Motivação</a:t>
            </a:r>
            <a:endParaRPr lang="pt-PT" sz="2400" dirty="0"/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/>
              <a:t>Problema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Objetivos</a:t>
            </a:r>
            <a:endParaRPr lang="pt-PT" sz="2000" dirty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Estado da Arte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/>
              <a:t>Casos de Estudo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Proposta de Solução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Solução Final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Desenvolvimento de Maquetes</a:t>
            </a:r>
            <a:endParaRPr lang="pt-PT" sz="2000" dirty="0"/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Arquitetura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Avaliação da Interface</a:t>
            </a:r>
            <a:endParaRPr lang="pt-PT" sz="2000" dirty="0"/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/>
              <a:t>Sistema Desenvolvido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/>
              <a:t>Resultados Obtidos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Conclusões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Resultados Obtidos</a:t>
            </a:r>
            <a:endParaRPr lang="pt-PT" sz="3200" b="1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7" y="888828"/>
            <a:ext cx="8855394" cy="49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Resultados Obtidos</a:t>
            </a:r>
            <a:endParaRPr lang="pt-PT" sz="3200" b="1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39" y="888828"/>
            <a:ext cx="8533809" cy="49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Resultados Obtidos</a:t>
            </a:r>
            <a:endParaRPr lang="pt-PT" sz="3200" b="1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Realizado novo inquérito SUS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Elevado grau de satisfação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90" y="1657438"/>
            <a:ext cx="9520189" cy="29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Conclusões</a:t>
            </a:r>
            <a:endParaRPr lang="pt-PT" sz="3200" b="1" dirty="0" smtClean="0"/>
          </a:p>
          <a:p>
            <a:pPr lvl="2"/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Análise e investigação sobre abordagens relacionadas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Pouca evolução no aproveitamento das tecnologias para o processo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Criado protótipo funcional que validou arquitetura e tecnologias consideradas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Trabalho Futuro</a:t>
            </a:r>
            <a:endParaRPr lang="pt-PT" sz="3200" b="1" dirty="0" smtClean="0"/>
          </a:p>
          <a:p>
            <a:pPr lvl="2"/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Análise e investigação sobre abordagens relacionadas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Pouca evolução no aproveitamento das tecnologias para o processo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Criado protótipo funcional que validou arquitetura e tecnologias consideradas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753131" y="6459785"/>
            <a:ext cx="4746698" cy="332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Conclusões Preliminares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257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u="sng" dirty="0" smtClean="0"/>
              <a:t>Conclusões Preliminares</a:t>
            </a:r>
            <a:endParaRPr lang="pt-PT" sz="2400" b="1" u="sng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Proposta de projeto para desenvolver HMI adaptada ao processo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Estudo do estado da arte onde se encontraram alguns casos relacionados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de um protótipo funcional </a:t>
            </a:r>
            <a:r>
              <a:rPr lang="pt-PT" sz="2400" dirty="0" smtClean="0">
                <a:sym typeface="Wingdings" panose="05000000000000000000" pitchFamily="2" charset="2"/>
              </a:rPr>
              <a:t>Arquitetura e tecnologias utilizadas validadas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013615"/>
            <a:ext cx="10058400" cy="1453025"/>
          </a:xfrm>
        </p:spPr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20" y="4002518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26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</a:t>
            </a:r>
            <a:r>
              <a:rPr lang="pt-PT" sz="1600" b="1" dirty="0" smtClean="0"/>
              <a:t> </a:t>
            </a:r>
            <a:r>
              <a:rPr lang="pt-PT" sz="1600" b="1" dirty="0" smtClean="0"/>
              <a:t>para Fabrico Aditivo – Fim</a:t>
            </a:r>
            <a:endParaRPr lang="pt-PT" sz="1600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Contexto e Motivação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INEGI tem vasta experiência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do produto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fabrico aditivo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indústria 4.0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engenharia industrial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Projeto de investigação no INEGI (</a:t>
            </a:r>
            <a:r>
              <a:rPr lang="pt-PT" sz="2400" dirty="0">
                <a:hlinkClick r:id="rId2"/>
              </a:rPr>
              <a:t>http://www.inegi.pt</a:t>
            </a:r>
            <a:r>
              <a:rPr lang="pt-PT" sz="2400" dirty="0"/>
              <a:t>): FIBR3D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FIBR3D: fabrico aditivo com termoplásticos a altas temperaturas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62" y="1506071"/>
            <a:ext cx="3406300" cy="708693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- Introdução</a:t>
            </a:r>
            <a:endParaRPr lang="pt-PT" sz="1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8273332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Equipamento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Automação para equipamento de Fabrico Aditivo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(</a:t>
            </a:r>
            <a:r>
              <a:rPr lang="pt-PT" sz="2400" dirty="0" err="1" smtClean="0"/>
              <a:t>Human-Machine</a:t>
            </a:r>
            <a:r>
              <a:rPr lang="pt-PT" sz="2400" dirty="0" smtClean="0"/>
              <a:t> Interface) especificamente adaptada ao processo de 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as ferramentas necessárias para o operador manusear o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375" y="2237788"/>
            <a:ext cx="3440541" cy="320161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- Introdução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84" y="833718"/>
            <a:ext cx="537882" cy="5378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96" y="1640540"/>
            <a:ext cx="471593" cy="4715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67" y="2846046"/>
            <a:ext cx="435651" cy="43565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677331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HMI Web-</a:t>
            </a:r>
            <a:r>
              <a:rPr lang="pt-PT" sz="2400" dirty="0" err="1" smtClean="0"/>
              <a:t>Based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 Monitorizar parâmetros do equipamento e do processo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dirty="0" err="1" smtClean="0"/>
              <a:t>Sub-Objetivos</a:t>
            </a:r>
            <a:r>
              <a:rPr lang="pt-PT" sz="24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Módulo de controlo básico do equipamento: </a:t>
            </a:r>
            <a:r>
              <a:rPr lang="pt-PT" sz="2000" dirty="0" err="1" smtClean="0"/>
              <a:t>on</a:t>
            </a:r>
            <a:r>
              <a:rPr lang="pt-PT" sz="2000" dirty="0" smtClean="0"/>
              <a:t>/</a:t>
            </a:r>
            <a:r>
              <a:rPr lang="pt-PT" sz="2000" dirty="0" err="1" smtClean="0"/>
              <a:t>off</a:t>
            </a:r>
            <a:r>
              <a:rPr lang="pt-PT" sz="2000" dirty="0" smtClean="0"/>
              <a:t>, pausar, parar, monitorizar eixos e estado geral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Fornecer vários modos de operação no equipamento: manual, automático, bloco a bloco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Monitorizar parâmetros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Importar remotamente e executar </a:t>
            </a:r>
            <a:r>
              <a:rPr lang="pt-PT" sz="2000" dirty="0" err="1" smtClean="0"/>
              <a:t>Gcode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</a:t>
            </a:r>
            <a:r>
              <a:rPr lang="pt-PT" sz="2000" dirty="0" err="1" smtClean="0"/>
              <a:t>Gcode</a:t>
            </a:r>
            <a:r>
              <a:rPr lang="pt-PT" sz="2000" dirty="0" smtClean="0"/>
              <a:t> a ser executado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peça em 3D através do </a:t>
            </a:r>
            <a:r>
              <a:rPr lang="pt-PT" sz="2000" dirty="0" err="1" smtClean="0"/>
              <a:t>Gcode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Recolha e armazenamento de dados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histórico de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imagem da câmara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Reconhecimento de conteúdo da imagem da câmara termográfica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Módulo de Realidade Aumentada para visualização da peça a ser impressa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- Introdução</a:t>
            </a:r>
            <a:endParaRPr lang="pt-PT" sz="1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Casos de Estudo</a:t>
            </a:r>
            <a:endParaRPr lang="pt-PT" sz="3200" b="1" dirty="0"/>
          </a:p>
          <a:p>
            <a:endParaRPr lang="pt-PT" sz="3200" b="1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94" y="758951"/>
            <a:ext cx="8310565" cy="542229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Proposta de Solução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060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Desenvolvido protótipo funcional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Utilizado outro equipamento de impressão 3D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Hardware e software de automação eram semelhantes ao equipamento </a:t>
            </a:r>
            <a:r>
              <a:rPr lang="pt-PT" sz="2400" dirty="0" smtClean="0"/>
              <a:t>final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Não foram consideradas questões de usabilidade/qualidade da interface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Validou arquitetura e tecnologias consideradas para o sistema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5000" y="166025"/>
            <a:ext cx="44407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Proposta de Solução</a:t>
            </a:r>
            <a:endParaRPr lang="pt-PT" sz="3200" b="1" dirty="0"/>
          </a:p>
          <a:p>
            <a:endParaRPr lang="pt-PT" sz="3200" b="1" dirty="0" smtClean="0"/>
          </a:p>
          <a:p>
            <a:endParaRPr lang="pt-PT" sz="3200" b="1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69" y="3065041"/>
            <a:ext cx="1840435" cy="28889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96" y="3073131"/>
            <a:ext cx="5217459" cy="287274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Sistema Desenvolvido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2487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1ª versão desenvolvida valida a arquitetura e as tecnologias utili</a:t>
            </a:r>
            <a:r>
              <a:rPr lang="pt-PT" sz="2400" dirty="0"/>
              <a:t>z</a:t>
            </a:r>
            <a:r>
              <a:rPr lang="pt-PT" sz="2400" dirty="0" smtClean="0"/>
              <a:t>adas</a:t>
            </a:r>
            <a:endParaRPr lang="pt-PT" sz="2400" dirty="0"/>
          </a:p>
          <a:p>
            <a:endParaRPr lang="pt-PT" sz="2400" b="1" u="sng" dirty="0"/>
          </a:p>
          <a:p>
            <a:r>
              <a:rPr lang="pt-PT" sz="2400" b="1" u="sng" dirty="0" smtClean="0"/>
              <a:t>Funcionalidades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básico do equipamento: ligar, desligar, pausar, parar, monitorizar posições e movimentos dos eixos e estado geral do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Modos de Operação: manual e automático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de parâmetros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do progresso da impressão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Importar remotamente e executar </a:t>
            </a:r>
            <a:r>
              <a:rPr lang="pt-PT" sz="2400" dirty="0" err="1" smtClean="0"/>
              <a:t>Gcode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</a:t>
            </a:r>
            <a:r>
              <a:rPr lang="pt-PT" sz="2400" dirty="0" err="1" smtClean="0"/>
              <a:t>Gcode</a:t>
            </a:r>
            <a:r>
              <a:rPr lang="pt-PT" sz="2400" dirty="0" smtClean="0"/>
              <a:t> a ser executado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a peça em 2D e 3D através do </a:t>
            </a:r>
            <a:r>
              <a:rPr lang="pt-PT" sz="2400" dirty="0" err="1" smtClean="0"/>
              <a:t>Gcode</a:t>
            </a:r>
            <a:endParaRPr lang="pt-PT" sz="2400" dirty="0" smtClean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29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93265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Desenvolvimento de Maquetes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Após levantamento de requisitos, foram criadas maquetes estáticas…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75" y="1886643"/>
            <a:ext cx="4065013" cy="38020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94" y="1856433"/>
            <a:ext cx="4065634" cy="383223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4066</TotalTime>
  <Words>953</Words>
  <Application>Microsoft Office PowerPoint</Application>
  <PresentationFormat>Ecrã Panorâmico</PresentationFormat>
  <Paragraphs>594</Paragraphs>
  <Slides>26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Questões?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Marco Rodrigues</cp:lastModifiedBy>
  <cp:revision>261</cp:revision>
  <dcterms:created xsi:type="dcterms:W3CDTF">2017-02-11T21:50:49Z</dcterms:created>
  <dcterms:modified xsi:type="dcterms:W3CDTF">2018-06-11T15:04:04Z</dcterms:modified>
</cp:coreProperties>
</file>