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27" r:id="rId3"/>
    <p:sldId id="315" r:id="rId4"/>
    <p:sldId id="326" r:id="rId5"/>
    <p:sldId id="317" r:id="rId6"/>
    <p:sldId id="340" r:id="rId7"/>
    <p:sldId id="341" r:id="rId8"/>
    <p:sldId id="347" r:id="rId9"/>
    <p:sldId id="348" r:id="rId10"/>
    <p:sldId id="349" r:id="rId11"/>
    <p:sldId id="350" r:id="rId12"/>
    <p:sldId id="351" r:id="rId13"/>
    <p:sldId id="352" r:id="rId14"/>
    <p:sldId id="357" r:id="rId15"/>
    <p:sldId id="353" r:id="rId16"/>
    <p:sldId id="355" r:id="rId17"/>
    <p:sldId id="356" r:id="rId18"/>
    <p:sldId id="358" r:id="rId19"/>
    <p:sldId id="359" r:id="rId20"/>
    <p:sldId id="360" r:id="rId21"/>
    <p:sldId id="361" r:id="rId22"/>
    <p:sldId id="362" r:id="rId23"/>
    <p:sldId id="363" r:id="rId24"/>
    <p:sldId id="32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14/06/2018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14/06/2018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14/06/2018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14/06/2018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14/06/2018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14/06/2018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14/06/2018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14/06/2018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HMI para Fabrico Aditivo</a:t>
            </a:r>
            <a:endParaRPr lang="pt-PT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230471" y="3666565"/>
            <a:ext cx="5708980" cy="2586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DR. Pedro moreira</a:t>
            </a:r>
          </a:p>
          <a:p>
            <a:r>
              <a:rPr lang="pt-PT" dirty="0" smtClean="0"/>
              <a:t>MESTRE Eng.º João Paulo pereira (INEGI)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>
                <a:solidFill>
                  <a:schemeClr val="tx1"/>
                </a:solidFill>
              </a:rPr>
              <a:t>Projeto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Arquitetura Final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90" y="924016"/>
            <a:ext cx="6332398" cy="39678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Avaliação da Interface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Testes de usabilidade mediante 2 estratégias: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sz="2400" dirty="0" smtClean="0"/>
              <a:t>Inquérito SUS (“</a:t>
            </a:r>
            <a:r>
              <a:rPr lang="pt-PT" sz="2400" dirty="0" err="1" smtClean="0"/>
              <a:t>System</a:t>
            </a:r>
            <a:r>
              <a:rPr lang="pt-PT" sz="2400" dirty="0" smtClean="0"/>
              <a:t> </a:t>
            </a:r>
            <a:r>
              <a:rPr lang="pt-PT" sz="2400" dirty="0" err="1" smtClean="0"/>
              <a:t>Usability</a:t>
            </a:r>
            <a:r>
              <a:rPr lang="pt-PT" sz="2400" dirty="0" smtClean="0"/>
              <a:t> </a:t>
            </a:r>
            <a:r>
              <a:rPr lang="pt-PT" sz="2400" dirty="0" err="1" smtClean="0"/>
              <a:t>Scale</a:t>
            </a:r>
            <a:r>
              <a:rPr lang="pt-PT" sz="2400" dirty="0" smtClean="0"/>
              <a:t>”)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10 questões com respostas que utilizam a escala </a:t>
            </a:r>
            <a:r>
              <a:rPr lang="pt-PT" sz="2400" dirty="0" err="1" smtClean="0"/>
              <a:t>Likert</a:t>
            </a:r>
            <a:r>
              <a:rPr lang="pt-PT" sz="2400" dirty="0" smtClean="0"/>
              <a:t> e variam entre 1 (“</a:t>
            </a:r>
            <a:r>
              <a:rPr lang="pt-PT" sz="2400" dirty="0" err="1" smtClean="0"/>
              <a:t>Strongly</a:t>
            </a:r>
            <a:r>
              <a:rPr lang="pt-PT" sz="2400" dirty="0" smtClean="0"/>
              <a:t> </a:t>
            </a:r>
            <a:r>
              <a:rPr lang="pt-PT" sz="2400" dirty="0" err="1" smtClean="0"/>
              <a:t>Disagree</a:t>
            </a:r>
            <a:r>
              <a:rPr lang="pt-PT" sz="2400" dirty="0" smtClean="0"/>
              <a:t>”) e 5 (“</a:t>
            </a:r>
            <a:r>
              <a:rPr lang="pt-PT" sz="2400" dirty="0" err="1" smtClean="0"/>
              <a:t>Strongly</a:t>
            </a:r>
            <a:r>
              <a:rPr lang="pt-PT" sz="2400" dirty="0" smtClean="0"/>
              <a:t> </a:t>
            </a:r>
            <a:r>
              <a:rPr lang="pt-PT" sz="2400" dirty="0" err="1" smtClean="0"/>
              <a:t>Agree</a:t>
            </a:r>
            <a:r>
              <a:rPr lang="pt-PT" sz="2400" dirty="0" smtClean="0"/>
              <a:t>”) (Brooke,1995)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Avalia produtos/serviços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Principais vantagens: facilmente diferencia sistemas usáveis de não usáveis, é simples de aplicar, entre outras.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80" y="3617339"/>
            <a:ext cx="8517220" cy="25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Avaliação da Interface</a:t>
            </a:r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pt-PT" sz="2400" dirty="0" smtClean="0"/>
              <a:t>Conjunto </a:t>
            </a:r>
            <a:r>
              <a:rPr lang="pt-PT" sz="2400" dirty="0"/>
              <a:t>de questões </a:t>
            </a:r>
            <a:r>
              <a:rPr lang="pt-PT" sz="2400" dirty="0" smtClean="0"/>
              <a:t>abertas/fechadas para obter feedback dos utilizadores</a:t>
            </a: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Resultou num conjunto de sugestões de melhoria</a:t>
            </a: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120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 Desenvolvido</a:t>
            </a:r>
          </a:p>
          <a:p>
            <a:endParaRPr lang="pt-PT" sz="2400" dirty="0"/>
          </a:p>
          <a:p>
            <a:r>
              <a:rPr lang="pt-PT" sz="2400" u="sng" dirty="0" err="1" smtClean="0"/>
              <a:t>Subobjetivos</a:t>
            </a:r>
            <a:r>
              <a:rPr lang="pt-PT" sz="2400" u="sng" dirty="0" smtClean="0"/>
              <a:t> </a:t>
            </a:r>
            <a:r>
              <a:rPr lang="pt-PT" sz="2400" u="sng" dirty="0" smtClean="0"/>
              <a:t>implementados: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Módulo de controlo básico do equipamento: ligar, desligar, pausar, parar e estado geral do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Modos de Operação: Manual e Automático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parâmetros em tempo real: posições dos eixos X,Y,Z,B e C, temperaturas da câmara, do tabuleiro, </a:t>
            </a:r>
            <a:r>
              <a:rPr lang="pt-PT" sz="2400" dirty="0" err="1" smtClean="0"/>
              <a:t>extrusor</a:t>
            </a:r>
            <a:r>
              <a:rPr lang="pt-PT" sz="2400" dirty="0" smtClean="0"/>
              <a:t>, do quadro, da cablagem, do ponto móvel e da água à entrada do </a:t>
            </a:r>
            <a:r>
              <a:rPr lang="pt-PT" sz="2400" dirty="0" err="1" smtClean="0"/>
              <a:t>chiller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remotamente e executar ficheiros de código 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código G a ser executado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 histórico de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da peça em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 Desenvolvido</a:t>
            </a:r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94" y="841480"/>
            <a:ext cx="9278378" cy="52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 Desenvolvido</a:t>
            </a:r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95" y="841480"/>
            <a:ext cx="9278376" cy="52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 Desenvolvido</a:t>
            </a:r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95" y="890390"/>
            <a:ext cx="9278376" cy="51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Resultados Obtidos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Realizados testes com o equipamento final e com a cooperação de 4 utilizadores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de uma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52" y="1926196"/>
            <a:ext cx="7130471" cy="40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Resultados Obtidos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89" y="980880"/>
            <a:ext cx="9061671" cy="50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Resultados Obtidos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7" y="888828"/>
            <a:ext cx="8855394" cy="49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endParaRPr lang="pt-PT" sz="2800" b="1" dirty="0" smtClean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Introdução</a:t>
            </a:r>
            <a:endParaRPr lang="pt-PT" sz="2000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/>
              <a:t>Contexto e Motivação</a:t>
            </a:r>
            <a:endParaRPr lang="pt-PT" sz="2000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/>
              <a:t>Problema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Objetivos</a:t>
            </a:r>
            <a:endParaRPr lang="pt-PT" dirty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Estado da Arte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/>
              <a:t>Casos de Estudo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Proposta de Solução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Solução Final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Desenvolvimento de Maquetes</a:t>
            </a:r>
            <a:endParaRPr lang="pt-PT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Arquitetura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Avaliação da Interface</a:t>
            </a:r>
            <a:endParaRPr lang="pt-PT" dirty="0"/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/>
              <a:t>Sistema Desenvolvido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/>
              <a:t>Resultados Obtidos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Conclusões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Trabalho Futuro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Questões</a:t>
            </a:r>
            <a:endParaRPr lang="pt-PT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Resultados Obtidos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39" y="888828"/>
            <a:ext cx="8533809" cy="49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Resultados Obtidos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Realizado novo inquérito 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Elevado grau de satisfação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90" y="1657438"/>
            <a:ext cx="9520189" cy="29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</a:t>
            </a:r>
            <a:r>
              <a:rPr lang="pt-PT" sz="1600" b="1" dirty="0" smtClean="0"/>
              <a:t>Conclusões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Conclusões</a:t>
            </a:r>
          </a:p>
          <a:p>
            <a:pPr lvl="2"/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Análise e investigação sobre abordagens </a:t>
            </a:r>
            <a:r>
              <a:rPr lang="pt-PT" sz="2400" dirty="0" smtClean="0"/>
              <a:t>relacionadas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Potencial de tecnologias emergentes -&gt; pouco aproveitamento para o processo de Fabrico Aditivo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Criado </a:t>
            </a:r>
            <a:r>
              <a:rPr lang="pt-PT" sz="2400" dirty="0" smtClean="0"/>
              <a:t>protótipo </a:t>
            </a:r>
            <a:r>
              <a:rPr lang="pt-PT" sz="2400" dirty="0" smtClean="0"/>
              <a:t>funcional -&gt; validou </a:t>
            </a:r>
            <a:r>
              <a:rPr lang="pt-PT" sz="2400" dirty="0" smtClean="0"/>
              <a:t>arquitetura e </a:t>
            </a:r>
            <a:r>
              <a:rPr lang="pt-PT" sz="2400" dirty="0" smtClean="0"/>
              <a:t>tecnologias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Levantamento de Requisitos -&gt; Maquetes -&gt; validaram solução proposta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Desenvolvida solução final -&gt; Impressão de uma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Metodologia de desenvolvimento da interface e processos de avaliação da usabilidade foram fundamentais para atingir 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Criada solução única e customizada ao processo de 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</a:t>
            </a:r>
            <a:r>
              <a:rPr lang="pt-PT" sz="1600" b="1" dirty="0" smtClean="0"/>
              <a:t>Trabalho Futuro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Trabalho Futuro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Finalizar requisitos (</a:t>
            </a:r>
            <a:r>
              <a:rPr lang="pt-PT" sz="2400" dirty="0" err="1" smtClean="0"/>
              <a:t>subobjetivos</a:t>
            </a:r>
            <a:r>
              <a:rPr lang="pt-PT" sz="2400" dirty="0" smtClean="0"/>
              <a:t>) definidos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Velocidades de trabalho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Temperaturas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dos sistemas de aquecimento e insuflação de 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 de Operação MDI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Comandos de controlo do </a:t>
            </a:r>
            <a:r>
              <a:rPr lang="pt-PT" sz="2400" dirty="0" err="1" smtClean="0"/>
              <a:t>extrusor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Iluminação da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de módulo de Realidade Aumentada para visualização da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24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Fim</a:t>
            </a:r>
            <a:endParaRPr lang="pt-PT" sz="16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Projeto de investigação no INEGI (</a:t>
            </a:r>
            <a:r>
              <a:rPr lang="pt-PT" sz="2400" dirty="0">
                <a:hlinkClick r:id="rId2"/>
              </a:rPr>
              <a:t>http://www.inegi.pt</a:t>
            </a:r>
            <a:r>
              <a:rPr lang="pt-PT" sz="2400" dirty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62" y="1506071"/>
            <a:ext cx="3406300" cy="70869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especificamente adaptada ao processo de 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para o operador manusear o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7733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 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000" u="sng" dirty="0" err="1" smtClean="0"/>
              <a:t>Sub-Objetivos</a:t>
            </a:r>
            <a:r>
              <a:rPr lang="pt-PT" sz="2000" u="sng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controlo básico do equipamento: </a:t>
            </a:r>
            <a:r>
              <a:rPr lang="pt-PT" sz="2000" dirty="0" err="1" smtClean="0"/>
              <a:t>on</a:t>
            </a:r>
            <a:r>
              <a:rPr lang="pt-PT" sz="2000" dirty="0" smtClean="0"/>
              <a:t>/</a:t>
            </a:r>
            <a:r>
              <a:rPr lang="pt-PT" sz="2000" dirty="0" err="1" smtClean="0"/>
              <a:t>off</a:t>
            </a:r>
            <a:r>
              <a:rPr lang="pt-PT" sz="2000" dirty="0" smtClean="0"/>
              <a:t>, pausar, parar, monitorizar eixos e estado geral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Fornecer vários modos de operação no equipamento: manual, automático, bloco a bloco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Monitorizar parâmetros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Importar remotamente e executar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</a:t>
            </a:r>
            <a:r>
              <a:rPr lang="pt-PT" sz="2000" dirty="0" err="1" smtClean="0"/>
              <a:t>Gcode</a:t>
            </a:r>
            <a:r>
              <a:rPr lang="pt-PT" sz="2000" dirty="0" smtClean="0"/>
              <a:t> a ser executado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peça em 3D através do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histórico de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Reconhecimento de conteúdo da imagem da câmara termográfica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Realidade Aumentada para visualização da peça a ser impressa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de Estudo</a:t>
            </a:r>
            <a:endParaRPr lang="pt-PT" sz="3200" b="1" dirty="0"/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4" y="758951"/>
            <a:ext cx="8310565" cy="54222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Proposta de Solução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60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Desenvolvido protótipo funcional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Utilizado outro equipamento de impressão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Hardware e software de automação eram semelhantes ao equipamento </a:t>
            </a:r>
            <a:r>
              <a:rPr lang="pt-PT" sz="2400" dirty="0" smtClean="0"/>
              <a:t>final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Não foram consideradas questões de usabilidade/qualidade da interface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Validou arquitetura e tecnologias consideradas para o sistema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44407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Proposta de Solução</a:t>
            </a:r>
            <a:endParaRPr lang="pt-PT" sz="3200" b="1" dirty="0"/>
          </a:p>
          <a:p>
            <a:endParaRPr lang="pt-PT" sz="3200" b="1" dirty="0" smtClean="0"/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69" y="3065041"/>
            <a:ext cx="1840435" cy="28889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6" y="3073131"/>
            <a:ext cx="5217459" cy="28727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29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Desenvolvimento de Maquetes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Após levantamento de requisitos, foram criadas maquetes estáticas…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5" y="1886643"/>
            <a:ext cx="4065013" cy="38020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94" y="1856433"/>
            <a:ext cx="4065634" cy="383223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Solução Final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33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Desenvolvimento de Maquetes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…e maquetes interativas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Reproduzidas no ecrã tátil do equipamento para </a:t>
            </a:r>
            <a:r>
              <a:rPr lang="pt-PT" sz="2400" dirty="0" smtClean="0"/>
              <a:t>avaliação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" y="1912692"/>
            <a:ext cx="5027645" cy="28565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42" y="1912692"/>
            <a:ext cx="5087641" cy="286203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4225</TotalTime>
  <Words>882</Words>
  <Application>Microsoft Office PowerPoint</Application>
  <PresentationFormat>Ecrã Panorâmico</PresentationFormat>
  <Paragraphs>556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276</cp:revision>
  <dcterms:created xsi:type="dcterms:W3CDTF">2017-02-11T21:50:49Z</dcterms:created>
  <dcterms:modified xsi:type="dcterms:W3CDTF">2018-06-14T15:58:57Z</dcterms:modified>
</cp:coreProperties>
</file>