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6" r:id="rId2"/>
    <p:sldId id="327" r:id="rId3"/>
    <p:sldId id="315" r:id="rId4"/>
    <p:sldId id="326" r:id="rId5"/>
    <p:sldId id="317" r:id="rId6"/>
    <p:sldId id="335" r:id="rId7"/>
    <p:sldId id="336" r:id="rId8"/>
    <p:sldId id="319" r:id="rId9"/>
    <p:sldId id="320" r:id="rId10"/>
    <p:sldId id="331" r:id="rId11"/>
    <p:sldId id="332" r:id="rId12"/>
    <p:sldId id="333" r:id="rId13"/>
    <p:sldId id="334" r:id="rId14"/>
    <p:sldId id="323" r:id="rId15"/>
    <p:sldId id="338" r:id="rId16"/>
    <p:sldId id="340" r:id="rId17"/>
    <p:sldId id="341" r:id="rId18"/>
    <p:sldId id="342" r:id="rId19"/>
    <p:sldId id="345" r:id="rId20"/>
    <p:sldId id="346" r:id="rId21"/>
    <p:sldId id="325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B5A5B5-1B7C-493B-BEA9-B04B9AF1EC94}" type="datetimeFigureOut">
              <a:rPr lang="pt-PT" smtClean="0"/>
              <a:t>30/05/2018</a:t>
            </a:fld>
            <a:endParaRPr lang="pt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AACB8F-4718-497B-9A35-224BBBB1AF8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328498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83D08-FD67-44B3-8536-5A75C98273AA}" type="datetime1">
              <a:rPr lang="pt-PT" smtClean="0"/>
              <a:t>30/05/2018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536B-584E-486B-9435-086987A3D916}" type="slidenum">
              <a:rPr lang="pt-PT" smtClean="0"/>
              <a:t>‹nº›</a:t>
            </a:fld>
            <a:endParaRPr lang="pt-P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7697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0FC89-4E20-4F82-94CC-7A0B490014A9}" type="datetime1">
              <a:rPr lang="pt-PT" smtClean="0"/>
              <a:t>30/05/2018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536B-584E-486B-9435-086987A3D91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04716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4E4FF-162B-4E62-8C13-B067390AF403}" type="datetime1">
              <a:rPr lang="pt-PT" smtClean="0"/>
              <a:t>30/05/2018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536B-584E-486B-9435-086987A3D91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24700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0BBBF-4B9F-4CC1-BA01-A44B1A6EDF03}" type="datetime1">
              <a:rPr lang="pt-PT" smtClean="0"/>
              <a:t>30/05/2018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536B-584E-486B-9435-086987A3D91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62358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39743-3392-4C87-AC94-289E3CB69E10}" type="datetime1">
              <a:rPr lang="pt-PT" smtClean="0"/>
              <a:t>30/05/2018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536B-584E-486B-9435-086987A3D916}" type="slidenum">
              <a:rPr lang="pt-PT" smtClean="0"/>
              <a:t>‹nº›</a:t>
            </a:fld>
            <a:endParaRPr lang="pt-P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8909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54368-472F-4004-9BF2-652DF4E1D694}" type="datetime1">
              <a:rPr lang="pt-PT" smtClean="0"/>
              <a:t>30/05/2018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536B-584E-486B-9435-086987A3D91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38307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1B1F8-CD6E-4AC7-A381-6A8415EFB578}" type="datetime1">
              <a:rPr lang="pt-PT" smtClean="0"/>
              <a:t>30/05/2018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536B-584E-486B-9435-086987A3D91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49903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9860D-16F1-46DC-8A79-3E3C18B197C5}" type="datetime1">
              <a:rPr lang="pt-PT" smtClean="0"/>
              <a:t>30/05/2018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536B-584E-486B-9435-086987A3D91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08882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6A0AB-3E78-4279-A25F-8B66A23831F2}" type="datetime1">
              <a:rPr lang="pt-PT" smtClean="0"/>
              <a:t>30/05/2018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536B-584E-486B-9435-086987A3D91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4213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ABA9473-AC19-4C64-9BE3-A35C1472D40C}" type="datetime1">
              <a:rPr lang="pt-PT" smtClean="0"/>
              <a:t>30/05/2018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22D536B-584E-486B-9435-086987A3D91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70866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9879D-ACE8-4CD7-811D-1E9CD9972304}" type="datetime1">
              <a:rPr lang="pt-PT" smtClean="0"/>
              <a:t>30/05/2018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536B-584E-486B-9435-086987A3D91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45701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0966B32-2EDE-4658-A6AA-7FE6BBDCB583}" type="datetime1">
              <a:rPr lang="pt-PT" smtClean="0"/>
              <a:t>30/05/2018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22D536B-584E-486B-9435-086987A3D916}" type="slidenum">
              <a:rPr lang="pt-PT" smtClean="0"/>
              <a:t>‹nº›</a:t>
            </a:fld>
            <a:endParaRPr lang="pt-PT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3779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inegi.pt/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7280" y="4141855"/>
            <a:ext cx="4084320" cy="2124474"/>
          </a:xfrm>
        </p:spPr>
        <p:txBody>
          <a:bodyPr>
            <a:normAutofit fontScale="92500" lnSpcReduction="20000"/>
          </a:bodyPr>
          <a:lstStyle/>
          <a:p>
            <a:endParaRPr lang="pt-PT" dirty="0" smtClean="0"/>
          </a:p>
          <a:p>
            <a:endParaRPr lang="pt-PT" dirty="0"/>
          </a:p>
          <a:p>
            <a:endParaRPr lang="pt-PT" dirty="0" smtClean="0"/>
          </a:p>
          <a:p>
            <a:r>
              <a:rPr lang="pt-PT" dirty="0" smtClean="0"/>
              <a:t>Marco </a:t>
            </a:r>
            <a:r>
              <a:rPr lang="pt-PT" dirty="0"/>
              <a:t>rodrigues </a:t>
            </a:r>
            <a:r>
              <a:rPr lang="pt-PT" dirty="0" smtClean="0"/>
              <a:t>nº4652</a:t>
            </a:r>
          </a:p>
          <a:p>
            <a:r>
              <a:rPr lang="pt-PT" dirty="0" smtClean="0"/>
              <a:t>marcorodrigues@ipvc.pt</a:t>
            </a:r>
          </a:p>
          <a:p>
            <a:endParaRPr lang="pt-PT" dirty="0"/>
          </a:p>
          <a:p>
            <a:endParaRPr lang="pt-PT" dirty="0" smtClean="0"/>
          </a:p>
          <a:p>
            <a:endParaRPr lang="pt-PT" dirty="0" smtClean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097279" y="1858994"/>
            <a:ext cx="10058400" cy="14530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6000" dirty="0" smtClean="0"/>
              <a:t>HMI </a:t>
            </a:r>
            <a:r>
              <a:rPr lang="pt-PT" sz="6000" dirty="0" smtClean="0"/>
              <a:t>para Fabrico Aditivo</a:t>
            </a:r>
            <a:endParaRPr lang="pt-PT" sz="6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8855" y="300496"/>
            <a:ext cx="1373649" cy="916911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536B-584E-486B-9435-086987A3D916}" type="slidenum">
              <a:rPr lang="pt-PT" smtClean="0"/>
              <a:t>1</a:t>
            </a:fld>
            <a:endParaRPr lang="pt-PT" dirty="0"/>
          </a:p>
        </p:txBody>
      </p:sp>
      <p:sp>
        <p:nvSpPr>
          <p:cNvPr id="8" name="Slide Number Placeholder 5"/>
          <p:cNvSpPr txBox="1">
            <a:spLocks/>
          </p:cNvSpPr>
          <p:nvPr/>
        </p:nvSpPr>
        <p:spPr>
          <a:xfrm>
            <a:off x="0" y="6464982"/>
            <a:ext cx="4751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 smtClean="0"/>
              <a:t>IPVC</a:t>
            </a:r>
            <a:endParaRPr lang="pt-PT" dirty="0"/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0496"/>
            <a:ext cx="1555746" cy="1037905"/>
          </a:xfrm>
          <a:prstGeom prst="rect">
            <a:avLst/>
          </a:prstGeom>
        </p:spPr>
      </p:pic>
      <p:sp>
        <p:nvSpPr>
          <p:cNvPr id="9" name="Subtitle 2"/>
          <p:cNvSpPr txBox="1">
            <a:spLocks/>
          </p:cNvSpPr>
          <p:nvPr/>
        </p:nvSpPr>
        <p:spPr>
          <a:xfrm>
            <a:off x="6230471" y="3666565"/>
            <a:ext cx="5708980" cy="258657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PT" dirty="0" smtClean="0"/>
          </a:p>
          <a:p>
            <a:endParaRPr lang="pt-PT" dirty="0" smtClean="0"/>
          </a:p>
          <a:p>
            <a:endParaRPr lang="pt-PT" dirty="0" smtClean="0"/>
          </a:p>
          <a:p>
            <a:r>
              <a:rPr lang="pt-PT" dirty="0" smtClean="0"/>
              <a:t>Orientado Por:</a:t>
            </a:r>
          </a:p>
          <a:p>
            <a:r>
              <a:rPr lang="pt-PT" dirty="0" smtClean="0"/>
              <a:t>Prof</a:t>
            </a:r>
            <a:r>
              <a:rPr lang="pt-PT" dirty="0" smtClean="0"/>
              <a:t>. DR. </a:t>
            </a:r>
            <a:r>
              <a:rPr lang="pt-PT" dirty="0" smtClean="0"/>
              <a:t>Pedro moreira</a:t>
            </a:r>
          </a:p>
          <a:p>
            <a:r>
              <a:rPr lang="pt-PT" dirty="0" smtClean="0"/>
              <a:t>MESTRE Eng.º </a:t>
            </a:r>
            <a:r>
              <a:rPr lang="pt-PT" dirty="0" smtClean="0"/>
              <a:t>João Paulo pereira (INEGI)</a:t>
            </a:r>
          </a:p>
          <a:p>
            <a:endParaRPr lang="pt-PT" dirty="0" smtClean="0"/>
          </a:p>
          <a:p>
            <a:endParaRPr lang="pt-PT" dirty="0" smtClean="0"/>
          </a:p>
          <a:p>
            <a:endParaRPr lang="pt-PT" dirty="0" smtClean="0"/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1097279" y="2402213"/>
            <a:ext cx="10058399" cy="21244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PT" dirty="0" smtClean="0"/>
          </a:p>
          <a:p>
            <a:endParaRPr lang="pt-PT" dirty="0" smtClean="0"/>
          </a:p>
          <a:p>
            <a:endParaRPr lang="pt-PT" dirty="0" smtClean="0"/>
          </a:p>
          <a:p>
            <a:r>
              <a:rPr lang="pt-PT" dirty="0" smtClean="0">
                <a:solidFill>
                  <a:schemeClr val="tx1"/>
                </a:solidFill>
              </a:rPr>
              <a:t>Projeto</a:t>
            </a:r>
            <a:endParaRPr lang="pt-PT" dirty="0" smtClean="0">
              <a:solidFill>
                <a:schemeClr val="tx1"/>
              </a:solidFill>
            </a:endParaRPr>
          </a:p>
          <a:p>
            <a:endParaRPr lang="pt-PT" dirty="0" smtClean="0"/>
          </a:p>
          <a:p>
            <a:endParaRPr lang="pt-PT" dirty="0" smtClean="0"/>
          </a:p>
          <a:p>
            <a:endParaRPr lang="pt-PT" dirty="0" smtClean="0"/>
          </a:p>
        </p:txBody>
      </p:sp>
    </p:spTree>
    <p:extLst>
      <p:ext uri="{BB962C8B-B14F-4D97-AF65-F5344CB8AC3E}">
        <p14:creationId xmlns:p14="http://schemas.microsoft.com/office/powerpoint/2010/main" val="2558396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45000" y="166025"/>
            <a:ext cx="11747000" cy="105567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b="1" dirty="0" smtClean="0"/>
              <a:t>Sistemas Web-</a:t>
            </a:r>
            <a:r>
              <a:rPr lang="pt-PT" sz="3200" b="1" dirty="0" err="1" smtClean="0"/>
              <a:t>Based</a:t>
            </a:r>
            <a:r>
              <a:rPr lang="pt-PT" sz="3200" b="1" dirty="0" smtClean="0"/>
              <a:t> para Controlo e Automação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r>
              <a:rPr lang="en-US" sz="2400" b="1" u="sng" dirty="0" err="1"/>
              <a:t>Caso</a:t>
            </a:r>
            <a:r>
              <a:rPr lang="en-US" sz="2400" b="1" u="sng" dirty="0"/>
              <a:t> </a:t>
            </a:r>
            <a:r>
              <a:rPr lang="en-US" sz="2400" b="1" u="sng" dirty="0" smtClean="0"/>
              <a:t>1</a:t>
            </a:r>
            <a:endParaRPr lang="en-US" sz="2400" b="1" u="sng" dirty="0"/>
          </a:p>
          <a:p>
            <a:r>
              <a:rPr lang="en-US" sz="2400" dirty="0" smtClean="0"/>
              <a:t>Developing </a:t>
            </a:r>
            <a:r>
              <a:rPr lang="en-US" sz="2400" dirty="0"/>
              <a:t>web &amp; </a:t>
            </a:r>
            <a:r>
              <a:rPr lang="en-US" sz="2400" dirty="0" err="1"/>
              <a:t>TwinCAT</a:t>
            </a:r>
            <a:r>
              <a:rPr lang="en-US" sz="2400" dirty="0"/>
              <a:t> PLC-based remote Control laboratories</a:t>
            </a:r>
          </a:p>
          <a:p>
            <a:r>
              <a:rPr lang="en-US" sz="2400" dirty="0"/>
              <a:t>for modern web-browsers or mobile </a:t>
            </a:r>
            <a:r>
              <a:rPr lang="en-US" sz="2400" dirty="0" smtClean="0"/>
              <a:t>devices</a:t>
            </a:r>
            <a:r>
              <a:rPr lang="pt-PT" sz="2400" dirty="0" smtClean="0"/>
              <a:t>(</a:t>
            </a:r>
            <a:r>
              <a:rPr lang="pt-PT" sz="2400" dirty="0" err="1" smtClean="0"/>
              <a:t>Bermudez</a:t>
            </a:r>
            <a:r>
              <a:rPr lang="pt-PT" sz="2400" dirty="0" smtClean="0"/>
              <a:t>-Ortega</a:t>
            </a:r>
            <a:r>
              <a:rPr lang="pt-PT" sz="2400" dirty="0"/>
              <a:t>, </a:t>
            </a:r>
            <a:r>
              <a:rPr lang="pt-PT" sz="2400" dirty="0" err="1"/>
              <a:t>Besada</a:t>
            </a:r>
            <a:r>
              <a:rPr lang="pt-PT" sz="2400" dirty="0"/>
              <a:t>-Portas, </a:t>
            </a:r>
            <a:r>
              <a:rPr lang="pt-PT" sz="2400" dirty="0" err="1"/>
              <a:t>Lopez-Orozco</a:t>
            </a:r>
            <a:r>
              <a:rPr lang="pt-PT" sz="2400" dirty="0"/>
              <a:t>, </a:t>
            </a:r>
            <a:r>
              <a:rPr lang="pt-PT" sz="2400" dirty="0" err="1"/>
              <a:t>Chacon</a:t>
            </a:r>
            <a:r>
              <a:rPr lang="pt-PT" sz="2400" dirty="0"/>
              <a:t>, &amp; de la Cruz, 2016)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Aceder a experiências de controlo em laboratórios remotamente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err="1" smtClean="0"/>
              <a:t>PLCs</a:t>
            </a:r>
            <a:r>
              <a:rPr lang="pt-PT" sz="2400" dirty="0" smtClean="0"/>
              <a:t> </a:t>
            </a:r>
            <a:r>
              <a:rPr lang="pt-PT" sz="2400" dirty="0" err="1" smtClean="0"/>
              <a:t>Twincat</a:t>
            </a:r>
            <a:r>
              <a:rPr lang="pt-PT" sz="2400" dirty="0" smtClean="0"/>
              <a:t>, página web, Node.js para servidor web no laboratório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Monitorização de dados em tempo real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Monitorização visual em tempo real através de câmara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536B-584E-486B-9435-086987A3D916}" type="slidenum">
              <a:rPr lang="pt-PT" smtClean="0"/>
              <a:t>10</a:t>
            </a:fld>
            <a:endParaRPr lang="pt-PT" dirty="0"/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0" y="6464982"/>
            <a:ext cx="4751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 smtClean="0"/>
              <a:t>IPVC</a:t>
            </a:r>
            <a:endParaRPr lang="pt-PT" dirty="0"/>
          </a:p>
        </p:txBody>
      </p:sp>
      <p:pic>
        <p:nvPicPr>
          <p:cNvPr id="9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8855" y="300496"/>
            <a:ext cx="1373649" cy="916911"/>
          </a:xfrm>
          <a:prstGeom prst="rect">
            <a:avLst/>
          </a:prstGeom>
        </p:spPr>
      </p:pic>
      <p:sp>
        <p:nvSpPr>
          <p:cNvPr id="10" name="Slide Number Placeholder 5"/>
          <p:cNvSpPr txBox="1">
            <a:spLocks/>
          </p:cNvSpPr>
          <p:nvPr/>
        </p:nvSpPr>
        <p:spPr>
          <a:xfrm>
            <a:off x="3908571" y="6492875"/>
            <a:ext cx="44358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600" b="1" dirty="0" smtClean="0"/>
              <a:t>HMI </a:t>
            </a:r>
            <a:r>
              <a:rPr lang="pt-PT" sz="1600" b="1" dirty="0" smtClean="0"/>
              <a:t>para Fabrico Aditivo – Estado da Arte</a:t>
            </a:r>
            <a:endParaRPr lang="pt-PT" sz="1600" b="1" dirty="0"/>
          </a:p>
        </p:txBody>
      </p:sp>
    </p:spTree>
    <p:extLst>
      <p:ext uri="{BB962C8B-B14F-4D97-AF65-F5344CB8AC3E}">
        <p14:creationId xmlns:p14="http://schemas.microsoft.com/office/powerpoint/2010/main" val="108266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45000" y="166025"/>
            <a:ext cx="11747000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b="1" dirty="0" smtClean="0"/>
              <a:t>Sistemas Web-</a:t>
            </a:r>
            <a:r>
              <a:rPr lang="pt-PT" sz="3200" b="1" dirty="0" err="1" smtClean="0"/>
              <a:t>Based</a:t>
            </a:r>
            <a:r>
              <a:rPr lang="pt-PT" sz="3200" b="1" dirty="0" smtClean="0"/>
              <a:t> para Controlo e Automação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r>
              <a:rPr lang="en-US" sz="2400" b="1" u="sng" dirty="0" err="1"/>
              <a:t>Caso</a:t>
            </a:r>
            <a:r>
              <a:rPr lang="en-US" sz="2400" b="1" u="sng" dirty="0"/>
              <a:t> </a:t>
            </a:r>
            <a:r>
              <a:rPr lang="en-US" sz="2400" b="1" u="sng" dirty="0" smtClean="0"/>
              <a:t>1</a:t>
            </a:r>
            <a:endParaRPr lang="en-US" sz="2400" b="1" u="sng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536B-584E-486B-9435-086987A3D916}" type="slidenum">
              <a:rPr lang="pt-PT" smtClean="0"/>
              <a:t>11</a:t>
            </a:fld>
            <a:endParaRPr lang="pt-PT" dirty="0"/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0" y="6464982"/>
            <a:ext cx="4751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 smtClean="0"/>
              <a:t>IPVC</a:t>
            </a:r>
            <a:endParaRPr lang="pt-PT" dirty="0"/>
          </a:p>
        </p:txBody>
      </p:sp>
      <p:pic>
        <p:nvPicPr>
          <p:cNvPr id="9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8855" y="300496"/>
            <a:ext cx="1373649" cy="916911"/>
          </a:xfrm>
          <a:prstGeom prst="rect">
            <a:avLst/>
          </a:prstGeom>
        </p:spPr>
      </p:pic>
      <p:sp>
        <p:nvSpPr>
          <p:cNvPr id="10" name="Slide Number Placeholder 5"/>
          <p:cNvSpPr txBox="1">
            <a:spLocks/>
          </p:cNvSpPr>
          <p:nvPr/>
        </p:nvSpPr>
        <p:spPr>
          <a:xfrm>
            <a:off x="3908571" y="6492875"/>
            <a:ext cx="44358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600" b="1" dirty="0" smtClean="0"/>
              <a:t>HMI </a:t>
            </a:r>
            <a:r>
              <a:rPr lang="pt-PT" sz="1600" b="1" dirty="0" smtClean="0"/>
              <a:t>para Fabrico Aditivo – Estado da Arte</a:t>
            </a:r>
            <a:endParaRPr lang="pt-PT" sz="1600" b="1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205" y="1052580"/>
            <a:ext cx="8080265" cy="4575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048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45000" y="166025"/>
            <a:ext cx="11747000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b="1" dirty="0" smtClean="0"/>
              <a:t>Sistemas Web-</a:t>
            </a:r>
            <a:r>
              <a:rPr lang="pt-PT" sz="3200" b="1" dirty="0" err="1" smtClean="0"/>
              <a:t>Based</a:t>
            </a:r>
            <a:r>
              <a:rPr lang="pt-PT" sz="3200" b="1" dirty="0" smtClean="0"/>
              <a:t> para Controlo e Automação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r>
              <a:rPr lang="en-US" sz="2400" b="1" u="sng" dirty="0" err="1"/>
              <a:t>Caso</a:t>
            </a:r>
            <a:r>
              <a:rPr lang="en-US" sz="2400" b="1" u="sng" dirty="0"/>
              <a:t> </a:t>
            </a:r>
            <a:r>
              <a:rPr lang="en-US" sz="2400" b="1" u="sng" dirty="0" smtClean="0"/>
              <a:t>1</a:t>
            </a:r>
            <a:endParaRPr lang="en-US" sz="2400" b="1" u="sng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536B-584E-486B-9435-086987A3D916}" type="slidenum">
              <a:rPr lang="pt-PT" smtClean="0"/>
              <a:t>12</a:t>
            </a:fld>
            <a:endParaRPr lang="pt-PT" dirty="0"/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0" y="6464982"/>
            <a:ext cx="4751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 smtClean="0"/>
              <a:t>IPVC</a:t>
            </a:r>
            <a:endParaRPr lang="pt-PT" dirty="0"/>
          </a:p>
        </p:txBody>
      </p:sp>
      <p:pic>
        <p:nvPicPr>
          <p:cNvPr id="9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8855" y="300496"/>
            <a:ext cx="1373649" cy="916911"/>
          </a:xfrm>
          <a:prstGeom prst="rect">
            <a:avLst/>
          </a:prstGeom>
        </p:spPr>
      </p:pic>
      <p:sp>
        <p:nvSpPr>
          <p:cNvPr id="10" name="Slide Number Placeholder 5"/>
          <p:cNvSpPr txBox="1">
            <a:spLocks/>
          </p:cNvSpPr>
          <p:nvPr/>
        </p:nvSpPr>
        <p:spPr>
          <a:xfrm>
            <a:off x="3908571" y="6492875"/>
            <a:ext cx="44358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600" b="1" dirty="0" smtClean="0"/>
              <a:t>HMI </a:t>
            </a:r>
            <a:r>
              <a:rPr lang="pt-PT" sz="1600" b="1" dirty="0" smtClean="0"/>
              <a:t>para Fabrico Aditivo – Estado da Arte</a:t>
            </a:r>
            <a:endParaRPr lang="pt-PT" sz="1600" b="1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4384" y="1036815"/>
            <a:ext cx="8208231" cy="4749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701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45000" y="166025"/>
            <a:ext cx="11271871" cy="83407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b="1" dirty="0" smtClean="0"/>
              <a:t>Sistemas Web-</a:t>
            </a:r>
            <a:r>
              <a:rPr lang="pt-PT" sz="3200" b="1" dirty="0" err="1" smtClean="0"/>
              <a:t>Based</a:t>
            </a:r>
            <a:r>
              <a:rPr lang="pt-PT" sz="3200" b="1" dirty="0" smtClean="0"/>
              <a:t> para Controlo e Automação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r>
              <a:rPr lang="en-US" sz="2400" b="1" u="sng" dirty="0" err="1"/>
              <a:t>Caso</a:t>
            </a:r>
            <a:r>
              <a:rPr lang="en-US" sz="2400" b="1" u="sng" dirty="0"/>
              <a:t> 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r>
              <a:rPr lang="pt-PT" sz="2400" b="1" dirty="0" smtClean="0"/>
              <a:t>Conclusão</a:t>
            </a:r>
            <a:r>
              <a:rPr lang="pt-PT" sz="2400" dirty="0" smtClean="0"/>
              <a:t>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Sucesso na disponibilização de experiências de controlo remotamente, que significa que esta arquitetura pode ser estendida a outras experiências de controlo</a:t>
            </a:r>
            <a:endParaRPr lang="pt-PT" sz="2400" dirty="0"/>
          </a:p>
          <a:p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536B-584E-486B-9435-086987A3D916}" type="slidenum">
              <a:rPr lang="pt-PT" smtClean="0"/>
              <a:t>13</a:t>
            </a:fld>
            <a:endParaRPr lang="pt-PT" dirty="0"/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0" y="6464982"/>
            <a:ext cx="4751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 smtClean="0"/>
              <a:t>IPVC</a:t>
            </a:r>
            <a:endParaRPr lang="pt-PT" dirty="0"/>
          </a:p>
        </p:txBody>
      </p:sp>
      <p:pic>
        <p:nvPicPr>
          <p:cNvPr id="9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8855" y="300496"/>
            <a:ext cx="1373649" cy="916911"/>
          </a:xfrm>
          <a:prstGeom prst="rect">
            <a:avLst/>
          </a:prstGeom>
        </p:spPr>
      </p:pic>
      <p:sp>
        <p:nvSpPr>
          <p:cNvPr id="10" name="Slide Number Placeholder 5"/>
          <p:cNvSpPr txBox="1">
            <a:spLocks/>
          </p:cNvSpPr>
          <p:nvPr/>
        </p:nvSpPr>
        <p:spPr>
          <a:xfrm>
            <a:off x="3908571" y="6492875"/>
            <a:ext cx="44358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600" b="1" dirty="0" smtClean="0"/>
              <a:t>HMI </a:t>
            </a:r>
            <a:r>
              <a:rPr lang="pt-PT" sz="1600" b="1" dirty="0" smtClean="0"/>
              <a:t>para Fabrico Aditivo – Estado da Arte</a:t>
            </a:r>
            <a:endParaRPr lang="pt-PT" sz="1600" b="1" dirty="0"/>
          </a:p>
        </p:txBody>
      </p:sp>
    </p:spTree>
    <p:extLst>
      <p:ext uri="{BB962C8B-B14F-4D97-AF65-F5344CB8AC3E}">
        <p14:creationId xmlns:p14="http://schemas.microsoft.com/office/powerpoint/2010/main" val="32972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45000" y="166025"/>
            <a:ext cx="11747000" cy="8586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b="1" dirty="0"/>
              <a:t>Sistemas Web-</a:t>
            </a:r>
            <a:r>
              <a:rPr lang="pt-PT" sz="3200" b="1" dirty="0" err="1"/>
              <a:t>Based</a:t>
            </a:r>
            <a:r>
              <a:rPr lang="pt-PT" sz="3200" b="1" dirty="0"/>
              <a:t> para Controlo e Automação</a:t>
            </a:r>
          </a:p>
          <a:p>
            <a:endParaRPr lang="pt-PT" sz="3200" b="1" dirty="0" smtClean="0"/>
          </a:p>
          <a:p>
            <a:r>
              <a:rPr lang="en-US" sz="2400" b="1" u="sng" dirty="0" err="1"/>
              <a:t>Caso</a:t>
            </a:r>
            <a:r>
              <a:rPr lang="en-US" sz="2400" b="1" u="sng" dirty="0"/>
              <a:t> </a:t>
            </a:r>
            <a:r>
              <a:rPr lang="en-US" sz="2400" b="1" u="sng" dirty="0" smtClean="0"/>
              <a:t>2</a:t>
            </a:r>
            <a:endParaRPr lang="en-US" sz="2400" b="1" u="sng" dirty="0"/>
          </a:p>
          <a:p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Caso Real -&gt; Markforged: Marca de impressoras 3D</a:t>
            </a:r>
          </a:p>
          <a:p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Possui software web-based que permite: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Enviar ficheiros de peças para serem impressas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Alterar peça: dimensões, posicionamento, material, etc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Monitorizar parâmetros de impressão em tempo real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Armazenamento e gestão das peças que já foram impressas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Visualizar uma peça em 2D e 3D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Visualizar camadas de impressão</a:t>
            </a:r>
          </a:p>
          <a:p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536B-584E-486B-9435-086987A3D916}" type="slidenum">
              <a:rPr lang="pt-PT" smtClean="0"/>
              <a:t>14</a:t>
            </a:fld>
            <a:endParaRPr lang="pt-PT" dirty="0"/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0" y="6464982"/>
            <a:ext cx="4751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 smtClean="0"/>
              <a:t>IPVC</a:t>
            </a:r>
            <a:endParaRPr lang="pt-PT" dirty="0"/>
          </a:p>
        </p:txBody>
      </p:sp>
      <p:pic>
        <p:nvPicPr>
          <p:cNvPr id="9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8855" y="300496"/>
            <a:ext cx="1373649" cy="916911"/>
          </a:xfrm>
          <a:prstGeom prst="rect">
            <a:avLst/>
          </a:prstGeom>
        </p:spPr>
      </p:pic>
      <p:sp>
        <p:nvSpPr>
          <p:cNvPr id="10" name="Slide Number Placeholder 5"/>
          <p:cNvSpPr txBox="1">
            <a:spLocks/>
          </p:cNvSpPr>
          <p:nvPr/>
        </p:nvSpPr>
        <p:spPr>
          <a:xfrm>
            <a:off x="3908571" y="6492875"/>
            <a:ext cx="44358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600" b="1" dirty="0" smtClean="0"/>
              <a:t>HMI </a:t>
            </a:r>
            <a:r>
              <a:rPr lang="pt-PT" sz="1600" b="1" dirty="0" smtClean="0"/>
              <a:t>para Fabrico Aditivo – Estado da Arte</a:t>
            </a:r>
            <a:endParaRPr lang="pt-PT" sz="16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2706" y="1217407"/>
            <a:ext cx="2617752" cy="1671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285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45000" y="166025"/>
            <a:ext cx="11747000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b="1" dirty="0"/>
              <a:t>Sistemas Web-</a:t>
            </a:r>
            <a:r>
              <a:rPr lang="pt-PT" sz="3200" b="1" dirty="0" err="1"/>
              <a:t>Based</a:t>
            </a:r>
            <a:r>
              <a:rPr lang="pt-PT" sz="3200" b="1" dirty="0"/>
              <a:t> para Controlo e Automação</a:t>
            </a:r>
          </a:p>
          <a:p>
            <a:endParaRPr lang="pt-PT" sz="3200" b="1" dirty="0" smtClean="0"/>
          </a:p>
          <a:p>
            <a:r>
              <a:rPr lang="en-US" sz="2400" b="1" u="sng" dirty="0" err="1"/>
              <a:t>Caso</a:t>
            </a:r>
            <a:r>
              <a:rPr lang="en-US" sz="2400" b="1" u="sng" dirty="0"/>
              <a:t> </a:t>
            </a:r>
            <a:r>
              <a:rPr lang="en-US" sz="2400" b="1" u="sng" dirty="0" smtClean="0"/>
              <a:t>2</a:t>
            </a:r>
            <a:endParaRPr lang="en-US" sz="2400" b="1" u="sng" dirty="0"/>
          </a:p>
          <a:p>
            <a:endParaRPr lang="pt-PT" sz="2400" dirty="0"/>
          </a:p>
          <a:p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536B-584E-486B-9435-086987A3D916}" type="slidenum">
              <a:rPr lang="pt-PT" smtClean="0"/>
              <a:t>15</a:t>
            </a:fld>
            <a:endParaRPr lang="pt-PT" dirty="0"/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0" y="6464982"/>
            <a:ext cx="4751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 smtClean="0"/>
              <a:t>IPVC</a:t>
            </a:r>
            <a:endParaRPr lang="pt-PT" dirty="0"/>
          </a:p>
        </p:txBody>
      </p:sp>
      <p:pic>
        <p:nvPicPr>
          <p:cNvPr id="9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8855" y="300496"/>
            <a:ext cx="1373649" cy="916911"/>
          </a:xfrm>
          <a:prstGeom prst="rect">
            <a:avLst/>
          </a:prstGeom>
        </p:spPr>
      </p:pic>
      <p:sp>
        <p:nvSpPr>
          <p:cNvPr id="10" name="Slide Number Placeholder 5"/>
          <p:cNvSpPr txBox="1">
            <a:spLocks/>
          </p:cNvSpPr>
          <p:nvPr/>
        </p:nvSpPr>
        <p:spPr>
          <a:xfrm>
            <a:off x="3908571" y="6492875"/>
            <a:ext cx="44358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600" b="1" dirty="0" smtClean="0"/>
              <a:t>HMI </a:t>
            </a:r>
            <a:r>
              <a:rPr lang="pt-PT" sz="1600" b="1" dirty="0" smtClean="0"/>
              <a:t>para Fabrico Aditivo – Estado da Arte</a:t>
            </a:r>
            <a:endParaRPr lang="pt-PT" sz="1600" b="1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9465" y="795173"/>
            <a:ext cx="8715418" cy="5346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402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45000" y="166025"/>
            <a:ext cx="11747000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b="1" dirty="0"/>
              <a:t>Sistemas Web-</a:t>
            </a:r>
            <a:r>
              <a:rPr lang="pt-PT" sz="3200" b="1" dirty="0" err="1"/>
              <a:t>Based</a:t>
            </a:r>
            <a:r>
              <a:rPr lang="pt-PT" sz="3200" b="1" dirty="0"/>
              <a:t> para Controlo e Automação</a:t>
            </a:r>
          </a:p>
          <a:p>
            <a:endParaRPr lang="pt-PT" sz="3200" b="1" dirty="0" smtClean="0"/>
          </a:p>
          <a:p>
            <a:endParaRPr lang="pt-PT" sz="2400" dirty="0"/>
          </a:p>
          <a:p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536B-584E-486B-9435-086987A3D916}" type="slidenum">
              <a:rPr lang="pt-PT" smtClean="0"/>
              <a:t>16</a:t>
            </a:fld>
            <a:endParaRPr lang="pt-PT" dirty="0"/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0" y="6464982"/>
            <a:ext cx="4751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 smtClean="0"/>
              <a:t>IPVC</a:t>
            </a:r>
            <a:endParaRPr lang="pt-PT" dirty="0"/>
          </a:p>
        </p:txBody>
      </p:sp>
      <p:pic>
        <p:nvPicPr>
          <p:cNvPr id="9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8855" y="300496"/>
            <a:ext cx="1373649" cy="916911"/>
          </a:xfrm>
          <a:prstGeom prst="rect">
            <a:avLst/>
          </a:prstGeom>
        </p:spPr>
      </p:pic>
      <p:sp>
        <p:nvSpPr>
          <p:cNvPr id="10" name="Slide Number Placeholder 5"/>
          <p:cNvSpPr txBox="1">
            <a:spLocks/>
          </p:cNvSpPr>
          <p:nvPr/>
        </p:nvSpPr>
        <p:spPr>
          <a:xfrm>
            <a:off x="3908571" y="6492875"/>
            <a:ext cx="44358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600" b="1" dirty="0" smtClean="0"/>
              <a:t>HMI </a:t>
            </a:r>
            <a:r>
              <a:rPr lang="pt-PT" sz="1600" b="1" dirty="0" smtClean="0"/>
              <a:t>para Fabrico Aditivo – Estado da Arte</a:t>
            </a:r>
            <a:endParaRPr lang="pt-PT" sz="1600" b="1" dirty="0"/>
          </a:p>
        </p:txBody>
      </p:sp>
      <p:pic>
        <p:nvPicPr>
          <p:cNvPr id="8" name="Imagem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8794" y="758951"/>
            <a:ext cx="8310565" cy="5422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770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536B-584E-486B-9435-086987A3D916}" type="slidenum">
              <a:rPr lang="pt-PT" smtClean="0"/>
              <a:t>17</a:t>
            </a:fld>
            <a:endParaRPr lang="pt-PT" dirty="0"/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0" y="6464982"/>
            <a:ext cx="4751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 smtClean="0"/>
              <a:t>IPVC</a:t>
            </a:r>
            <a:endParaRPr lang="pt-PT" dirty="0"/>
          </a:p>
        </p:txBody>
      </p:sp>
      <p:pic>
        <p:nvPicPr>
          <p:cNvPr id="9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8855" y="300496"/>
            <a:ext cx="1373649" cy="916911"/>
          </a:xfrm>
          <a:prstGeom prst="rect">
            <a:avLst/>
          </a:prstGeom>
        </p:spPr>
      </p:pic>
      <p:sp>
        <p:nvSpPr>
          <p:cNvPr id="10" name="Slide Number Placeholder 5"/>
          <p:cNvSpPr txBox="1">
            <a:spLocks/>
          </p:cNvSpPr>
          <p:nvPr/>
        </p:nvSpPr>
        <p:spPr>
          <a:xfrm>
            <a:off x="3908571" y="6492875"/>
            <a:ext cx="44358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600" b="1" dirty="0" smtClean="0"/>
              <a:t>HMI </a:t>
            </a:r>
            <a:r>
              <a:rPr lang="pt-PT" sz="1600" b="1" dirty="0" smtClean="0"/>
              <a:t>para Fabrico Aditivo – Sistema Desenvolvido</a:t>
            </a:r>
            <a:endParaRPr lang="pt-PT" sz="1600" b="1" dirty="0"/>
          </a:p>
        </p:txBody>
      </p:sp>
      <p:sp>
        <p:nvSpPr>
          <p:cNvPr id="8" name="TextBox 6"/>
          <p:cNvSpPr txBox="1"/>
          <p:nvPr/>
        </p:nvSpPr>
        <p:spPr>
          <a:xfrm>
            <a:off x="252980" y="300496"/>
            <a:ext cx="11747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HMI Web-</a:t>
            </a:r>
            <a:r>
              <a:rPr lang="pt-PT" sz="2400" dirty="0" err="1" smtClean="0"/>
              <a:t>Based</a:t>
            </a: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Monitorizar e Controlar equipamento de Fabrico Aditivo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Arquitetura:</a:t>
            </a:r>
          </a:p>
          <a:p>
            <a:endParaRPr lang="pt-PT" sz="2400" dirty="0" smtClean="0"/>
          </a:p>
          <a:p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</p:txBody>
      </p:sp>
      <p:pic>
        <p:nvPicPr>
          <p:cNvPr id="11" name="Picture 19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7687" y="1849491"/>
            <a:ext cx="9247265" cy="4330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417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536B-584E-486B-9435-086987A3D916}" type="slidenum">
              <a:rPr lang="pt-PT" smtClean="0"/>
              <a:t>18</a:t>
            </a:fld>
            <a:endParaRPr lang="pt-PT" dirty="0"/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0" y="6464982"/>
            <a:ext cx="4751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 smtClean="0"/>
              <a:t>IPVC</a:t>
            </a:r>
            <a:endParaRPr lang="pt-PT" dirty="0"/>
          </a:p>
        </p:txBody>
      </p:sp>
      <p:pic>
        <p:nvPicPr>
          <p:cNvPr id="9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8855" y="300496"/>
            <a:ext cx="1373649" cy="916911"/>
          </a:xfrm>
          <a:prstGeom prst="rect">
            <a:avLst/>
          </a:prstGeom>
        </p:spPr>
      </p:pic>
      <p:sp>
        <p:nvSpPr>
          <p:cNvPr id="10" name="Slide Number Placeholder 5"/>
          <p:cNvSpPr txBox="1">
            <a:spLocks/>
          </p:cNvSpPr>
          <p:nvPr/>
        </p:nvSpPr>
        <p:spPr>
          <a:xfrm>
            <a:off x="3908571" y="6492875"/>
            <a:ext cx="44358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600" b="1" dirty="0" smtClean="0"/>
              <a:t>HMI</a:t>
            </a:r>
            <a:r>
              <a:rPr lang="pt-PT" sz="1600" b="1" dirty="0" smtClean="0"/>
              <a:t> </a:t>
            </a:r>
            <a:r>
              <a:rPr lang="pt-PT" sz="1600" b="1" dirty="0" smtClean="0"/>
              <a:t>para Fabrico Aditivo – Sistema Desenvolvido</a:t>
            </a:r>
            <a:endParaRPr lang="pt-PT" sz="1600" b="1" dirty="0"/>
          </a:p>
        </p:txBody>
      </p:sp>
      <p:sp>
        <p:nvSpPr>
          <p:cNvPr id="8" name="TextBox 6"/>
          <p:cNvSpPr txBox="1"/>
          <p:nvPr/>
        </p:nvSpPr>
        <p:spPr>
          <a:xfrm>
            <a:off x="252980" y="300496"/>
            <a:ext cx="117470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1ª versão desenvolvida valida a arquitetura e as tecnologias utili</a:t>
            </a:r>
            <a:r>
              <a:rPr lang="pt-PT" sz="2400" dirty="0"/>
              <a:t>z</a:t>
            </a:r>
            <a:r>
              <a:rPr lang="pt-PT" sz="2400" dirty="0" smtClean="0"/>
              <a:t>adas</a:t>
            </a:r>
            <a:endParaRPr lang="pt-PT" sz="2400" dirty="0"/>
          </a:p>
          <a:p>
            <a:endParaRPr lang="pt-PT" sz="2400" b="1" u="sng" dirty="0"/>
          </a:p>
          <a:p>
            <a:r>
              <a:rPr lang="pt-PT" sz="2400" b="1" u="sng" dirty="0" smtClean="0"/>
              <a:t>Funcionalidades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Controlo básico do equipamento: ligar, desligar, pausar, parar, monitorizar posições e movimentos dos eixos e estado geral do equipamento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Modos de Operação: manual e automático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Monitorização de parâmetros em tempo real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Monitorização do progresso da impressão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Importar remotamente e executar </a:t>
            </a:r>
            <a:r>
              <a:rPr lang="pt-PT" sz="2400" dirty="0" err="1" smtClean="0"/>
              <a:t>Gcode</a:t>
            </a: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Visualizar </a:t>
            </a:r>
            <a:r>
              <a:rPr lang="pt-PT" sz="2400" dirty="0" err="1" smtClean="0"/>
              <a:t>Gcode</a:t>
            </a:r>
            <a:r>
              <a:rPr lang="pt-PT" sz="2400" dirty="0" smtClean="0"/>
              <a:t> a ser executado em tempo real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Visualizar a peça em 2D e 3D através do </a:t>
            </a:r>
            <a:r>
              <a:rPr lang="pt-PT" sz="2400" dirty="0" err="1" smtClean="0"/>
              <a:t>Gcode</a:t>
            </a:r>
            <a:endParaRPr lang="pt-PT" sz="2400" dirty="0" smtClean="0"/>
          </a:p>
          <a:p>
            <a:endParaRPr lang="pt-PT" sz="2400" dirty="0" smtClean="0"/>
          </a:p>
          <a:p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</p:txBody>
      </p:sp>
    </p:spTree>
    <p:extLst>
      <p:ext uri="{BB962C8B-B14F-4D97-AF65-F5344CB8AC3E}">
        <p14:creationId xmlns:p14="http://schemas.microsoft.com/office/powerpoint/2010/main" val="1686037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536B-584E-486B-9435-086987A3D916}" type="slidenum">
              <a:rPr lang="pt-PT" smtClean="0"/>
              <a:t>19</a:t>
            </a:fld>
            <a:endParaRPr lang="pt-PT" dirty="0"/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0" y="6464982"/>
            <a:ext cx="4751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 smtClean="0"/>
              <a:t>IPVC</a:t>
            </a:r>
            <a:endParaRPr lang="pt-PT" dirty="0"/>
          </a:p>
        </p:txBody>
      </p:sp>
      <p:pic>
        <p:nvPicPr>
          <p:cNvPr id="9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8855" y="300496"/>
            <a:ext cx="1373649" cy="916911"/>
          </a:xfrm>
          <a:prstGeom prst="rect">
            <a:avLst/>
          </a:prstGeom>
        </p:spPr>
      </p:pic>
      <p:sp>
        <p:nvSpPr>
          <p:cNvPr id="10" name="Slide Number Placeholder 5"/>
          <p:cNvSpPr txBox="1">
            <a:spLocks/>
          </p:cNvSpPr>
          <p:nvPr/>
        </p:nvSpPr>
        <p:spPr>
          <a:xfrm>
            <a:off x="3908571" y="6492875"/>
            <a:ext cx="44358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600" b="1" dirty="0" smtClean="0"/>
              <a:t>HMI </a:t>
            </a:r>
            <a:r>
              <a:rPr lang="pt-PT" sz="1600" b="1" dirty="0" smtClean="0"/>
              <a:t>para Fabrico Aditivo – Trabalho Futuro</a:t>
            </a:r>
            <a:endParaRPr lang="pt-PT" sz="1600" b="1" dirty="0"/>
          </a:p>
        </p:txBody>
      </p:sp>
      <p:sp>
        <p:nvSpPr>
          <p:cNvPr id="8" name="TextBox 6"/>
          <p:cNvSpPr txBox="1"/>
          <p:nvPr/>
        </p:nvSpPr>
        <p:spPr>
          <a:xfrm>
            <a:off x="252980" y="300496"/>
            <a:ext cx="117470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b="1" u="sng" dirty="0" smtClean="0"/>
              <a:t>Trabalho Futuro</a:t>
            </a:r>
            <a:endParaRPr lang="pt-PT" sz="2400" b="1" u="sng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Levantar requisitos para novo equipamento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Readaptar sistema ao novo equipamento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Desenvolver funcionalidades e módulos identificados em falta: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Monitorizar parâmetros do equipamento e do processo em tempo real (pontos de medição de temperatura, </a:t>
            </a:r>
            <a:r>
              <a:rPr lang="pt-PT" sz="2400" dirty="0" err="1" smtClean="0"/>
              <a:t>etc</a:t>
            </a:r>
            <a:r>
              <a:rPr lang="pt-PT" sz="2400" dirty="0" smtClean="0"/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Recolha e armazenamento de dados das impressões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Visualizar histórico das impressões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Visualizar imagem da câmara termográfica em tempo real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Reconhecimento do conteúdo da imagem termográfica em tempo real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Módulo de Realidade Aumentada para visualização das peças em </a:t>
            </a:r>
            <a:r>
              <a:rPr lang="pt-PT" sz="2400" dirty="0" smtClean="0"/>
              <a:t>impressão</a:t>
            </a: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Finalizar Relatório de Projeto de </a:t>
            </a:r>
            <a:r>
              <a:rPr lang="pt-PT" sz="2400" dirty="0" smtClean="0"/>
              <a:t>Mestrado</a:t>
            </a: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</p:txBody>
      </p:sp>
    </p:spTree>
    <p:extLst>
      <p:ext uri="{BB962C8B-B14F-4D97-AF65-F5344CB8AC3E}">
        <p14:creationId xmlns:p14="http://schemas.microsoft.com/office/powerpoint/2010/main" val="4229771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45000" y="166025"/>
            <a:ext cx="9455458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b="1" dirty="0" smtClean="0"/>
              <a:t>Agenda</a:t>
            </a:r>
          </a:p>
          <a:p>
            <a:endParaRPr lang="pt-PT" sz="3200" b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Introdução</a:t>
            </a:r>
            <a:endParaRPr lang="pt-PT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sz="2400" dirty="0"/>
              <a:t>Contexto e Motivação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sz="2400" dirty="0"/>
              <a:t>Problema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sz="2400" dirty="0"/>
              <a:t>Objetivos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Estado </a:t>
            </a:r>
            <a:r>
              <a:rPr lang="pt-PT" sz="2400" dirty="0" smtClean="0"/>
              <a:t>da Arte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Automação e Software para Automação</a:t>
            </a:r>
            <a:endParaRPr lang="pt-PT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sz="2400" dirty="0"/>
              <a:t>Fabrico Aditivo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Web para Automação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Casos de Estudo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Sistema </a:t>
            </a:r>
            <a:r>
              <a:rPr lang="pt-PT" sz="2400" dirty="0" smtClean="0"/>
              <a:t>Desenvolvido</a:t>
            </a:r>
            <a:endParaRPr lang="pt-PT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536B-584E-486B-9435-086987A3D916}" type="slidenum">
              <a:rPr lang="pt-PT" smtClean="0"/>
              <a:t>2</a:t>
            </a:fld>
            <a:endParaRPr lang="pt-PT" dirty="0"/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0" y="6464982"/>
            <a:ext cx="4751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 smtClean="0"/>
              <a:t>IPVC</a:t>
            </a:r>
            <a:endParaRPr lang="pt-PT" dirty="0"/>
          </a:p>
        </p:txBody>
      </p:sp>
      <p:pic>
        <p:nvPicPr>
          <p:cNvPr id="9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8855" y="300496"/>
            <a:ext cx="1373649" cy="916911"/>
          </a:xfrm>
          <a:prstGeom prst="rect">
            <a:avLst/>
          </a:prstGeom>
        </p:spPr>
      </p:pic>
      <p:sp>
        <p:nvSpPr>
          <p:cNvPr id="10" name="Slide Number Placeholder 5"/>
          <p:cNvSpPr txBox="1">
            <a:spLocks/>
          </p:cNvSpPr>
          <p:nvPr/>
        </p:nvSpPr>
        <p:spPr>
          <a:xfrm>
            <a:off x="3908571" y="6492875"/>
            <a:ext cx="44358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600" b="1" dirty="0" smtClean="0"/>
              <a:t>HMI </a:t>
            </a:r>
            <a:r>
              <a:rPr lang="pt-PT" sz="1600" b="1" dirty="0" smtClean="0"/>
              <a:t>para Fabrico Aditivo</a:t>
            </a:r>
            <a:endParaRPr lang="pt-PT" sz="1600" b="1" dirty="0"/>
          </a:p>
        </p:txBody>
      </p:sp>
    </p:spTree>
    <p:extLst>
      <p:ext uri="{BB962C8B-B14F-4D97-AF65-F5344CB8AC3E}">
        <p14:creationId xmlns:p14="http://schemas.microsoft.com/office/powerpoint/2010/main" val="967993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536B-584E-486B-9435-086987A3D916}" type="slidenum">
              <a:rPr lang="pt-PT" smtClean="0"/>
              <a:t>20</a:t>
            </a:fld>
            <a:endParaRPr lang="pt-PT" dirty="0"/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0" y="6464982"/>
            <a:ext cx="4751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 smtClean="0"/>
              <a:t>IPVC</a:t>
            </a:r>
            <a:endParaRPr lang="pt-PT" dirty="0"/>
          </a:p>
        </p:txBody>
      </p:sp>
      <p:pic>
        <p:nvPicPr>
          <p:cNvPr id="9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8855" y="300496"/>
            <a:ext cx="1373649" cy="916911"/>
          </a:xfrm>
          <a:prstGeom prst="rect">
            <a:avLst/>
          </a:prstGeom>
        </p:spPr>
      </p:pic>
      <p:sp>
        <p:nvSpPr>
          <p:cNvPr id="10" name="Slide Number Placeholder 5"/>
          <p:cNvSpPr txBox="1">
            <a:spLocks/>
          </p:cNvSpPr>
          <p:nvPr/>
        </p:nvSpPr>
        <p:spPr>
          <a:xfrm>
            <a:off x="3753131" y="6459785"/>
            <a:ext cx="4746698" cy="332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600" b="1" dirty="0" smtClean="0"/>
              <a:t>HMI </a:t>
            </a:r>
            <a:r>
              <a:rPr lang="pt-PT" sz="1600" b="1" dirty="0" smtClean="0"/>
              <a:t>para Fabrico Aditivo – Conclusões Preliminares</a:t>
            </a:r>
            <a:endParaRPr lang="pt-PT" sz="1600" b="1" dirty="0"/>
          </a:p>
        </p:txBody>
      </p:sp>
      <p:sp>
        <p:nvSpPr>
          <p:cNvPr id="8" name="TextBox 6"/>
          <p:cNvSpPr txBox="1"/>
          <p:nvPr/>
        </p:nvSpPr>
        <p:spPr>
          <a:xfrm>
            <a:off x="252980" y="300496"/>
            <a:ext cx="11747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b="1" u="sng" dirty="0" smtClean="0"/>
              <a:t>Conclusões Preliminares</a:t>
            </a:r>
            <a:endParaRPr lang="pt-PT" sz="2400" b="1" u="sng" dirty="0"/>
          </a:p>
          <a:p>
            <a:endParaRPr lang="pt-PT" sz="2400" dirty="0" smtClean="0"/>
          </a:p>
          <a:p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Proposta de projeto para desenvolver HMI adaptada ao processo de Fabrico Aditivo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Estudo do estado da arte onde se encontraram alguns casos relacionados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Desenvolvimento de um protótipo funcional </a:t>
            </a:r>
            <a:r>
              <a:rPr lang="pt-PT" sz="2400" dirty="0" smtClean="0">
                <a:sym typeface="Wingdings" panose="05000000000000000000" pitchFamily="2" charset="2"/>
              </a:rPr>
              <a:t>Arquitetura e tecnologias utilizadas validadas</a:t>
            </a: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</p:txBody>
      </p:sp>
    </p:spTree>
    <p:extLst>
      <p:ext uri="{BB962C8B-B14F-4D97-AF65-F5344CB8AC3E}">
        <p14:creationId xmlns:p14="http://schemas.microsoft.com/office/powerpoint/2010/main" val="2252076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2013615"/>
            <a:ext cx="10058400" cy="1453025"/>
          </a:xfrm>
        </p:spPr>
        <p:txBody>
          <a:bodyPr/>
          <a:lstStyle/>
          <a:p>
            <a:pPr algn="ctr"/>
            <a:r>
              <a:rPr lang="pt-PT" dirty="0" smtClean="0"/>
              <a:t>Questões?</a:t>
            </a:r>
            <a:endParaRPr lang="pt-PT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84320" y="4002518"/>
            <a:ext cx="4084320" cy="2124474"/>
          </a:xfrm>
        </p:spPr>
        <p:txBody>
          <a:bodyPr>
            <a:normAutofit fontScale="92500" lnSpcReduction="20000"/>
          </a:bodyPr>
          <a:lstStyle/>
          <a:p>
            <a:endParaRPr lang="pt-PT" dirty="0" smtClean="0"/>
          </a:p>
          <a:p>
            <a:endParaRPr lang="pt-PT" dirty="0"/>
          </a:p>
          <a:p>
            <a:endParaRPr lang="pt-PT" dirty="0" smtClean="0"/>
          </a:p>
          <a:p>
            <a:r>
              <a:rPr lang="pt-PT" dirty="0" smtClean="0"/>
              <a:t>Marco </a:t>
            </a:r>
            <a:r>
              <a:rPr lang="pt-PT" dirty="0"/>
              <a:t>rodrigues </a:t>
            </a:r>
            <a:r>
              <a:rPr lang="pt-PT" dirty="0" smtClean="0"/>
              <a:t>nº4652</a:t>
            </a:r>
          </a:p>
          <a:p>
            <a:r>
              <a:rPr lang="pt-PT" dirty="0" smtClean="0"/>
              <a:t>marcorodrigues@ipvc.pt</a:t>
            </a:r>
          </a:p>
          <a:p>
            <a:endParaRPr lang="pt-PT" dirty="0"/>
          </a:p>
          <a:p>
            <a:endParaRPr lang="pt-PT" dirty="0" smtClean="0"/>
          </a:p>
          <a:p>
            <a:endParaRPr lang="pt-PT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8855" y="300496"/>
            <a:ext cx="1373649" cy="916911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536B-584E-486B-9435-086987A3D916}" type="slidenum">
              <a:rPr lang="pt-PT" smtClean="0"/>
              <a:t>21</a:t>
            </a:fld>
            <a:endParaRPr lang="pt-PT" dirty="0"/>
          </a:p>
        </p:txBody>
      </p:sp>
      <p:sp>
        <p:nvSpPr>
          <p:cNvPr id="8" name="Slide Number Placeholder 5"/>
          <p:cNvSpPr txBox="1">
            <a:spLocks/>
          </p:cNvSpPr>
          <p:nvPr/>
        </p:nvSpPr>
        <p:spPr>
          <a:xfrm>
            <a:off x="0" y="6464982"/>
            <a:ext cx="4751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 smtClean="0"/>
              <a:t>IPVC</a:t>
            </a:r>
            <a:endParaRPr lang="pt-PT" dirty="0"/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0496"/>
            <a:ext cx="1555746" cy="1037905"/>
          </a:xfrm>
          <a:prstGeom prst="rect">
            <a:avLst/>
          </a:prstGeom>
        </p:spPr>
      </p:pic>
      <p:sp>
        <p:nvSpPr>
          <p:cNvPr id="9" name="Slide Number Placeholder 5"/>
          <p:cNvSpPr txBox="1">
            <a:spLocks/>
          </p:cNvSpPr>
          <p:nvPr/>
        </p:nvSpPr>
        <p:spPr>
          <a:xfrm>
            <a:off x="3908571" y="6492875"/>
            <a:ext cx="44358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600" b="1" dirty="0" smtClean="0"/>
              <a:t>IHM para Fabrico Aditivo – Fim</a:t>
            </a:r>
            <a:endParaRPr lang="pt-PT" sz="1600" b="1" dirty="0"/>
          </a:p>
        </p:txBody>
      </p:sp>
    </p:spTree>
    <p:extLst>
      <p:ext uri="{BB962C8B-B14F-4D97-AF65-F5344CB8AC3E}">
        <p14:creationId xmlns:p14="http://schemas.microsoft.com/office/powerpoint/2010/main" val="337673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45000" y="166025"/>
            <a:ext cx="9455458" cy="7971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b="1" dirty="0" smtClean="0"/>
              <a:t>Contexto e Motivação</a:t>
            </a:r>
          </a:p>
          <a:p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INEGI tem vasta experiência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desenvolvimento do produto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fabrico aditivo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indústria 4.0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engenharia industrial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sz="2400" dirty="0" err="1" smtClean="0"/>
              <a:t>etc</a:t>
            </a: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/>
              <a:t>Projeto de investigação no INEGI (</a:t>
            </a:r>
            <a:r>
              <a:rPr lang="pt-PT" sz="2400" dirty="0">
                <a:hlinkClick r:id="rId2"/>
              </a:rPr>
              <a:t>http://www.inegi.pt</a:t>
            </a:r>
            <a:r>
              <a:rPr lang="pt-PT" sz="2400" dirty="0"/>
              <a:t>): FIBR3D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FIBR3D: fabrico aditivo com termoplásticos a altas temperaturas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536B-584E-486B-9435-086987A3D916}" type="slidenum">
              <a:rPr lang="pt-PT" smtClean="0"/>
              <a:t>3</a:t>
            </a:fld>
            <a:endParaRPr lang="pt-PT" dirty="0"/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0" y="6464982"/>
            <a:ext cx="4751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 smtClean="0"/>
              <a:t>IPVC</a:t>
            </a:r>
            <a:endParaRPr lang="pt-PT" dirty="0"/>
          </a:p>
        </p:txBody>
      </p:sp>
      <p:pic>
        <p:nvPicPr>
          <p:cNvPr id="9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8855" y="300496"/>
            <a:ext cx="1373649" cy="916911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962" y="1506071"/>
            <a:ext cx="3406300" cy="708693"/>
          </a:xfrm>
          <a:prstGeom prst="rect">
            <a:avLst/>
          </a:prstGeom>
        </p:spPr>
      </p:pic>
      <p:sp>
        <p:nvSpPr>
          <p:cNvPr id="12" name="Slide Number Placeholder 5"/>
          <p:cNvSpPr txBox="1">
            <a:spLocks/>
          </p:cNvSpPr>
          <p:nvPr/>
        </p:nvSpPr>
        <p:spPr>
          <a:xfrm>
            <a:off x="3908571" y="6492875"/>
            <a:ext cx="44358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600" b="1" dirty="0" smtClean="0"/>
              <a:t>HMI </a:t>
            </a:r>
            <a:r>
              <a:rPr lang="pt-PT" sz="1600" b="1" dirty="0" smtClean="0"/>
              <a:t>para Fabrico Aditivo - Introdução</a:t>
            </a:r>
            <a:endParaRPr lang="pt-PT" sz="1600" b="1" dirty="0"/>
          </a:p>
        </p:txBody>
      </p:sp>
    </p:spTree>
    <p:extLst>
      <p:ext uri="{BB962C8B-B14F-4D97-AF65-F5344CB8AC3E}">
        <p14:creationId xmlns:p14="http://schemas.microsoft.com/office/powerpoint/2010/main" val="3980550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45000" y="166025"/>
            <a:ext cx="8273332" cy="90794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b="1" dirty="0" smtClean="0"/>
              <a:t>Problema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Equipamento de Fabrico Aditivo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Projeto de Automação para equipamento de Fabrico Aditivo</a:t>
            </a:r>
          </a:p>
          <a:p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HMI (</a:t>
            </a:r>
            <a:r>
              <a:rPr lang="pt-PT" sz="2400" dirty="0" err="1" smtClean="0"/>
              <a:t>Human-Machine</a:t>
            </a:r>
            <a:r>
              <a:rPr lang="pt-PT" sz="2400" dirty="0" smtClean="0"/>
              <a:t> Interface) especificamente adaptada ao processo de Fabrico Aditivo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Monitorizar parâmetros do equipamento e do processo em tempo real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Controlar equipamento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Fornecer as ferramentas necessárias para o operador manusear o equipamento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536B-584E-486B-9435-086987A3D916}" type="slidenum">
              <a:rPr lang="pt-PT" smtClean="0"/>
              <a:t>4</a:t>
            </a:fld>
            <a:endParaRPr lang="pt-PT" dirty="0"/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0" y="6464982"/>
            <a:ext cx="4751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 smtClean="0"/>
              <a:t>IPVC</a:t>
            </a:r>
            <a:endParaRPr lang="pt-PT" dirty="0"/>
          </a:p>
        </p:txBody>
      </p:sp>
      <p:pic>
        <p:nvPicPr>
          <p:cNvPr id="9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8855" y="300496"/>
            <a:ext cx="1373649" cy="916911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4375" y="2237788"/>
            <a:ext cx="3440541" cy="3201615"/>
          </a:xfrm>
          <a:prstGeom prst="rect">
            <a:avLst/>
          </a:prstGeom>
        </p:spPr>
      </p:pic>
      <p:sp>
        <p:nvSpPr>
          <p:cNvPr id="11" name="Slide Number Placeholder 5"/>
          <p:cNvSpPr txBox="1">
            <a:spLocks/>
          </p:cNvSpPr>
          <p:nvPr/>
        </p:nvSpPr>
        <p:spPr>
          <a:xfrm>
            <a:off x="3908571" y="6492875"/>
            <a:ext cx="44358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600" b="1" dirty="0" smtClean="0"/>
              <a:t>HMI </a:t>
            </a:r>
            <a:r>
              <a:rPr lang="pt-PT" sz="1600" b="1" dirty="0" smtClean="0"/>
              <a:t>para Fabrico Aditivo - Introdução</a:t>
            </a:r>
            <a:endParaRPr lang="pt-PT" sz="1600" b="1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6084" y="833718"/>
            <a:ext cx="537882" cy="537882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3796" y="1640540"/>
            <a:ext cx="471593" cy="471593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0467" y="2846046"/>
            <a:ext cx="435651" cy="435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52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44999" y="166025"/>
            <a:ext cx="11677331" cy="10618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b="1" dirty="0" smtClean="0"/>
              <a:t>Objetivos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Desenvolver HMI Web-</a:t>
            </a:r>
            <a:r>
              <a:rPr lang="pt-PT" sz="2400" dirty="0" err="1" smtClean="0"/>
              <a:t>Based</a:t>
            </a: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Controlar e Monitorizar parâmetros do equipamento e do processo em tempo real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r>
              <a:rPr lang="pt-PT" sz="2400" dirty="0" err="1" smtClean="0"/>
              <a:t>Sub-Objetivos</a:t>
            </a:r>
            <a:r>
              <a:rPr lang="pt-PT" sz="2400" dirty="0" smtClean="0"/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sz="2000" dirty="0" smtClean="0"/>
              <a:t>Módulo de controlo básico do equipamento: </a:t>
            </a:r>
            <a:r>
              <a:rPr lang="pt-PT" sz="2000" dirty="0" err="1" smtClean="0"/>
              <a:t>on</a:t>
            </a:r>
            <a:r>
              <a:rPr lang="pt-PT" sz="2000" dirty="0" smtClean="0"/>
              <a:t>/</a:t>
            </a:r>
            <a:r>
              <a:rPr lang="pt-PT" sz="2000" dirty="0" err="1" smtClean="0"/>
              <a:t>off</a:t>
            </a:r>
            <a:r>
              <a:rPr lang="pt-PT" sz="2000" dirty="0" smtClean="0"/>
              <a:t>, pausar, parar, monitorizar eixos e estado geral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sz="2000" dirty="0" smtClean="0"/>
              <a:t>Fornecer vários modos de operação no equipamento: manual, automático, bloco a bloco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sz="2000" dirty="0" smtClean="0"/>
              <a:t>Monitorizar parâmetros do processo em tempo real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sz="2000" dirty="0" smtClean="0"/>
              <a:t>Importar remotamente e executar </a:t>
            </a:r>
            <a:r>
              <a:rPr lang="pt-PT" sz="2000" dirty="0" err="1" smtClean="0"/>
              <a:t>Gcode</a:t>
            </a:r>
            <a:endParaRPr lang="pt-PT" sz="20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sz="2000" dirty="0" smtClean="0"/>
              <a:t>Visualizar </a:t>
            </a:r>
            <a:r>
              <a:rPr lang="pt-PT" sz="2000" dirty="0" err="1" smtClean="0"/>
              <a:t>Gcode</a:t>
            </a:r>
            <a:r>
              <a:rPr lang="pt-PT" sz="2000" dirty="0" smtClean="0"/>
              <a:t> a ser executado em tempo real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sz="2000" dirty="0" smtClean="0"/>
              <a:t>Visualizar peça em 3D através do </a:t>
            </a:r>
            <a:r>
              <a:rPr lang="pt-PT" sz="2000" dirty="0" err="1" smtClean="0"/>
              <a:t>Gcode</a:t>
            </a:r>
            <a:endParaRPr lang="pt-PT" sz="20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sz="2000" dirty="0" smtClean="0"/>
              <a:t>Recolha e armazenamento de dados das impressões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sz="2000" dirty="0" smtClean="0"/>
              <a:t>Visualizar histórico de impressões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sz="2000" dirty="0" smtClean="0"/>
              <a:t>Visualizar imagem da câmara termográfica em tempo real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sz="2000" dirty="0" smtClean="0"/>
              <a:t>Reconhecimento de conteúdo da imagem da câmara termográfica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sz="2000" dirty="0" smtClean="0"/>
              <a:t>Módulo de Realidade Aumentada para visualização da peça a ser impressa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lvl="1"/>
            <a:endParaRPr lang="pt-PT" sz="2400" dirty="0" smtClean="0"/>
          </a:p>
          <a:p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536B-584E-486B-9435-086987A3D916}" type="slidenum">
              <a:rPr lang="pt-PT" smtClean="0"/>
              <a:t>5</a:t>
            </a:fld>
            <a:endParaRPr lang="pt-PT" dirty="0"/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0" y="6464982"/>
            <a:ext cx="4751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 smtClean="0"/>
              <a:t>IPVC</a:t>
            </a:r>
            <a:endParaRPr lang="pt-PT" dirty="0"/>
          </a:p>
        </p:txBody>
      </p:sp>
      <p:pic>
        <p:nvPicPr>
          <p:cNvPr id="9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8855" y="300496"/>
            <a:ext cx="1373649" cy="916911"/>
          </a:xfrm>
          <a:prstGeom prst="rect">
            <a:avLst/>
          </a:prstGeom>
        </p:spPr>
      </p:pic>
      <p:sp>
        <p:nvSpPr>
          <p:cNvPr id="10" name="Slide Number Placeholder 5"/>
          <p:cNvSpPr txBox="1">
            <a:spLocks/>
          </p:cNvSpPr>
          <p:nvPr/>
        </p:nvSpPr>
        <p:spPr>
          <a:xfrm>
            <a:off x="3908571" y="6492875"/>
            <a:ext cx="44358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600" b="1" dirty="0" smtClean="0"/>
              <a:t>HMI </a:t>
            </a:r>
            <a:r>
              <a:rPr lang="pt-PT" sz="1600" b="1" dirty="0" smtClean="0"/>
              <a:t>para Fabrico Aditivo - Introdução</a:t>
            </a:r>
            <a:endParaRPr lang="pt-PT" sz="1600" b="1" dirty="0"/>
          </a:p>
        </p:txBody>
      </p:sp>
    </p:spTree>
    <p:extLst>
      <p:ext uri="{BB962C8B-B14F-4D97-AF65-F5344CB8AC3E}">
        <p14:creationId xmlns:p14="http://schemas.microsoft.com/office/powerpoint/2010/main" val="138444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44999" y="166025"/>
            <a:ext cx="11816669" cy="11295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b="1" dirty="0" smtClean="0"/>
              <a:t>Automação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“Processo </a:t>
            </a:r>
            <a:r>
              <a:rPr lang="pt-PT" sz="2400" dirty="0"/>
              <a:t>de controlo e de monitorização de atividades e de tarefas de forma autónoma”(Carvalho &amp; Ferrolho, 2016, p. 3</a:t>
            </a:r>
            <a:r>
              <a:rPr lang="pt-PT" sz="2400" dirty="0" smtClean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Com implementação </a:t>
            </a:r>
            <a:r>
              <a:rPr lang="pt-PT" sz="2400" dirty="0"/>
              <a:t>da automação em ambiente industrial procura-se reduzir ao máximo, ou </a:t>
            </a:r>
            <a:r>
              <a:rPr lang="pt-PT" sz="2400" dirty="0" smtClean="0"/>
              <a:t>substituir</a:t>
            </a:r>
            <a:r>
              <a:rPr lang="pt-PT" sz="2400" dirty="0"/>
              <a:t>, a intervenção humana por sistemas automáticos (Dorf &amp; Bishop, 2010, p. 7)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Controlo </a:t>
            </a:r>
            <a:r>
              <a:rPr lang="pt-PT" sz="2400" dirty="0"/>
              <a:t>e monitorização de tarefas de forma </a:t>
            </a:r>
            <a:r>
              <a:rPr lang="pt-PT" sz="2400" dirty="0" smtClean="0"/>
              <a:t>autónoma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Objetivos: melhorar produtividade, acelerar processos, reduzir custos, aumentar segurança, etc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lvl="1"/>
            <a:endParaRPr lang="pt-PT" sz="2400" dirty="0" smtClean="0"/>
          </a:p>
          <a:p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536B-584E-486B-9435-086987A3D916}" type="slidenum">
              <a:rPr lang="pt-PT" smtClean="0"/>
              <a:t>6</a:t>
            </a:fld>
            <a:endParaRPr lang="pt-PT" dirty="0"/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0" y="6464982"/>
            <a:ext cx="4751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 smtClean="0"/>
              <a:t>IPVC</a:t>
            </a:r>
            <a:endParaRPr lang="pt-PT" dirty="0"/>
          </a:p>
        </p:txBody>
      </p:sp>
      <p:pic>
        <p:nvPicPr>
          <p:cNvPr id="9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8855" y="300496"/>
            <a:ext cx="1373649" cy="916911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4354" y="2885432"/>
            <a:ext cx="3124251" cy="1788693"/>
          </a:xfrm>
          <a:prstGeom prst="rect">
            <a:avLst/>
          </a:prstGeom>
        </p:spPr>
      </p:pic>
      <p:sp>
        <p:nvSpPr>
          <p:cNvPr id="10" name="Slide Number Placeholder 5"/>
          <p:cNvSpPr txBox="1">
            <a:spLocks/>
          </p:cNvSpPr>
          <p:nvPr/>
        </p:nvSpPr>
        <p:spPr>
          <a:xfrm>
            <a:off x="3908571" y="6492875"/>
            <a:ext cx="44358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600" b="1" dirty="0" smtClean="0"/>
              <a:t>HMI </a:t>
            </a:r>
            <a:r>
              <a:rPr lang="pt-PT" sz="1600" b="1" dirty="0" smtClean="0"/>
              <a:t>para Fabrico Aditivo – Estado da Arte</a:t>
            </a:r>
            <a:endParaRPr lang="pt-PT" sz="1600" b="1" dirty="0"/>
          </a:p>
        </p:txBody>
      </p:sp>
    </p:spTree>
    <p:extLst>
      <p:ext uri="{BB962C8B-B14F-4D97-AF65-F5344CB8AC3E}">
        <p14:creationId xmlns:p14="http://schemas.microsoft.com/office/powerpoint/2010/main" val="3631251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44999" y="166025"/>
            <a:ext cx="11816669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b="1" dirty="0" smtClean="0"/>
              <a:t>Software Para Automação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Permite implementar sistemas de controlo e aquisição de dados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Estabelecem linhas de comunicação eficientes com componentes de hardware como </a:t>
            </a:r>
            <a:r>
              <a:rPr lang="pt-PT" sz="2400" dirty="0" err="1" smtClean="0"/>
              <a:t>PLCs</a:t>
            </a:r>
            <a:r>
              <a:rPr lang="pt-PT" sz="2400" dirty="0" smtClean="0"/>
              <a:t>, drives de motores ou módulos de input e output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Exemplos: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sz="2400" dirty="0" err="1" smtClean="0"/>
              <a:t>Twincat</a:t>
            </a:r>
            <a:r>
              <a:rPr lang="pt-PT" sz="2400" dirty="0" smtClean="0"/>
              <a:t> do fabricante </a:t>
            </a:r>
            <a:r>
              <a:rPr lang="pt-PT" sz="2400" dirty="0" err="1" smtClean="0"/>
              <a:t>Beckhoff</a:t>
            </a:r>
            <a:r>
              <a:rPr lang="pt-PT" sz="2400" dirty="0" smtClean="0"/>
              <a:t> – integrado no Visual </a:t>
            </a:r>
            <a:r>
              <a:rPr lang="pt-PT" sz="2400" dirty="0" err="1" smtClean="0"/>
              <a:t>Studio</a:t>
            </a:r>
            <a:r>
              <a:rPr lang="pt-PT" sz="2400" dirty="0" smtClean="0"/>
              <a:t>, livrarias para comunicação com C#, Java ou </a:t>
            </a:r>
            <a:r>
              <a:rPr lang="pt-PT" sz="2400" dirty="0" err="1" smtClean="0"/>
              <a:t>Javascript</a:t>
            </a:r>
            <a:endParaRPr lang="pt-PT" sz="24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SIMATIC STEP 7 da Siemens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PL7 da Schneider-</a:t>
            </a:r>
            <a:r>
              <a:rPr lang="pt-PT" sz="2400" dirty="0" err="1" smtClean="0"/>
              <a:t>Eletric</a:t>
            </a: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Fornecer ferramentas para convergir com as TI – bases de dados, serviços na </a:t>
            </a:r>
            <a:r>
              <a:rPr lang="pt-PT" sz="2400" dirty="0" err="1" smtClean="0"/>
              <a:t>cloud</a:t>
            </a:r>
            <a:r>
              <a:rPr lang="pt-PT" sz="2400" dirty="0" smtClean="0"/>
              <a:t>, tecnologias de desenvolvimento de software, </a:t>
            </a:r>
            <a:r>
              <a:rPr lang="pt-PT" sz="2400" dirty="0" err="1" smtClean="0"/>
              <a:t>etc</a:t>
            </a:r>
            <a:endParaRPr lang="pt-PT" sz="24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536B-584E-486B-9435-086987A3D916}" type="slidenum">
              <a:rPr lang="pt-PT" smtClean="0"/>
              <a:t>7</a:t>
            </a:fld>
            <a:endParaRPr lang="pt-PT" dirty="0"/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0" y="6464982"/>
            <a:ext cx="4751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 smtClean="0"/>
              <a:t>IPVC</a:t>
            </a:r>
            <a:endParaRPr lang="pt-PT" dirty="0"/>
          </a:p>
        </p:txBody>
      </p:sp>
      <p:pic>
        <p:nvPicPr>
          <p:cNvPr id="9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8855" y="300496"/>
            <a:ext cx="1373649" cy="916911"/>
          </a:xfrm>
          <a:prstGeom prst="rect">
            <a:avLst/>
          </a:prstGeom>
        </p:spPr>
      </p:pic>
      <p:sp>
        <p:nvSpPr>
          <p:cNvPr id="10" name="Slide Number Placeholder 5"/>
          <p:cNvSpPr txBox="1">
            <a:spLocks/>
          </p:cNvSpPr>
          <p:nvPr/>
        </p:nvSpPr>
        <p:spPr>
          <a:xfrm>
            <a:off x="3908571" y="6492875"/>
            <a:ext cx="44358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600" b="1" dirty="0" smtClean="0"/>
              <a:t>HMI </a:t>
            </a:r>
            <a:r>
              <a:rPr lang="pt-PT" sz="1600" b="1" dirty="0" smtClean="0"/>
              <a:t>para Fabrico Aditivo – Estado da Arte</a:t>
            </a:r>
            <a:endParaRPr lang="pt-PT" sz="1600" b="1" dirty="0"/>
          </a:p>
        </p:txBody>
      </p:sp>
    </p:spTree>
    <p:extLst>
      <p:ext uri="{BB962C8B-B14F-4D97-AF65-F5344CB8AC3E}">
        <p14:creationId xmlns:p14="http://schemas.microsoft.com/office/powerpoint/2010/main" val="2222990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45000" y="166025"/>
            <a:ext cx="11747000" cy="10926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b="1" dirty="0" smtClean="0"/>
              <a:t>Fabrico Aditivo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/>
              <a:t>Mais conhecido como impressão </a:t>
            </a:r>
            <a:r>
              <a:rPr lang="pt-PT" sz="2400" dirty="0" smtClean="0"/>
              <a:t>3D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Criar </a:t>
            </a:r>
            <a:r>
              <a:rPr lang="pt-PT" sz="2400" dirty="0"/>
              <a:t>objeto sólido, em três dimensões, proveniente de </a:t>
            </a:r>
            <a:r>
              <a:rPr lang="pt-PT" sz="2400" dirty="0" smtClean="0"/>
              <a:t>uma representação digital </a:t>
            </a:r>
            <a:r>
              <a:rPr lang="pt-PT" sz="2400" dirty="0"/>
              <a:t>(Canas &amp; Pires, 2014, p. 10)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Construção de peças camada a camada</a:t>
            </a:r>
          </a:p>
          <a:p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Pode ser uma das próximas forças motoras na indústria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Impressão nos mais diversos materiais está em investigação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536B-584E-486B-9435-086987A3D916}" type="slidenum">
              <a:rPr lang="pt-PT" smtClean="0"/>
              <a:t>8</a:t>
            </a:fld>
            <a:endParaRPr lang="pt-PT" dirty="0"/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0" y="6464982"/>
            <a:ext cx="4751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 smtClean="0"/>
              <a:t>IPVC</a:t>
            </a:r>
            <a:endParaRPr lang="pt-PT" dirty="0"/>
          </a:p>
        </p:txBody>
      </p:sp>
      <p:pic>
        <p:nvPicPr>
          <p:cNvPr id="9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8855" y="300496"/>
            <a:ext cx="1373649" cy="91691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3113" y="2749411"/>
            <a:ext cx="4356735" cy="2178369"/>
          </a:xfrm>
          <a:prstGeom prst="rect">
            <a:avLst/>
          </a:prstGeom>
        </p:spPr>
      </p:pic>
      <p:sp>
        <p:nvSpPr>
          <p:cNvPr id="10" name="Slide Number Placeholder 5"/>
          <p:cNvSpPr txBox="1">
            <a:spLocks/>
          </p:cNvSpPr>
          <p:nvPr/>
        </p:nvSpPr>
        <p:spPr>
          <a:xfrm>
            <a:off x="3908571" y="6492875"/>
            <a:ext cx="44358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600" b="1" dirty="0" smtClean="0"/>
              <a:t>HMI </a:t>
            </a:r>
            <a:r>
              <a:rPr lang="pt-PT" sz="1600" b="1" dirty="0" smtClean="0"/>
              <a:t>para Fabrico Aditivo – Estado da Arte</a:t>
            </a:r>
            <a:endParaRPr lang="pt-PT" sz="1600" b="1" dirty="0"/>
          </a:p>
        </p:txBody>
      </p:sp>
    </p:spTree>
    <p:extLst>
      <p:ext uri="{BB962C8B-B14F-4D97-AF65-F5344CB8AC3E}">
        <p14:creationId xmlns:p14="http://schemas.microsoft.com/office/powerpoint/2010/main" val="2554370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45000" y="166025"/>
            <a:ext cx="11747000" cy="10926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b="1" dirty="0" smtClean="0"/>
              <a:t>Web para Automação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Evolução da web permite vasta aplicabilidade</a:t>
            </a: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Integração com processos de outras áreas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endParaRPr lang="pt-PT" sz="2400" dirty="0" smtClean="0"/>
          </a:p>
          <a:p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Aquisição, processamento e armazenamento de dados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Disponibilização de dados em tempo real/processados através de soluções web-based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Visualização dos dados em diversos dispositivos, local ou remotamente, integração com tecnologias emergentes, entre outras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536B-584E-486B-9435-086987A3D916}" type="slidenum">
              <a:rPr lang="pt-PT" smtClean="0"/>
              <a:t>9</a:t>
            </a:fld>
            <a:endParaRPr lang="pt-PT" dirty="0"/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0" y="6464982"/>
            <a:ext cx="4751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 smtClean="0"/>
              <a:t>IPVC</a:t>
            </a:r>
            <a:endParaRPr lang="pt-PT" dirty="0"/>
          </a:p>
        </p:txBody>
      </p:sp>
      <p:pic>
        <p:nvPicPr>
          <p:cNvPr id="9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8855" y="300496"/>
            <a:ext cx="1373649" cy="916911"/>
          </a:xfrm>
          <a:prstGeom prst="rect">
            <a:avLst/>
          </a:prstGeom>
        </p:spPr>
      </p:pic>
      <p:sp>
        <p:nvSpPr>
          <p:cNvPr id="10" name="Slide Number Placeholder 5"/>
          <p:cNvSpPr txBox="1">
            <a:spLocks/>
          </p:cNvSpPr>
          <p:nvPr/>
        </p:nvSpPr>
        <p:spPr>
          <a:xfrm>
            <a:off x="3908571" y="6492875"/>
            <a:ext cx="44358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600" b="1" dirty="0" smtClean="0"/>
              <a:t>HMI </a:t>
            </a:r>
            <a:r>
              <a:rPr lang="pt-PT" sz="1600" b="1" dirty="0" smtClean="0"/>
              <a:t>para Fabrico Aditivo – Estado da Arte</a:t>
            </a:r>
            <a:endParaRPr lang="pt-PT" sz="16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0194" y="2242590"/>
            <a:ext cx="2971200" cy="1671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370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3680</TotalTime>
  <Words>1120</Words>
  <Application>Microsoft Office PowerPoint</Application>
  <PresentationFormat>Ecrã Panorâmico</PresentationFormat>
  <Paragraphs>413</Paragraphs>
  <Slides>21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Wingdings</vt:lpstr>
      <vt:lpstr>Retrospect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Questões?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WebRTC</dc:title>
  <dc:creator>mrodrigues</dc:creator>
  <cp:lastModifiedBy>Marco Rodrigues</cp:lastModifiedBy>
  <cp:revision>233</cp:revision>
  <dcterms:created xsi:type="dcterms:W3CDTF">2017-02-11T21:50:49Z</dcterms:created>
  <dcterms:modified xsi:type="dcterms:W3CDTF">2018-05-30T09:55:46Z</dcterms:modified>
</cp:coreProperties>
</file>