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8572500" cx="13335000"/>
  <p:notesSz cx="6858000" cy="9144000"/>
  <p:embeddedFontLs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4200">
          <p15:clr>
            <a:srgbClr val="A4A3A4"/>
          </p15:clr>
        </p15:guide>
        <p15:guide id="3" orient="horz" pos="540">
          <p15:clr>
            <a:srgbClr val="9AA0A6"/>
          </p15:clr>
        </p15:guide>
        <p15:guide id="4" pos="7653">
          <p15:clr>
            <a:srgbClr val="9AA0A6"/>
          </p15:clr>
        </p15:guide>
        <p15:guide id="5" orient="horz">
          <p15:clr>
            <a:srgbClr val="9AA0A6"/>
          </p15:clr>
        </p15:guide>
        <p15:guide id="6" pos="72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6" roundtripDataSignature="AMtx7mjjR6aNZRmrHXM6bZ6jXLu2HQn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4200"/>
        <p:guide pos="540" orient="horz"/>
        <p:guide pos="7653"/>
        <p:guide orient="horz"/>
        <p:guide pos="7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2314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8da3dc82b_0_212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8da3dc82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da3dc82b_0_232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58da3dc82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8da3dc82b_0_25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58da3dc82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da3dc82b_0_268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8da3dc82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8da3dc82b_0_286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58da3dc82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3da2c25d3_0_182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63da2c25d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da2c25d3_0_15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63da2c25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3da2c25d3_0_56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63da2c25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da2c25d3_0_47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63da2c25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3da2c25d3_0_8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63da2c25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e00a74b46_0_17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16e00a74b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3da2c25d3_0_96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63da2c25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3da2c25d3_0_204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63da2c25d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3da2c25d3_0_3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63da2c25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3da2c25d3_0_127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63da2c25d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da2c25d3_0_150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63da2c25d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da2c25d3_0_164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63da2c25d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da2c25d3_0_214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63da2c25d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63da2c25d3_0_0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163da2c2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8da3dc82b_0_48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58da3dc82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3da2c25d3_0_192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63da2c25d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da3dc82b_0_61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58da3dc82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8da3dc82b_0_110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58da3dc82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8da3dc82b_0_153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58da3dc82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8da3dc82b_0_165:notes"/>
          <p:cNvSpPr/>
          <p:nvPr>
            <p:ph idx="2" type="sldImg"/>
          </p:nvPr>
        </p:nvSpPr>
        <p:spPr>
          <a:xfrm>
            <a:off x="762000" y="685800"/>
            <a:ext cx="533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58da3dc82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title"/>
          </p:nvPr>
        </p:nvSpPr>
        <p:spPr>
          <a:xfrm>
            <a:off x="454563" y="926000"/>
            <a:ext cx="4095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454563" y="2316000"/>
            <a:ext cx="40950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714948" y="750250"/>
            <a:ext cx="9286200" cy="6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  <a:defRPr b="0" i="0" sz="8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6667500" y="-208"/>
            <a:ext cx="66672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 txBox="1"/>
          <p:nvPr>
            <p:ph type="title"/>
          </p:nvPr>
        </p:nvSpPr>
        <p:spPr>
          <a:xfrm>
            <a:off x="387188" y="2055292"/>
            <a:ext cx="5899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387188" y="4671792"/>
            <a:ext cx="5899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2" type="body"/>
          </p:nvPr>
        </p:nvSpPr>
        <p:spPr>
          <a:xfrm>
            <a:off x="7203438" y="1206792"/>
            <a:ext cx="5595300" cy="6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54563" y="7050958"/>
            <a:ext cx="8748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hasCustomPrompt="1" type="title"/>
          </p:nvPr>
        </p:nvSpPr>
        <p:spPr>
          <a:xfrm>
            <a:off x="454562" y="1843542"/>
            <a:ext cx="12426001" cy="3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7625" lIns="157625" spcFirstLastPara="1" rIns="157625" wrap="square" tIns="157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0"/>
              <a:buFont typeface="Arial"/>
              <a:buNone/>
              <a:defRPr b="0" i="0" sz="20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454562" y="5253708"/>
            <a:ext cx="12426001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625" lIns="157625" spcFirstLastPara="1" rIns="157625" wrap="square" tIns="157625">
            <a:noAutofit/>
          </a:bodyPr>
          <a:lstStyle>
            <a:lvl1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2355668" y="7772028"/>
            <a:ext cx="800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625" lIns="157625" spcFirstLastPara="1" rIns="157625" wrap="square" tIns="15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0" y="0"/>
            <a:ext cx="13335001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" name="Google Shape;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/>
          <p:nvPr/>
        </p:nvSpPr>
        <p:spPr>
          <a:xfrm flipH="1" rot="10800000">
            <a:off x="0" y="891575"/>
            <a:ext cx="13335001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 que é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Javascript?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1130125" y="4953776"/>
            <a:ext cx="47766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 é uma linguagem de programação interpretada estruturada, que juntamente com HTML e CSS faz parte das três principais tecnologias da World Wide Web.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Esta linguagem permite páginas da Web interactivas tornando-se assim uma parte essencial de tudo o que é desenvolvido para a web, sendo usada pela grande maioria dos sites.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2" name="Google Shape;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 txBox="1"/>
          <p:nvPr/>
        </p:nvSpPr>
        <p:spPr>
          <a:xfrm>
            <a:off x="-772510" y="2569779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da3dc82b_0_212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58da3dc82b_0_212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158da3dc82b_0_212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5" name="Google Shape;145;g158da3dc82b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58da3dc82b_0_212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58da3dc82b_0_212"/>
          <p:cNvSpPr txBox="1"/>
          <p:nvPr/>
        </p:nvSpPr>
        <p:spPr>
          <a:xfrm>
            <a:off x="1098025" y="2615475"/>
            <a:ext cx="10083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IGUAL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==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os operandos sejam iguais.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3 == “3”       var1 ==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NÃO IGUAL   !=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os operandos não sejam iguais.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3 != “4”       3 !=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ESTRITAMENTE IGUAL   ===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os operandos sejam iguais e do mesmo tipo.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3 === 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ESTRITAMENTE NÃO IGUAL   !==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os operandos não sejam iguais e/ou não sejam do mesmo tipo.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3 !== “3”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8da3dc82b_0_232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58da3dc82b_0_232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g158da3dc82b_0_232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5" name="Google Shape;155;g158da3dc82b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58da3dc82b_0_232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58da3dc82b_0_232"/>
          <p:cNvSpPr txBox="1"/>
          <p:nvPr/>
        </p:nvSpPr>
        <p:spPr>
          <a:xfrm>
            <a:off x="1098025" y="2615475"/>
            <a:ext cx="10083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MAIOR QUE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 operando da esquerda seja maior que o da direita.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var2 &gt; var1       "12" &gt;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MAIOR QUE OU IGUAL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&gt;=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 operando da esquerda seja maior ou igual ao da direita.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ar2 &gt;= var1       "12" &gt;= 2       2 &gt;=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MENOR QUE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&lt;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 operando da esquerda seja menor que o da direita.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var2 &lt; var1       2 &lt; “12”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MENOR QUE OU IGUAL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&lt;=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o operando da esquerda seja menor ou igual ao da direita.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var2 &lt;= var1       2 &lt;= “12”       2 &lt;= 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8da3dc82b_0_25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8da3dc82b_0_25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4" name="Google Shape;164;g158da3dc82b_0_251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5" name="Google Shape;165;g158da3dc82b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58da3dc82b_0_25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8da3dc82b_0_251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MÓDULO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%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o inteiro restante da divisão dos dois operandos.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11 % 2 retorna 1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INCREMENTO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++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 um ao seu operando. Se usado como operador prefixado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++x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, retorna o valor de seu operando após a adição. Se usado como operador pós-fixado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x++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, retorna o valor de seu operando antes da adição.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++3 retorna 4       3++ retorna 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DECREMENTO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--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Subtrai um ao seu operando. O valor de retorno é igual àquele do operador de incremento.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--3 retorna 2   	3-- retorna 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8da3dc82b_0_268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8da3dc82b_0_268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" name="Google Shape;174;g158da3dc82b_0_268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5" name="Google Shape;175;g158da3dc82b_0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58da3dc82b_0_268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58da3dc82b_0_268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NEGAÇÃO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-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a negação de seu operando.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x = 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-x retorna -3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ADIÇÃO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+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Tenta converter o operando em um número, sempre que possível.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+"3" retorna 3.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+true retorna 1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 DE EXPONENCIAÇÃO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**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Calcula a base elevada à potência do expoente, que é,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base</a:t>
            </a:r>
            <a:r>
              <a:rPr baseline="30000"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expoente</a:t>
            </a:r>
            <a:endParaRPr baseline="30000"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2 ** 3 retorna 8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8da3dc82b_0_286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58da3dc82b_0_286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4" name="Google Shape;184;g158da3dc82b_0_286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 Lógicos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5" name="Google Shape;185;g158da3dc82b_0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58da3dc82b_0_286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58da3dc82b_0_286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 / AND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&amp;&amp;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ambos operandos sejam verdadeiros; caso contrário, retorna falso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true &amp;&amp; true</a:t>
            </a:r>
            <a:b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"Gato" &amp;&amp; "Cão" retorna "Cão"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OU / OR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||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verdadeiro caso ambos os operandos sejam verdadeiro; se ambos forem falsos, retorna falso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false || true retorna true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"Gato" || "Cão" retorna “Gato”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NÃO / NOT   !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Retorna falso caso o único operando possa ser convertido para verdadeiro; senão, retorna verdadeiro.</a:t>
            </a:r>
            <a:endParaRPr baseline="30000"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!true retorna false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!false retorna true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3da2c25d3_0_182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63da2c25d3_0_182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4" name="Google Shape;194;g163da2c25d3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63da2c25d3_0_182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63da2c25d3_0_182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7" name="Google Shape;197;g163da2c25d3_0_182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g163da2c25d3_0_182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Usando alguns dos operadores e também a declaração de variáveis, cria um script ou ficheiro js para testares os conceitos descritos anteriormente: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comentários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variáveis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 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tipos de dados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imprimires o valor que criaste na consola podes usar: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console.log(o_nome_da_tua_variável)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saberes o tipo da variável podes usar: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typeof o_nome_da_tua_variável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3da2c25d3_0_15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3da2c25d3_0_15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63da2c25d3_0_15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6" name="Google Shape;206;g163da2c25d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63da2c25d3_0_15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63da2c25d3_0_15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DECISÃO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9" name="Google Shape;209;g163da2c25d3_0_15"/>
          <p:cNvSpPr txBox="1"/>
          <p:nvPr/>
        </p:nvSpPr>
        <p:spPr>
          <a:xfrm>
            <a:off x="1130125" y="4953774"/>
            <a:ext cx="4776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Parte das funcionalidade de todas as linguagens de programação é a capacidade da mesma poder executar diversos blocos de código dependendo de alguma condição.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esse efeito o javascript dispõe principalmente de duas estruturas de tomada de decisão.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g163da2c25d3_0_15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1" name="Google Shape;211;g163da2c25d3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63da2c25d3_0_15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3da2c25d3_0_56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63da2c25d3_0_56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63da2c25d3_0_56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" name="Google Shape;220;g163da2c25d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63da2c25d3_0_56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63da2c25d3_0_56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DECISÃO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3" name="Google Shape;223;g163da2c25d3_0_56"/>
          <p:cNvSpPr txBox="1"/>
          <p:nvPr/>
        </p:nvSpPr>
        <p:spPr>
          <a:xfrm>
            <a:off x="1130125" y="4953774"/>
            <a:ext cx="4776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IF / ELSE IF / ELSE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SWITCH / CASE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4" name="Google Shape;224;g163da2c25d3_0_56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5" name="Google Shape;225;g163da2c25d3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63da2c25d3_0_56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3da2c25d3_0_47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63da2c25d3_0_47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DECISÃO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g163da2c25d3_0_47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IF / ELSE IF / ELSE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4" name="Google Shape;234;g163da2c25d3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63da2c25d3_0_47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63da2c25d3_0_47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IF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Executa alguma declaração caso a condição lógica for verdadeira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if(n &lt; 10)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console.log(“Este número é pequeno”);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ELSE IF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Combina declarações, para obter várias condições testadas em sequência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 else if(n &gt;= 10 &amp;&amp; n &lt; 30){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console.log(“Este número é médio”);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ELSE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Executa alguma declaração caso a condição lógica for falsa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console.log(“Este número é alto”);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3da2c25d3_0_8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63da2c25d3_0_8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DECISÃO</a:t>
            </a:r>
            <a:endParaRPr sz="5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5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" name="Google Shape;243;g163da2c25d3_0_81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SWITCH / CASE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4" name="Google Shape;244;g163da2c25d3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63da2c25d3_0_8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63da2c25d3_0_81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Uma declaração switch permite que um programa avalie uma expressão e tente associar o valor da expressão ao rótulo de um case. Se uma correspondência é encontrada, o programa executa a declaração associada. 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switch (expressao)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case rotulo_1: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   		declaracoes_1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   		[break;]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	case rotulo_2: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   		declaracoes_2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   		[break;]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	...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	default: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   		declaracoes_padrao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      		[break;]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6e00a74b46_0_17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6e00a74b46_0_17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" name="Google Shape;50;g16e00a74b46_0_17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 que é Javascript?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1" name="Google Shape;51;g16e00a74b46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6e00a74b46_0_17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16e00a74b46_0_17"/>
          <p:cNvSpPr txBox="1"/>
          <p:nvPr/>
        </p:nvSpPr>
        <p:spPr>
          <a:xfrm>
            <a:off x="1098025" y="2615478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É a linguagem de programação mais utilizada no mundo;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linguagem que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pode ser usada tanto para frontend como para backend, através de ambientes como o node.js;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No frontend o javascript tem como funcionalidade adicionar comportamento à página em que está inserido.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RESPONSABILIDADES</a:t>
            </a:r>
            <a:r>
              <a:rPr lang="en" sz="2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sz="20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HTML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define uma estrutura e o conteúdo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CSS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define os estilos de cada elemento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JS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adiciona comportamento à página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da2c25d3_0_96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63da2c25d3_0_96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DECISÃO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g163da2c25d3_0_96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SWITCH / CASE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4" name="Google Shape;254;g163da2c25d3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63da2c25d3_0_96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63da2c25d3_0_96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CASE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Determina cada cláusula a ser avaliada pelo switch. Um case deverá conter um rótulo que corresponda ao valor da expressão a ser avaliada.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DEFAULT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Se nenhuma cláusula é encontrada, o programa determina que a cláusula default será a verdadeira.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Não é obrigatória a sua definição, e por convenção encontra-se no final do switch (não é obrigatório).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BREAK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 instrução break associada a cada cláusula case, garante que o programa sairá do switch assim que a declaração correspondente for executada.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3da2c25d3_0_204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63da2c25d3_0_204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3" name="Google Shape;263;g163da2c25d3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63da2c25d3_0_204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63da2c25d3_0_204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Decisão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6" name="Google Shape;266;g163da2c25d3_0_204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7" name="Google Shape;267;g163da2c25d3_0_204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Usando as estruturas de decisão anteriormente descritas, testa a implementação de cada uma delas: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if / else if / else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switch case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screve uma porção de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código que quando o valor de n é: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1 faça log de ‘Eu sou o único’.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2 faça log de ‘Somos pares’.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3 faça log de ‘Somos um trio’.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Antes de escreveres o código inicializa a tua variável (p.e):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n = 1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Para imprimires o valor que criaste na consola podes usar: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console.log(o_texto_que_queres_imprimir)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	 </a:t>
            </a:r>
            <a:endParaRPr sz="16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16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3da2c25d3_0_3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63da2c25d3_0_31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63da2c25d3_0_3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5" name="Google Shape;275;g163da2c25d3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63da2c25d3_0_3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63da2c25d3_0_31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</a:t>
            </a: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REPETIÇÃO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" name="Google Shape;278;g163da2c25d3_0_31"/>
          <p:cNvSpPr txBox="1"/>
          <p:nvPr/>
        </p:nvSpPr>
        <p:spPr>
          <a:xfrm>
            <a:off x="1130125" y="4953774"/>
            <a:ext cx="4776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FOR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WHILE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DO / WHILE</a:t>
            </a: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9" name="Google Shape;279;g163da2c25d3_0_31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0" name="Google Shape;280;g163da2c25d3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63da2c25d3_0_31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da2c25d3_0_127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63da2c25d3_0_127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REPETIÇÃO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8" name="Google Shape;288;g163da2c25d3_0_127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FOR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9" name="Google Shape;289;g163da2c25d3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63da2c25d3_0_127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63da2c25d3_0_127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Um ciclo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é repetido até que a condição especificada seja falsa.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for(var i = 0; i &lt; 10; i = i+1)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console.log(i);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Um ciclo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é composto por 3 secções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for ( [Expressão Inicial];  [Condição];  [Incremento] 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EXPRESSÃO INICIAL 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Expressão que inicializa um ou mais contadores. Pode conter inicialização da variável.</a:t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CONDIÇÃO 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Expressão que é avaliada: caso o resultado da condição seja verdadeiro, o ciclo é executado; se o valor da condição for falso, então o ciclo terminará.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INCREMENTO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Expressão que faz actualizar o valor a ser avaliado pela condição do ciclo.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3da2c25d3_0_150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63da2c25d3_0_150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REPETIÇÃO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g163da2c25d3_0_150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WHILE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9" name="Google Shape;299;g163da2c25d3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63da2c25d3_0_150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63da2c25d3_0_150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Um ciclo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while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é sempre executado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, enquanto a condição especificada seja avaliada como verdadeira.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j = 0;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while(j &lt; 10)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console.log(j);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j++;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Um ciclo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while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é composto por 2 secções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while (Condição)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Declaração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CONDIÇÃO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Expressão que é avaliada: caso o resultado da condição seja verdadeiro, o ciclo é executado; se o valor da condição for falso, então o ciclo terminará.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DECLARAÇÃO 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Código a ser executado se a condição for verdadeira. É aqui que a condição deve ser actualizada.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3da2c25d3_0_164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63da2c25d3_0_164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REPETIÇÃO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8" name="Google Shape;308;g163da2c25d3_0_164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DO / WHILE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9" name="Google Shape;309;g163da2c25d3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63da2c25d3_0_164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63da2c25d3_0_164"/>
          <p:cNvSpPr txBox="1"/>
          <p:nvPr/>
        </p:nvSpPr>
        <p:spPr>
          <a:xfrm>
            <a:off x="1098025" y="2615475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Um ciclo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do/while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é sempre executado, enquanto a condição especificada seja avaliada como verdadeira.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j = 0;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do 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console.log(j);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j=j+1;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 while(j &lt; 10)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Um ciclo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o/while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é composto por 2 secções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d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o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Declaração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while (Condição);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CONDIÇÃO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Expressão que é avaliada: caso o resultado da condição seja verdadeiro, o ciclo é executado; se o valor da condição for falso, então o ciclo terminará.</a:t>
            </a:r>
            <a:endParaRPr sz="1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DECLARAÇÃO</a:t>
            </a: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Código a ser executado se a condição for verdadeira. É aqui que a condição deve ser actualizada.</a:t>
            </a:r>
            <a:endParaRPr sz="1600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3da2c25d3_0_214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63da2c25d3_0_214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8" name="Google Shape;318;g163da2c25d3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63da2c25d3_0_214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63da2c25d3_0_214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Repetição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1" name="Google Shape;321;g163da2c25d3_0_214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g163da2c25d3_0_214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Usando as estruturas de decisão anteriormente descritas, testa a implementação de cada uma delas: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while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e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do while</a:t>
            </a:r>
            <a:r>
              <a:rPr lang="en"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Escreve uma porção de código que imprime os números pares entre 0 e 10.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Dicas: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Dentro da tua estrutura de decisão usa um if para diferenciar números pares.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saberes se um número é par, podes usar o resto da divisão por dois ser 0. 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Vê novamente os operadores.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3da2c25d3_0_0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63da2c25d3_0_0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g163da2c25d3_0_0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 que posso fazer com Javascript?</a:t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g163da2c25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63da2c25d3_0_0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63da2c25d3_0_0"/>
          <p:cNvSpPr txBox="1"/>
          <p:nvPr/>
        </p:nvSpPr>
        <p:spPr>
          <a:xfrm>
            <a:off x="1098025" y="2615478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Manipulação de HTML/DOM;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Manipulação de CSS;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Capturar e modificar eventos HTML;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Efeitos e animações;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AJAX;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Plugins;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Manipular e criar estruturas de dados;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Aceder a ficheiros e base de dados;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Gerar todo o tipo de conteúdo.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8da3dc82b_0_48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58da3dc82b_0_48"/>
          <p:cNvSpPr/>
          <p:nvPr/>
        </p:nvSpPr>
        <p:spPr>
          <a:xfrm>
            <a:off x="9321475" y="6428650"/>
            <a:ext cx="4013400" cy="214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58da3dc82b_0_48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1" name="Google Shape;71;g158da3dc82b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58da3dc82b_0_48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58da3dc82b_0_48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Básicos</a:t>
            </a:r>
            <a:endParaRPr sz="5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g158da3dc82b_0_48"/>
          <p:cNvSpPr txBox="1"/>
          <p:nvPr/>
        </p:nvSpPr>
        <p:spPr>
          <a:xfrm>
            <a:off x="1130125" y="4953774"/>
            <a:ext cx="4776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Tag &lt;script&gt;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Comentários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Variáveis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Tipos de dados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Operadores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g158da3dc82b_0_48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" name="Google Shape;76;g158da3dc82b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976" y="7430282"/>
            <a:ext cx="724926" cy="7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58da3dc82b_0_48"/>
          <p:cNvSpPr txBox="1"/>
          <p:nvPr/>
        </p:nvSpPr>
        <p:spPr>
          <a:xfrm>
            <a:off x="-772510" y="256977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da2c25d3_0_192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63da2c25d3_0_192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g163da2c25d3_0_192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Tag &lt;script&gt;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5" name="Google Shape;85;g163da2c25d3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63da2c25d3_0_192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63da2c25d3_0_192"/>
          <p:cNvSpPr txBox="1"/>
          <p:nvPr/>
        </p:nvSpPr>
        <p:spPr>
          <a:xfrm>
            <a:off x="1098025" y="2615478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O elemento HTML 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&lt;script&gt;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é usado para incluir ou referenciar um script executável.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&lt;script&gt;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código js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console.log(“Isto é código js!”)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&lt;/script&gt;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SOURCE - SRC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Este atributo especifica o url do script externo, podendo ser usado como alternativa ao código directamente embebido no documento HTML.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 src=”URL_DO_FICHEIRO.js”&gt;&lt;/script&gt;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da3dc82b_0_61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58da3dc82b_0_61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g158da3dc82b_0_61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Comentários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Google Shape;95;g158da3dc82b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58da3dc82b_0_61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58da3dc82b_0_61"/>
          <p:cNvSpPr txBox="1"/>
          <p:nvPr/>
        </p:nvSpPr>
        <p:spPr>
          <a:xfrm>
            <a:off x="1098025" y="2615478"/>
            <a:ext cx="110940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isto é um comentário de uma só linha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/*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isto é um comentário de multi-linha que comenta tudo o que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está compreendido entre os asteriscos </a:t>
            </a: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*/</a:t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/*</a:t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Isto é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 combinação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//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 ambos!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*/</a:t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/*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Isto já é um erro! </a:t>
            </a: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/* 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Estes comentários não se combinam </a:t>
            </a: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*/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SyntaxError </a:t>
            </a:r>
            <a:r>
              <a:rPr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*/</a:t>
            </a:r>
            <a:endParaRPr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8da3dc82b_0_110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g158da3dc82b_0_110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g158da3dc82b_0_110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Variáveis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5" name="Google Shape;105;g158da3dc82b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8da3dc82b_0_110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58da3dc82b_0_110"/>
          <p:cNvSpPr/>
          <p:nvPr/>
        </p:nvSpPr>
        <p:spPr>
          <a:xfrm>
            <a:off x="1098025" y="2825200"/>
            <a:ext cx="34143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var x = 12</a:t>
            </a:r>
            <a:endParaRPr i="1" sz="1600" u="none" cap="none" strike="noStrike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g158da3dc82b_0_110"/>
          <p:cNvSpPr/>
          <p:nvPr/>
        </p:nvSpPr>
        <p:spPr>
          <a:xfrm>
            <a:off x="4960338" y="2825200"/>
            <a:ext cx="34143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let x = 12</a:t>
            </a:r>
            <a:endParaRPr i="1" sz="1600" u="none" cap="none" strike="noStrike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g158da3dc82b_0_110"/>
          <p:cNvSpPr/>
          <p:nvPr/>
        </p:nvSpPr>
        <p:spPr>
          <a:xfrm>
            <a:off x="8822675" y="2825200"/>
            <a:ext cx="34143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const x = 12</a:t>
            </a:r>
            <a:endParaRPr i="1" sz="1600" u="none" cap="none" strike="noStrike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g158da3dc82b_0_110"/>
          <p:cNvSpPr txBox="1"/>
          <p:nvPr/>
        </p:nvSpPr>
        <p:spPr>
          <a:xfrm>
            <a:off x="1098025" y="4487500"/>
            <a:ext cx="34143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Primeiro tipo de variável a ser criado em JS;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Se inicializada sem valor, é atribuído o valor </a:t>
            </a:r>
            <a: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undefined;</a:t>
            </a:r>
            <a:b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Valor da variável pode ser alterado;</a:t>
            </a:r>
            <a:b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Declarar este tipo de variável em qualquer lugar no código é o equivalente a declarar no início - </a:t>
            </a:r>
            <a: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hoisting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g158da3dc82b_0_110"/>
          <p:cNvSpPr txBox="1"/>
          <p:nvPr/>
        </p:nvSpPr>
        <p:spPr>
          <a:xfrm>
            <a:off x="1098025" y="4030300"/>
            <a:ext cx="2494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endParaRPr b="0" i="0" sz="20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g158da3dc82b_0_110"/>
          <p:cNvSpPr txBox="1"/>
          <p:nvPr/>
        </p:nvSpPr>
        <p:spPr>
          <a:xfrm>
            <a:off x="4937875" y="4487500"/>
            <a:ext cx="34143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Desenvolvido como melhoria do var;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Se inicializada sem valor, é atribuído o valor </a:t>
            </a:r>
            <a: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undefined;</a:t>
            </a:r>
            <a:b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Valor da variável pode ser alterado;</a:t>
            </a:r>
            <a:b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Esta variável pertence ao bloco de </a:t>
            </a:r>
            <a: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scope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onde é declarada.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g158da3dc82b_0_110"/>
          <p:cNvSpPr txBox="1"/>
          <p:nvPr/>
        </p:nvSpPr>
        <p:spPr>
          <a:xfrm>
            <a:off x="4937875" y="4030300"/>
            <a:ext cx="2494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LET</a:t>
            </a:r>
            <a:endParaRPr b="0" i="0" sz="20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g158da3dc82b_0_110"/>
          <p:cNvSpPr txBox="1"/>
          <p:nvPr/>
        </p:nvSpPr>
        <p:spPr>
          <a:xfrm>
            <a:off x="8822675" y="4487500"/>
            <a:ext cx="34143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Tem as mesmas características do tipo de variável </a:t>
            </a:r>
            <a:r>
              <a:rPr i="1"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let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;</a:t>
            </a:r>
            <a:b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00"/>
              <a:buFont typeface="Roboto Light"/>
              <a:buChar char="-"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A única e importante diferença: não pode ser alterada, definindo assim uma constante.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g158da3dc82b_0_110"/>
          <p:cNvSpPr txBox="1"/>
          <p:nvPr/>
        </p:nvSpPr>
        <p:spPr>
          <a:xfrm>
            <a:off x="8822675" y="4030300"/>
            <a:ext cx="2494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CONST</a:t>
            </a:r>
            <a:endParaRPr b="0" i="0" sz="20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8da3dc82b_0_153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58da3dc82b_0_153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g158da3dc82b_0_153"/>
          <p:cNvSpPr txBox="1"/>
          <p:nvPr/>
        </p:nvSpPr>
        <p:spPr>
          <a:xfrm>
            <a:off x="1098025" y="1624957"/>
            <a:ext cx="1109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Tipos de Dados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3" name="Google Shape;123;g158da3dc82b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58da3dc82b_0_153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58da3dc82b_0_153"/>
          <p:cNvSpPr txBox="1"/>
          <p:nvPr/>
        </p:nvSpPr>
        <p:spPr>
          <a:xfrm>
            <a:off x="1098025" y="2615475"/>
            <a:ext cx="5569500" cy="538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NUMBER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Número inteiro ou decimal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1   1.2  10000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STRING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Sequência de caracteres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“Isto é uma string!”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Verdadeiro ou falso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true  false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g158da3dc82b_0_153"/>
          <p:cNvSpPr txBox="1"/>
          <p:nvPr/>
        </p:nvSpPr>
        <p:spPr>
          <a:xfrm>
            <a:off x="6667525" y="2615475"/>
            <a:ext cx="55695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NULL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Valores desconhecidos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null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UNDEFINED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Valores não atribuídos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undefined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rPr>
              <a:t>OBJECT</a:t>
            </a: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Estruturas de dados mais complexas.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n</a:t>
            </a: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ame : “Vitor”,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	lastName: “Marques”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8da3dc82b_0_165"/>
          <p:cNvSpPr/>
          <p:nvPr/>
        </p:nvSpPr>
        <p:spPr>
          <a:xfrm>
            <a:off x="0" y="0"/>
            <a:ext cx="13335000" cy="85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37675" lIns="137675" spcFirstLastPara="1" rIns="137675" wrap="square" tIns="137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58da3dc82b_0_165"/>
          <p:cNvSpPr txBox="1"/>
          <p:nvPr/>
        </p:nvSpPr>
        <p:spPr>
          <a:xfrm>
            <a:off x="1141250" y="358956"/>
            <a:ext cx="928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CONCEITOS BÁSICOS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3" name="Google Shape;133;g158da3dc82b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624" y="233575"/>
            <a:ext cx="1633376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58da3dc82b_0_165"/>
          <p:cNvSpPr/>
          <p:nvPr/>
        </p:nvSpPr>
        <p:spPr>
          <a:xfrm flipH="1" rot="10800000">
            <a:off x="0" y="891575"/>
            <a:ext cx="13335000" cy="2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58da3dc82b_0_165"/>
          <p:cNvSpPr txBox="1"/>
          <p:nvPr/>
        </p:nvSpPr>
        <p:spPr>
          <a:xfrm>
            <a:off x="1097988" y="2613775"/>
            <a:ext cx="48189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Declaração de variáveis e tipos</a:t>
            </a:r>
            <a:endParaRPr b="0" i="0" sz="5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g158da3dc82b_0_165"/>
          <p:cNvSpPr txBox="1"/>
          <p:nvPr/>
        </p:nvSpPr>
        <p:spPr>
          <a:xfrm>
            <a:off x="1119219" y="1907714"/>
            <a:ext cx="477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Exercício</a:t>
            </a:r>
            <a:endParaRPr b="0" i="0" sz="25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g158da3dc82b_0_165"/>
          <p:cNvSpPr txBox="1"/>
          <p:nvPr/>
        </p:nvSpPr>
        <p:spPr>
          <a:xfrm>
            <a:off x="7415400" y="2613775"/>
            <a:ext cx="47766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Usando as declaração de variáveis, cria na consola do inspector do browser uma variável para cada tipo de dado.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imprimires o valor que criaste na consola podes usar: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console.log(o_nome_da_tua_variável)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rPr>
              <a:t>Para saberes o tipo da variável podes usar:</a:t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6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typeof o_nome_da_tua_variável</a:t>
            </a:r>
            <a:endParaRPr i="1" sz="1600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66666"/>
                </a:solidFill>
              </a:rPr>
              <a:t>	 </a:t>
            </a:r>
            <a:endParaRPr sz="21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4747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2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