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8572500" cx="13335000"/>
  <p:notesSz cx="6858000" cy="9144000"/>
  <p:embeddedFontLs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4200">
          <p15:clr>
            <a:srgbClr val="A4A3A4"/>
          </p15:clr>
        </p15:guide>
        <p15:guide id="3" orient="horz" pos="540">
          <p15:clr>
            <a:srgbClr val="9AA0A6"/>
          </p15:clr>
        </p15:guide>
        <p15:guide id="4" pos="7653">
          <p15:clr>
            <a:srgbClr val="9AA0A6"/>
          </p15:clr>
        </p15:guide>
        <p15:guide id="5" orient="horz">
          <p15:clr>
            <a:srgbClr val="9AA0A6"/>
          </p15:clr>
        </p15:guide>
        <p15:guide id="6" pos="72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hzQqR4rU0sAkEwEg9xJohQ4Nj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4200"/>
        <p:guide pos="540" orient="horz"/>
        <p:guide pos="7653"/>
        <p:guide orient="horz"/>
        <p:guide pos="7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2314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0a4f0e404_0_38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70a4f0e4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0a4f0e404_0_292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70a4f0e40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0a4f0e404_0_359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70a4f0e40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0a4f0e404_0_379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70a4f0e40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0a4f0e404_0_389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70a4f0e40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0a4f0e404_0_42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70a4f0e40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0a4f0e404_0_432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70a4f0e40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0a4f0e404_0_44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70a4f0e40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0a4f0e404_0_45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70a4f0e40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0a4f0e404_0_466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70a4f0e40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0a4f0e404_0_486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70a4f0e40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0a4f0e404_0_76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70a4f0e4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0a4f0e404_0_509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70a4f0e40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0a4f0e404_0_527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70a4f0e40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0a4f0e404_0_549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70a4f0e404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0a4f0e404_0_115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70a4f0e40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0a4f0e404_0_153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70a4f0e40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0a4f0e404_0_19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70a4f0e40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0a4f0e404_0_214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70a4f0e40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0a4f0e404_0_224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70a4f0e40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0a4f0e404_0_245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70a4f0e40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0a4f0e404_0_255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70a4f0e40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0a4f0e404_0_54"/>
          <p:cNvSpPr txBox="1"/>
          <p:nvPr>
            <p:ph type="title"/>
          </p:nvPr>
        </p:nvSpPr>
        <p:spPr>
          <a:xfrm>
            <a:off x="454563" y="926000"/>
            <a:ext cx="4095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170a4f0e404_0_54"/>
          <p:cNvSpPr txBox="1"/>
          <p:nvPr>
            <p:ph idx="1" type="body"/>
          </p:nvPr>
        </p:nvSpPr>
        <p:spPr>
          <a:xfrm>
            <a:off x="454563" y="2316000"/>
            <a:ext cx="40950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170a4f0e404_0_54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70a4f0e404_0_58"/>
          <p:cNvSpPr txBox="1"/>
          <p:nvPr>
            <p:ph type="title"/>
          </p:nvPr>
        </p:nvSpPr>
        <p:spPr>
          <a:xfrm>
            <a:off x="714948" y="750250"/>
            <a:ext cx="9286200" cy="6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170a4f0e404_0_58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70a4f0e404_0_61"/>
          <p:cNvSpPr/>
          <p:nvPr/>
        </p:nvSpPr>
        <p:spPr>
          <a:xfrm>
            <a:off x="6667500" y="-208"/>
            <a:ext cx="66672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70a4f0e404_0_61"/>
          <p:cNvSpPr txBox="1"/>
          <p:nvPr>
            <p:ph type="title"/>
          </p:nvPr>
        </p:nvSpPr>
        <p:spPr>
          <a:xfrm>
            <a:off x="387188" y="2055292"/>
            <a:ext cx="5899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70a4f0e404_0_61"/>
          <p:cNvSpPr txBox="1"/>
          <p:nvPr>
            <p:ph idx="1" type="subTitle"/>
          </p:nvPr>
        </p:nvSpPr>
        <p:spPr>
          <a:xfrm>
            <a:off x="387188" y="4671792"/>
            <a:ext cx="5899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170a4f0e404_0_61"/>
          <p:cNvSpPr txBox="1"/>
          <p:nvPr>
            <p:ph idx="2" type="body"/>
          </p:nvPr>
        </p:nvSpPr>
        <p:spPr>
          <a:xfrm>
            <a:off x="7203438" y="1206792"/>
            <a:ext cx="5595300" cy="6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170a4f0e404_0_61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0a4f0e404_0_67"/>
          <p:cNvSpPr txBox="1"/>
          <p:nvPr>
            <p:ph idx="1" type="body"/>
          </p:nvPr>
        </p:nvSpPr>
        <p:spPr>
          <a:xfrm>
            <a:off x="454563" y="7050958"/>
            <a:ext cx="8748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g170a4f0e404_0_67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0a4f0e404_0_70"/>
          <p:cNvSpPr txBox="1"/>
          <p:nvPr>
            <p:ph hasCustomPrompt="1" type="title"/>
          </p:nvPr>
        </p:nvSpPr>
        <p:spPr>
          <a:xfrm>
            <a:off x="454562" y="1843542"/>
            <a:ext cx="124260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170a4f0e404_0_70"/>
          <p:cNvSpPr txBox="1"/>
          <p:nvPr>
            <p:ph idx="1" type="body"/>
          </p:nvPr>
        </p:nvSpPr>
        <p:spPr>
          <a:xfrm>
            <a:off x="454562" y="5253708"/>
            <a:ext cx="124260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70a4f0e404_0_70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70a4f0e404_0_74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title"/>
          </p:nvPr>
        </p:nvSpPr>
        <p:spPr>
          <a:xfrm>
            <a:off x="454563" y="926000"/>
            <a:ext cx="4095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454563" y="2316000"/>
            <a:ext cx="40950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714948" y="750250"/>
            <a:ext cx="9286200" cy="6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6667500" y="-208"/>
            <a:ext cx="66672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 txBox="1"/>
          <p:nvPr>
            <p:ph type="title"/>
          </p:nvPr>
        </p:nvSpPr>
        <p:spPr>
          <a:xfrm>
            <a:off x="387188" y="2055292"/>
            <a:ext cx="5899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387188" y="4671792"/>
            <a:ext cx="5899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2" type="body"/>
          </p:nvPr>
        </p:nvSpPr>
        <p:spPr>
          <a:xfrm>
            <a:off x="7203438" y="1206792"/>
            <a:ext cx="5595300" cy="6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54563" y="7050958"/>
            <a:ext cx="8748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hasCustomPrompt="1" type="title"/>
          </p:nvPr>
        </p:nvSpPr>
        <p:spPr>
          <a:xfrm>
            <a:off x="454562" y="1843542"/>
            <a:ext cx="12426001" cy="3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454562" y="5253708"/>
            <a:ext cx="12426001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0a4f0e404_0_38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70a4f0e404_0_38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70a4f0e404_0_38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" name="Google Shape;62;g170a4f0e404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70a4f0e404_0_38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70a4f0e404_0_38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" name="Google Shape;65;g170a4f0e404_0_38"/>
          <p:cNvSpPr txBox="1"/>
          <p:nvPr/>
        </p:nvSpPr>
        <p:spPr>
          <a:xfrm>
            <a:off x="1130125" y="4953776"/>
            <a:ext cx="47766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 são blocos de construção fundamentais em JavaScript.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Uma função é um procedimento de Javascript - um conjunto de instruções que executa uma tarefa ou calcula um valor.</a:t>
            </a: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" name="Google Shape;66;g170a4f0e404_0_38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7" name="Google Shape;67;g170a4f0e404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70a4f0e404_0_38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0a4f0e404_0_292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70a4f0e404_0_292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g170a4f0e404_0_292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3" name="Google Shape;163;g170a4f0e404_0_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70a4f0e404_0_292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70a4f0e404_0_292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UNSHIFT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 um novo elemento no início do array.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frutas.unshift('Manga');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‘Manga’,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'Maçã', 'Banana', ‘Laranja’]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TOSTRING()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Converte o array para uma string separando os elementos por vírgulas.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frutas.toString();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“Maçã, Banana, Laranja”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" name="Google Shape;166;g170a4f0e404_0_292"/>
          <p:cNvSpPr txBox="1"/>
          <p:nvPr/>
        </p:nvSpPr>
        <p:spPr>
          <a:xfrm>
            <a:off x="6667500" y="2615475"/>
            <a:ext cx="5524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JOIN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Junta todos os elementos do array numa string podendo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ou não adicionar um separador.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frutas.join(-);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“Maçã-Banana-Laranja”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SPLICE(index, n)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Devolve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número de elementos começando no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index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Não deixa buracos no array.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frutas.splice(1, 1);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[‘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'Banana'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0a4f0e404_0_359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70a4f0e404_0_359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" name="Google Shape;173;g170a4f0e404_0_359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4" name="Google Shape;174;g170a4f0e404_0_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70a4f0e404_0_359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70a4f0e404_0_359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SLICE(index)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novo array começando pelo index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passado. Não interfere com o array original.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frutas.slice(1);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['Banana', ‘Laranja’]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INDEXOF(elemento)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Procura 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no array e devolve o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seu índice (retorna -1 quando não encontra).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frutas.indexOf(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'Maçã'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0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" name="Google Shape;177;g170a4f0e404_0_359"/>
          <p:cNvSpPr txBox="1"/>
          <p:nvPr/>
        </p:nvSpPr>
        <p:spPr>
          <a:xfrm>
            <a:off x="6667500" y="2615475"/>
            <a:ext cx="5524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LASTINDEXOF(elemento, startIndex)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Procura 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no array, começando no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startIndex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e devolve o seu último índice (retorna -1 quando não encontra).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array = [2, 5, 9, 2];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array.lastIndexOf(2);     	// 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array.lastIndexOf(7);     	// -1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array.lastIndexOf(2, 2);  	//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CONCAT(arrays)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novo array com a junção de dois ou mais arrays.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array1 = ['a', 'b', 'c'];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array2 = ['d', 'e', 'f'];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array1.concat(array2);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["a", "b", "c", "d", "e", "f"]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0a4f0e404_0_379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70a4f0e404_0_379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4" name="Google Shape;184;g170a4f0e404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70a4f0e404_0_379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70a4f0e404_0_379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7" name="Google Shape;187;g170a4f0e404_0_379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g170a4f0e404_0_379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array com duas strings e obtém o número de posições desse array;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Converte um array de 3 strings em apenas uma string simples;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array com 3 números e remove o primeiro e último;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array novo e adiciona um novo valor no final;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array com 2 strings e converte numa string separada por uma barra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/ 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Cria 2 arrays e junta num só array.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0a4f0e404_0_389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70a4f0e404_0_389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70a4f0e404_0_389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6" name="Google Shape;196;g170a4f0e404_0_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70a4f0e404_0_389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70a4f0e404_0_389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" name="Google Shape;199;g170a4f0e404_0_389"/>
          <p:cNvSpPr txBox="1"/>
          <p:nvPr/>
        </p:nvSpPr>
        <p:spPr>
          <a:xfrm>
            <a:off x="1130125" y="4953776"/>
            <a:ext cx="47766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Os Objects servem para que possamos ter estruturas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complexas de valores. Têm como padrão pares não ordenados de chave-valor.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Podem ser uma simples coleção ou um conjunto de coleções multidimensionais.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g170a4f0e404_0_389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1" name="Google Shape;201;g170a4f0e404_0_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70a4f0e404_0_389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0a4f0e404_0_42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70a4f0e404_0_42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9" name="Google Shape;209;g170a4f0e404_0_421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Criar um Object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0" name="Google Shape;210;g170a4f0e404_0_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70a4f0e404_0_42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70a4f0e404_0_421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criar objects de duas maneiras: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NEW OBJECT()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Criar um object sem nenhum valor definido.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novoObject = new Object();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{ELEMENTOS (CHAVE-VALOR)}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No momento de criação determinamos quais os valores que compõe o object.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novoObject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= { nome: ‘Nome!’, idade: ‘Idade’ };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0a4f0e404_0_432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70a4f0e404_0_432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9" name="Google Shape;219;g170a4f0e404_0_432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Aceder e alterar valores de um Object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" name="Google Shape;220;g170a4f0e404_0_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70a4f0e404_0_432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70a4f0e404_0_432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ACEDER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aceder a um valor que esteja num object, deveremos ler a chave a que ele está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atribuído: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novoObject =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{ nome: ‘Nome!’, idade: ‘Idade’ };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novoObject.nome;	// ‘Nome!’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novoObject.idade;	// ‘Idade’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ALTERAR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alterar um valor que esteja num object, deveremos atribuir um valor à chave pretendida: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novoObject = { nome: ‘Nome!’, idade: ‘Idade’ };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novoObject.nome = ‘Agora o teu nome é este!’;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outroObject = new Object();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outroObject.nome = ‘Agora sim tens nome!’;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0a4f0e404_0_44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70a4f0e404_0_44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9" name="Google Shape;229;g170a4f0e404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70a4f0e404_0_44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70a4f0e404_0_441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g170a4f0e404_0_441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g170a4f0e404_0_441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Criem um objecto com os vossos dados pessoais: nome, idade e naturalidade;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Criem este objecto das 2 formas faladas até agora;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0a4f0e404_0_45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70a4f0e404_0_45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0" name="Google Shape;240;g170a4f0e404_0_451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1" name="Google Shape;241;g170a4f0e404_0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70a4f0e404_0_45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70a4f0e404_0_451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KEYS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um array dos nomes das propriedades de um determinado objeto.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obj = { 0: 'a', 1: 'b', 2: 'c' };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Object.keys(obj); 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['0', '1', '2']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VALUES()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um array com os valores das propriedades de um dado objeto.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obj = { 0: 'a', 1: 'b', 2: 'c' };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Object.values(obj); 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['a', 'b', 'c'']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4" name="Google Shape;244;g170a4f0e404_0_451"/>
          <p:cNvSpPr txBox="1"/>
          <p:nvPr/>
        </p:nvSpPr>
        <p:spPr>
          <a:xfrm>
            <a:off x="6667500" y="2615475"/>
            <a:ext cx="5524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ENTRIES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um array cujos elementos são também arrays correspondentes aos pares de propriedades.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obj = { foo: 'bar', baz: 42 };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Object.entries(obj))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 ['foo', 'bar'], ['baz', 42] 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0a4f0e404_0_466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70a4f0e404_0_466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1" name="Google Shape;251;g170a4f0e404_0_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70a4f0e404_0_466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70a4f0e404_0_466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g170a4f0e404_0_466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g170a4f0e404_0_466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Com o object que criaram anteriormente com os vossos dados pessoais: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Obtém todas as chaves;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Obtém todos os valores;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Obtém todas as chaves e valores.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0a4f0e404_0_486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70a4f0e404_0_486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70a4f0e404_0_486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3" name="Google Shape;263;g170a4f0e404_0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70a4f0e404_0_486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70a4f0e404_0_486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STRINGS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6" name="Google Shape;266;g170a4f0e404_0_486"/>
          <p:cNvSpPr txBox="1"/>
          <p:nvPr/>
        </p:nvSpPr>
        <p:spPr>
          <a:xfrm>
            <a:off x="1130125" y="4953776"/>
            <a:ext cx="47766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Strings são úteis para guardar dados que podem ser representados em forma de texto.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7" name="Google Shape;267;g170a4f0e404_0_486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8" name="Google Shape;268;g170a4f0e404_0_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70a4f0e404_0_486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0a4f0e404_0_76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70a4f0e404_0_76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g170a4f0e404_0_76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Definição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" name="Google Shape;76;g170a4f0e404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70a4f0e404_0_76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70a4f0e404_0_76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No javascript a função declara um pedaço de código que depois pode ser executado onde e quantas vezes nós quisermos.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 de uma função que valida se um número é par: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 eNumeroPar(i)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if (i%2 === 0)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return true;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return false;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eNumeroPar(3) → true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eNumeroPar(4) → false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0a4f0e404_0_509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70a4f0e404_0_509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STRINGS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6" name="Google Shape;276;g170a4f0e404_0_509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 e propridades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7" name="Google Shape;277;g170a4f0e404_0_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70a4f0e404_0_509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70a4f0e404_0_509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o número de caracteres da string.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texto.length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18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INDEXOF(valor)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o índice da primeira ocorrência do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valor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fornecido.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texto.indexOf('é')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5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0" name="Google Shape;280;g170a4f0e404_0_509"/>
          <p:cNvSpPr txBox="1"/>
          <p:nvPr/>
        </p:nvSpPr>
        <p:spPr>
          <a:xfrm>
            <a:off x="6667500" y="2615475"/>
            <a:ext cx="5524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uma nova string com algumas ou todas as correspondências de um padrão substituídas.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texto.replace(‘tanto’, ‘pouco’)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‘isto é pouco texto’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SLICE(inicio, fim)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Extrai uma parte de uma string e a retorna como uma nova string, sem modificar a string original.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texto.slice(5, 12)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‘é tanto’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0a4f0e404_0_527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70a4f0e404_0_527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STRINGS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g170a4f0e404_0_527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 e propridades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8" name="Google Shape;288;g170a4f0e404_0_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70a4f0e404_0_527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70a4f0e404_0_527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CHARAT(índice)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o caractere especificado pelo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índice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texto.chartAt(1); 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s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TOLOWERCASE() / TOUPPERCASE()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o valor da string que foi chamada convertido para minúsculo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toLowerCase()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ou maiúsculo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toUppercase()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texto.toLowerCase();		// ‘isto é tanto texto’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texto.toLowerCase();		// ‘ISTO É TANTO TEXTO’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1" name="Google Shape;291;g170a4f0e404_0_527"/>
          <p:cNvSpPr txBox="1"/>
          <p:nvPr/>
        </p:nvSpPr>
        <p:spPr>
          <a:xfrm>
            <a:off x="6667500" y="2615475"/>
            <a:ext cx="5524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SPLIT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(separador)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Divide uma string num array de strings. A string é separada pelo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separador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que é definido.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texto = ‘isto é tanto texto’;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texto.split(‘ ’)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[ ‘isto’, ‘é’, ‘tanto’, ‘texto’ 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0a4f0e404_0_549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70a4f0e404_0_549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8" name="Google Shape;298;g170a4f0e404_0_5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70a4f0e404_0_549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70a4f0e404_0_549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STRINGS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" name="Google Shape;301;g170a4f0e404_0_549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2" name="Google Shape;302;g170a4f0e404_0_549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uma string à escolha com 10 caracteres (mínimo);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Obtém o comprimento dessa string;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Obtém em que posição se encontra a segunda palavra da string;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Substitui a primeira palavra por :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 é espectacular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;</a:t>
            </a:r>
            <a:b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Transforma a string em maiúsculas e minúsculas;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Divide a string na palavra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espectacular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;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0a4f0e404_0_115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70a4f0e404_0_115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g170a4f0e404_0_115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de uma Função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" name="Google Shape;86;g170a4f0e404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70a4f0e404_0_115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70a4f0e404_0_115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 nome(argumento)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var resultado = argumento *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return resultado;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NOME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Nome da Função e que serve para chamar a função quando pretendida.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ARGUMENTO 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Lista de valores que a função necessita para cumprir o seu propósito. Os argumentos devem estar entre parênteses e separados por vírgulas.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RETURN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Instrução que faz terminar a função e especifica um valor a ser retornado quando a função é chamada.</a:t>
            </a:r>
            <a:endParaRPr i="1"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0a4f0e404_0_153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70a4f0e404_0_153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Google Shape;95;g170a4f0e404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70a4f0e404_0_153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70a4f0e404_0_153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g170a4f0e404_0_153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g170a4f0e404_0_153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uma função chamada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soma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que recebe dois argumentos de tipo número e retorna a soma dos dois.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uma função chamada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multiplicacao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que recebe dois argumentos de tipo número e retorna a multiplicação dos dois.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uma função chamada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gerarPessoa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que recebe dois argumentos de tipo string - nome e idade - e retorna um object, como o exemplo abaixo: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	nome: “Exemplo de um nome”,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	idade: “Exemplo uma idade”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0a4f0e404_0_19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70a4f0e404_0_191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70a4f0e404_0_19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7" name="Google Shape;107;g170a4f0e404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70a4f0e404_0_19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70a4f0e404_0_191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g170a4f0e404_0_191"/>
          <p:cNvSpPr txBox="1"/>
          <p:nvPr/>
        </p:nvSpPr>
        <p:spPr>
          <a:xfrm>
            <a:off x="1130125" y="4953776"/>
            <a:ext cx="47766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Os Arrays servem para que possamos ter listagens ordenadas de valores.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Fazem parte das estruturas complexas da linguagem, e vão trazer uma possibilidade de interagir com mais de um elemento na mesma coleção.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g170a4f0e404_0_191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g170a4f0e404_0_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70a4f0e404_0_191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0a4f0e404_0_214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70a4f0e404_0_214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" name="Google Shape;120;g170a4f0e404_0_214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Criar um Array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g170a4f0e404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70a4f0e404_0_214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70a4f0e404_0_214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criar arrays de duas maneiras: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NEW ARRAY(NÚMERO DE ELEMENTOS)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No momento de criação determinamos quantos elementos o array é composto.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novoArray = new Array(10);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[ELEMENTOS]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No momento de criação determinamos quais os valores que compõe o array.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novoArray = [“1”, 2, 3, “4”, 5];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0a4f0e404_0_224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70a4f0e404_0_224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g170a4f0e404_0_224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Aceder e alterar valores de um Array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g170a4f0e404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70a4f0e404_0_224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70a4f0e404_0_224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ACEDER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aceder a um valor que esteja num array, deveremos ler a posição em que ele se encontra no array: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novoArray = [“primeira”, “segunda”];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primeiraPosicao = novoArray[0];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Nota: As posições de um array iniciam na posição 0.</a:t>
            </a: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ALTERAR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alterar um valor que esteja num array, deveremos atribuir um valor à posição pretendida: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novoArray = [“primeira”, “segunda”];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novoArray[0] = “Agora o teu valor é este!”;</a:t>
            </a: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0a4f0e404_0_245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70a4f0e404_0_245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0" name="Google Shape;140;g170a4f0e404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70a4f0e404_0_245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70a4f0e404_0_245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g170a4f0e404_0_245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170a4f0e404_0_245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array de 4 posições e atribui a cada posição strings e números.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Deverás resolver este exercício com as 2 formas de criação de array que falamos anteriormente.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Cria um ciclo que leia todos os valores do array. Podes user 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0a4f0e404_0_255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70a4f0e404_0_255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" name="Google Shape;151;g170a4f0e404_0_255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 e propriedades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g170a4f0e404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70a4f0e404_0_255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70a4f0e404_0_255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Obter o número de elementos que a lista tem.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frutas.length;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POP()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o último elemento do array e retorna o array modificado.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frutas.pop(); // remove Laranja (do final)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['Maçã', 'Banana']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g170a4f0e404_0_255"/>
          <p:cNvSpPr txBox="1"/>
          <p:nvPr/>
        </p:nvSpPr>
        <p:spPr>
          <a:xfrm>
            <a:off x="6667525" y="2615475"/>
            <a:ext cx="5524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PUSH()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 um novo elemento no final do array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'Banana',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	frutas.push('Manga');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['Maçã', 'Banana', ‘Laranja’, ‘Manga’]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SHIFT()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o primeiro elemento do array e desloca (shift) todos os elementos para um valor de índice inferior.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frutas = ['Maçã', ‘Banana', ‘Laranja’];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frutas.shift();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[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‘Banana', ‘Laranja’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