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5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0CA24C-14F0-41A0-8F6F-3CDD8FDF1629}" type="datetime1">
              <a:rPr lang="pt-BR" smtClean="0"/>
              <a:t>13/05/2019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9F6082-5855-4AD5-92F2-BF6B1D7D9C80}" type="datetime1">
              <a:rPr lang="pt-BR" noProof="0" smtClean="0"/>
              <a:t>13/05/2019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pt-BR" noProof="0"/>
              <a:t> 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  <a:br>
              <a:rPr lang="pt-BR" noProof="0"/>
            </a:br>
            <a:r>
              <a:rPr lang="pt-BR" noProof="0"/>
              <a:t>TÍTULO</a:t>
            </a:r>
          </a:p>
        </p:txBody>
      </p:sp>
      <p:sp>
        <p:nvSpPr>
          <p:cNvPr id="27" name="Espaço Reservado para Texto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Apresentação</a:t>
            </a:r>
            <a:br>
              <a:rPr lang="pt-BR" noProof="0"/>
            </a:br>
            <a:r>
              <a:rPr lang="pt-BR" noProof="0"/>
              <a:t>Slogan</a:t>
            </a:r>
          </a:p>
        </p:txBody>
      </p:sp>
      <p:sp>
        <p:nvSpPr>
          <p:cNvPr id="29" name="Espaço Reservado para Texto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20AA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Mês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lemento gráfico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pt-BR" noProof="0"/>
              <a:t> 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MUITO</a:t>
            </a:r>
            <a:br>
              <a:rPr lang="pt-BR" noProof="0"/>
            </a:br>
            <a:r>
              <a:rPr lang="pt-BR" noProof="0"/>
              <a:t>OBRIGADO!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Alexander</a:t>
            </a:r>
            <a:br>
              <a:rPr lang="pt-BR" noProof="0"/>
            </a:br>
            <a:r>
              <a:rPr lang="pt-BR" noProof="0"/>
              <a:t>Martensson</a:t>
            </a:r>
          </a:p>
        </p:txBody>
      </p:sp>
      <p:sp>
        <p:nvSpPr>
          <p:cNvPr id="25" name="Espaço Reservado para Texto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678-555-0128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Telefone</a:t>
            </a:r>
          </a:p>
        </p:txBody>
      </p:sp>
      <p:sp>
        <p:nvSpPr>
          <p:cNvPr id="31" name="Espaço Reservado para Texto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martensson@example.com</a:t>
            </a:r>
          </a:p>
        </p:txBody>
      </p:sp>
      <p:sp>
        <p:nvSpPr>
          <p:cNvPr id="32" name="Espaço Reservado para Texto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/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pt-BR" noProof="0"/>
              <a:t> 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  <a:br>
              <a:rPr lang="pt-BR" noProof="0"/>
            </a:br>
            <a:r>
              <a:rPr lang="pt-BR" noProof="0"/>
              <a:t>TÍTULO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SLIDE DIVISOR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Elemento gráfico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lemento 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lemento 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lemento 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8" name="Espaço reservado para conteúdo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lemento 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6" name="Elemento gráfico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lemento 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SLIDE VAZIO</a:t>
            </a:r>
          </a:p>
        </p:txBody>
      </p:sp>
      <p:sp>
        <p:nvSpPr>
          <p:cNvPr id="14" name="Elemento gráfico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lemento gráfico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SLIDE DIVISOR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Elemento gráfico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spaço Reservado para Texto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Texto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32" name="Espaço Reservado para Texto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3" name="Espaço Reservado para Texto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34" name="Espaço Reservado para Texto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Espaço Reservado para Texto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36" name="Espaço Reservado para Texto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7" name="Espaço Reservado para Texto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8" name="Espaço Reservado para Texto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9" name="Espaço Reservado para Texto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0" name="Espaço Reservado para Texto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1" name="Espaço Reservado para Texto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2" name="Espaço Reservado para Texto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3" name="Espaço Reservado para Texto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4" name="Espaço Reservado para Imagem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Imagem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COMO USAR ESTE MODELO</a:t>
            </a:r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Espaço Reservado para Texto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LAYOUT DE TEXTO 1</a:t>
            </a:r>
          </a:p>
        </p:txBody>
      </p:sp>
      <p:sp>
        <p:nvSpPr>
          <p:cNvPr id="22" name="Espaço Reservado para Texto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lemento gráfico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601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LAYOUT DE TEXTO 2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lemento gráfico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731530" y="1947672"/>
            <a:ext cx="547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0" name="Elemento gráfico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Dua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Elemento gráfico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Título da Seção 1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Título da Seção 2</a:t>
            </a:r>
          </a:p>
        </p:txBody>
      </p:sp>
      <p:sp>
        <p:nvSpPr>
          <p:cNvPr id="11" name="Espaço Reservado para Texto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lemento gráfico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COMPARAÇÃO</a:t>
            </a:r>
          </a:p>
        </p:txBody>
      </p:sp>
      <p:sp>
        <p:nvSpPr>
          <p:cNvPr id="21" name="Espaço Reservado para Texto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lemento gráfico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Elemento gráfico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9" name="Elemento gráfico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8" name="Espaço Reservado para Gráfico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o gráfico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GRÁFICO</a:t>
            </a:r>
            <a:br>
              <a:rPr lang="pt-BR" noProof="0"/>
            </a:br>
            <a:r>
              <a:rPr lang="pt-BR" noProof="0"/>
              <a:t>SLIDE</a:t>
            </a:r>
          </a:p>
        </p:txBody>
      </p:sp>
      <p:sp>
        <p:nvSpPr>
          <p:cNvPr id="23" name="Espaço Reservado para Texto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4" name="Elemento gráfico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35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Elemento gráfico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9" name="Elemento gráfico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TABELA</a:t>
            </a:r>
            <a:br>
              <a:rPr lang="pt-BR" noProof="0"/>
            </a:br>
            <a:r>
              <a:rPr lang="pt-BR" noProof="0"/>
              <a:t>SLIDE</a:t>
            </a:r>
          </a:p>
        </p:txBody>
      </p:sp>
      <p:sp>
        <p:nvSpPr>
          <p:cNvPr id="21" name="Espaço Reservado para Texto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lemento gráfico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35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SLIDE COM IMAGEM GRANDE</a:t>
            </a:r>
          </a:p>
        </p:txBody>
      </p:sp>
      <p:sp>
        <p:nvSpPr>
          <p:cNvPr id="21" name="Espaço Reservado para Texto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3" name="Elemento gráfico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Caixa de texto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í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SLIDE DE VÍDEO</a:t>
            </a:r>
          </a:p>
        </p:txBody>
      </p:sp>
      <p:sp>
        <p:nvSpPr>
          <p:cNvPr id="16" name="Espaço Reservado para Mí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</a:p>
        </p:txBody>
      </p:sp>
      <p:sp>
        <p:nvSpPr>
          <p:cNvPr id="12" name="Elemento gráfico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mailto:Gustavo.Raimundo@bandtec.com.br" TargetMode="External"/><Relationship Id="rId4" Type="http://schemas.openxmlformats.org/officeDocument/2006/relationships/hyperlink" Target="mailto:Felipe.sueto@bandtec.com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Uma imagem contendo comida, garrafa, doce, interior&#10;&#10;Descrição gerada automaticamente">
            <a:extLst>
              <a:ext uri="{FF2B5EF4-FFF2-40B4-BE49-F238E27FC236}">
                <a16:creationId xmlns:a16="http://schemas.microsoft.com/office/drawing/2014/main" id="{6835724C-B8A3-4B91-8CAB-A3723406F77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t="7752" b="7752"/>
          <a:stretch>
            <a:fillRect/>
          </a:stretch>
        </p:blipFill>
        <p:spPr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369"/>
            <a:ext cx="10510754" cy="2281355"/>
          </a:xfrm>
          <a:effectLst>
            <a:outerShdw blurRad="50800" dist="50800" dir="5400000" algn="ctr" rotWithShape="0">
              <a:srgbClr val="000000">
                <a:alpha val="76000"/>
              </a:srgbClr>
            </a:outerShdw>
          </a:effectLst>
        </p:spPr>
        <p:txBody>
          <a:bodyPr rtlCol="0"/>
          <a:lstStyle/>
          <a:p>
            <a:pPr rtl="0"/>
            <a:r>
              <a:rPr lang="pt-BR" sz="6000" dirty="0">
                <a:solidFill>
                  <a:schemeClr val="tx2"/>
                </a:solidFill>
              </a:rPr>
              <a:t>IMPLEMENTAÇÃO DO SISTEMA DE VIGILÂNCIA REMOTA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GMUD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1719" y="4699174"/>
            <a:ext cx="4842989" cy="1743829"/>
          </a:xfrm>
          <a:effectLst>
            <a:outerShdw blurRad="50800" dist="50800" dir="5400000" algn="ctr" rotWithShape="0">
              <a:srgbClr val="000000">
                <a:alpha val="76000"/>
              </a:srgbClr>
            </a:outerShdw>
          </a:effectLst>
        </p:spPr>
        <p:txBody>
          <a:bodyPr rtlCol="0"/>
          <a:lstStyle/>
          <a:p>
            <a:pPr rtl="0"/>
            <a:r>
              <a:rPr lang="pt-BR" sz="88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spaço Reservado para Imagem 21" descr="Uma imagem contendo pessoa, interior, posando, grupo&#10;&#10;Descrição gerada automaticamente">
            <a:extLst>
              <a:ext uri="{FF2B5EF4-FFF2-40B4-BE49-F238E27FC236}">
                <a16:creationId xmlns:a16="http://schemas.microsoft.com/office/drawing/2014/main" id="{4A044122-E2E8-45CA-97F0-4A240178BAC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/>
          <a:srcRect t="27551" b="27551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756" y="514351"/>
            <a:ext cx="6564794" cy="2667942"/>
          </a:xfrm>
          <a:effectLst>
            <a:outerShdw blurRad="50800" dist="50800" dir="5400000" algn="ctr" rotWithShape="0">
              <a:srgbClr val="000000">
                <a:alpha val="76000"/>
              </a:srgbClr>
            </a:outerShdw>
          </a:effectLst>
        </p:spPr>
        <p:txBody>
          <a:bodyPr rtlCol="0"/>
          <a:lstStyle/>
          <a:p>
            <a:pPr rtl="0"/>
            <a:r>
              <a:rPr lang="pt-BR" dirty="0">
                <a:solidFill>
                  <a:schemeClr val="tx2"/>
                </a:solidFill>
              </a:rPr>
              <a:t>NOSSO</a:t>
            </a:r>
            <a:br>
              <a:rPr lang="pt-BR" dirty="0">
                <a:solidFill>
                  <a:schemeClr val="tx2"/>
                </a:solidFill>
              </a:rPr>
            </a:br>
            <a:r>
              <a:rPr lang="pt-BR" dirty="0">
                <a:solidFill>
                  <a:schemeClr val="tx2"/>
                </a:solidFill>
              </a:rPr>
              <a:t>CLIENTE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38153" y="3986669"/>
            <a:ext cx="3135771" cy="1101897"/>
          </a:xfrm>
        </p:spPr>
        <p:txBody>
          <a:bodyPr rtlCol="0"/>
          <a:lstStyle/>
          <a:p>
            <a:pPr rtl="0"/>
            <a:r>
              <a:rPr lang="pt-BR" dirty="0"/>
              <a:t>Professor de Ti na faculdade de Tecnologia </a:t>
            </a:r>
            <a:r>
              <a:rPr lang="pt-BR" dirty="0" err="1"/>
              <a:t>Bandtec</a:t>
            </a:r>
            <a:endParaRPr lang="pt-BR" dirty="0"/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3184023E-796E-4C5D-8545-1E54DE50458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77875" y="5947640"/>
            <a:ext cx="5920556" cy="474519"/>
          </a:xfrm>
        </p:spPr>
        <p:txBody>
          <a:bodyPr/>
          <a:lstStyle/>
          <a:p>
            <a:r>
              <a:rPr lang="pt-BR" dirty="0"/>
              <a:t>alex.barreira@bandtec.com.br</a:t>
            </a:r>
            <a:endParaRPr lang="en-US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002338"/>
            <a:ext cx="549275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33" name="Espaço Reservado para Texto 4">
            <a:extLst>
              <a:ext uri="{FF2B5EF4-FFF2-40B4-BE49-F238E27FC236}">
                <a16:creationId xmlns:a16="http://schemas.microsoft.com/office/drawing/2014/main" id="{B72E2701-6038-4654-8A6B-08FB0E0258D1}"/>
              </a:ext>
            </a:extLst>
          </p:cNvPr>
          <p:cNvSpPr txBox="1">
            <a:spLocks/>
          </p:cNvSpPr>
          <p:nvPr/>
        </p:nvSpPr>
        <p:spPr>
          <a:xfrm>
            <a:off x="8350091" y="3429000"/>
            <a:ext cx="3348340" cy="695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Alex Barreira</a:t>
            </a:r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9FBB42AB-E43A-43C0-A58D-5169D8B978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7867" b="7867"/>
          <a:stretch>
            <a:fillRect/>
          </a:stretch>
        </p:blipFill>
        <p:spPr/>
      </p:pic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805" y="2152357"/>
            <a:ext cx="5248121" cy="4459458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Atualmente não existe um sistema de controle de estoque;</a:t>
            </a:r>
          </a:p>
          <a:p>
            <a:r>
              <a:rPr lang="pt-BR" sz="1800" dirty="0">
                <a:solidFill>
                  <a:schemeClr val="bg1"/>
                </a:solidFill>
              </a:rPr>
              <a:t>Apenas o professor sabe quantos moranguetes estão estocados, guardando a quantidade no banco de dados  dentro da cabeça do professor;</a:t>
            </a:r>
          </a:p>
          <a:p>
            <a:r>
              <a:rPr lang="pt-BR" sz="1800" dirty="0">
                <a:solidFill>
                  <a:schemeClr val="bg1"/>
                </a:solidFill>
              </a:rPr>
              <a:t>Criar um sistema integrado de IOT;</a:t>
            </a:r>
          </a:p>
          <a:p>
            <a:r>
              <a:rPr lang="pt-BR" sz="1800" dirty="0">
                <a:solidFill>
                  <a:schemeClr val="bg1"/>
                </a:solidFill>
              </a:rPr>
              <a:t>Desenvolver uma IA para automatizar o gerenciamento do estoque de moranguetes. </a:t>
            </a:r>
          </a:p>
          <a:p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FB176D3A-E65F-4A34-8DCA-7883E79D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41" y="803515"/>
            <a:ext cx="5056083" cy="782638"/>
          </a:xfrm>
          <a:effectLst>
            <a:outerShdw blurRad="50800" dist="50800" dir="5400000" algn="ctr" rotWithShape="0">
              <a:srgbClr val="000000">
                <a:alpha val="76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2"/>
                </a:solidFill>
              </a:rPr>
              <a:t>PROPOSTA DE MUDANÇA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323" y="1046140"/>
            <a:ext cx="5429943" cy="782638"/>
          </a:xfrm>
          <a:effectLst>
            <a:outerShdw blurRad="50800" dist="50800" dir="5400000" algn="ctr" rotWithShape="0">
              <a:srgbClr val="000000">
                <a:alpha val="76000"/>
              </a:srgbClr>
            </a:outerShd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2"/>
                </a:solidFill>
              </a:rPr>
              <a:t>PLANO DE ATUAÇÃO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79102" y="2096086"/>
            <a:ext cx="5249163" cy="3906286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solidFill>
                  <a:schemeClr val="bg1"/>
                </a:solidFill>
              </a:rPr>
              <a:t>O sistema vai disparar um alerta, quando o nível de moranguetes estiver baixo (12 unidades);</a:t>
            </a:r>
          </a:p>
          <a:p>
            <a:pPr rtl="0"/>
            <a:r>
              <a:rPr lang="pt-BR" sz="1800" dirty="0">
                <a:solidFill>
                  <a:schemeClr val="bg1"/>
                </a:solidFill>
              </a:rPr>
              <a:t>Sempre que o estoque estiver incomum, o sistema automaticamente vai fazer o pedido dos moranguetes, baseado em compras anteriores do professor.</a:t>
            </a:r>
          </a:p>
          <a:p>
            <a:pPr rtl="0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7F2ACDDD-C8DD-483C-80A3-AB9F98259CE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5107" b="5107"/>
          <a:stretch>
            <a:fillRect/>
          </a:stretch>
        </p:blipFill>
        <p:spPr>
          <a:xfrm>
            <a:off x="0" y="353104"/>
            <a:ext cx="6698323" cy="6014393"/>
          </a:xfrm>
          <a:solidFill>
            <a:schemeClr val="accent5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effectLst>
            <a:outerShdw blurRad="50800" dist="50800" dir="5400000" algn="ctr" rotWithShape="0">
              <a:srgbClr val="000000">
                <a:alpha val="76000"/>
              </a:srgbClr>
            </a:outerShd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2"/>
                </a:solidFill>
              </a:rPr>
              <a:t>ATORES/MOTIVO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4294967295"/>
          </p:nvPr>
        </p:nvSpPr>
        <p:spPr bwMode="grayWhite">
          <a:xfrm>
            <a:off x="8061186" y="1968404"/>
            <a:ext cx="1797685" cy="52406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Motivo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 bwMode="grayWhite">
          <a:xfrm>
            <a:off x="6358679" y="2655402"/>
            <a:ext cx="5202700" cy="3911260"/>
          </a:xfrm>
        </p:spPr>
        <p:txBody>
          <a:bodyPr rtlCol="0">
            <a:noAutofit/>
          </a:bodyPr>
          <a:lstStyle/>
          <a:p>
            <a:pPr algn="just" rtl="0">
              <a:lnSpc>
                <a:spcPct val="100000"/>
              </a:lnSpc>
            </a:pPr>
            <a:r>
              <a:rPr lang="pt-BR" dirty="0">
                <a:solidFill>
                  <a:schemeClr val="bg1"/>
                </a:solidFill>
              </a:rPr>
              <a:t>Facilitar o trabalho do professor, que não precisará se preocupar de tempos em tempos repor o estoque.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DC9AB069-ED72-447F-92A1-FD174986EFE6}"/>
              </a:ext>
            </a:extLst>
          </p:cNvPr>
          <p:cNvSpPr txBox="1">
            <a:spLocks/>
          </p:cNvSpPr>
          <p:nvPr/>
        </p:nvSpPr>
        <p:spPr bwMode="grayWhite">
          <a:xfrm>
            <a:off x="1839400" y="2230437"/>
            <a:ext cx="4365625" cy="45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DB60427-5BDC-47B4-9661-FE30FFD62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35662"/>
              </p:ext>
            </p:extLst>
          </p:nvPr>
        </p:nvGraphicFramePr>
        <p:xfrm>
          <a:off x="135987" y="2686049"/>
          <a:ext cx="5697336" cy="391126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565861">
                  <a:extLst>
                    <a:ext uri="{9D8B030D-6E8A-4147-A177-3AD203B41FA5}">
                      <a16:colId xmlns:a16="http://schemas.microsoft.com/office/drawing/2014/main" val="3902426086"/>
                    </a:ext>
                  </a:extLst>
                </a:gridCol>
                <a:gridCol w="1681851">
                  <a:extLst>
                    <a:ext uri="{9D8B030D-6E8A-4147-A177-3AD203B41FA5}">
                      <a16:colId xmlns:a16="http://schemas.microsoft.com/office/drawing/2014/main" val="2718357846"/>
                    </a:ext>
                  </a:extLst>
                </a:gridCol>
                <a:gridCol w="2449624">
                  <a:extLst>
                    <a:ext uri="{9D8B030D-6E8A-4147-A177-3AD203B41FA5}">
                      <a16:colId xmlns:a16="http://schemas.microsoft.com/office/drawing/2014/main" val="1058029705"/>
                    </a:ext>
                  </a:extLst>
                </a:gridCol>
              </a:tblGrid>
              <a:tr h="370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Nome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Papel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Responsabilidade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146797"/>
                  </a:ext>
                </a:extLst>
              </a:tr>
              <a:tr h="775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Felipe Massaru Sueto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Desenvolvedor e Implantador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Desenvolver o sistema de IOT baseado em dados de estoque e fornecedor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1448577"/>
                  </a:ext>
                </a:extLst>
              </a:tr>
              <a:tr h="15851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Gustavo Machado Raimundo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Desenvolvedor e Implantador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Desenvolver o sistema de Inteligência Artificial baseado nos históricos de compras e distribuição de Moranguetes do professor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6887306"/>
                  </a:ext>
                </a:extLst>
              </a:tr>
              <a:tr h="1180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Marco Morais Rover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Desenvolvedor e Implantador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Desenvolver o sistema de notificações baseado nos níveis irregulares no estoque de Moranguetes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85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1894FD-4DFE-4EB8-8ECE-9939314655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8264" y="2202919"/>
            <a:ext cx="5261474" cy="4543864"/>
          </a:xfrm>
        </p:spPr>
        <p:txBody>
          <a:bodyPr/>
          <a:lstStyle/>
          <a:p>
            <a:r>
              <a:rPr lang="pt-BR" sz="1800" dirty="0">
                <a:solidFill>
                  <a:schemeClr val="bg1"/>
                </a:solidFill>
              </a:rPr>
              <a:t>Segunda Feira – 20 de maio de 2019</a:t>
            </a:r>
          </a:p>
          <a:p>
            <a:r>
              <a:rPr lang="pt-BR" sz="1800" dirty="0">
                <a:solidFill>
                  <a:schemeClr val="bg1"/>
                </a:solidFill>
              </a:rPr>
              <a:t>12:30 – Gerenciar a Equipe (preleção)</a:t>
            </a:r>
          </a:p>
          <a:p>
            <a:r>
              <a:rPr lang="pt-BR" sz="1800" dirty="0">
                <a:solidFill>
                  <a:schemeClr val="bg1"/>
                </a:solidFill>
              </a:rPr>
              <a:t>13:00– Fazer o Backup</a:t>
            </a:r>
          </a:p>
          <a:p>
            <a:r>
              <a:rPr lang="pt-BR" sz="1800" dirty="0">
                <a:solidFill>
                  <a:schemeClr val="bg1"/>
                </a:solidFill>
              </a:rPr>
              <a:t>13:15 – Teste do Backup</a:t>
            </a:r>
          </a:p>
          <a:p>
            <a:r>
              <a:rPr lang="pt-BR" sz="1800" dirty="0">
                <a:solidFill>
                  <a:schemeClr val="bg1"/>
                </a:solidFill>
              </a:rPr>
              <a:t>13:30 – Implantação do IOT</a:t>
            </a:r>
          </a:p>
          <a:p>
            <a:r>
              <a:rPr lang="pt-BR" sz="1800" dirty="0">
                <a:solidFill>
                  <a:schemeClr val="bg1"/>
                </a:solidFill>
              </a:rPr>
              <a:t>14:00 – Testes</a:t>
            </a:r>
          </a:p>
          <a:p>
            <a:r>
              <a:rPr lang="pt-BR" sz="1800" dirty="0">
                <a:solidFill>
                  <a:schemeClr val="bg1"/>
                </a:solidFill>
              </a:rPr>
              <a:t>15:00 – Implantação da Inteligência Artificial</a:t>
            </a:r>
          </a:p>
          <a:p>
            <a:r>
              <a:rPr lang="pt-BR" sz="1800" dirty="0">
                <a:solidFill>
                  <a:schemeClr val="bg1"/>
                </a:solidFill>
              </a:rPr>
              <a:t>16:00 – Testes</a:t>
            </a:r>
          </a:p>
          <a:p>
            <a:r>
              <a:rPr lang="pt-BR" sz="1800" dirty="0">
                <a:solidFill>
                  <a:schemeClr val="bg1"/>
                </a:solidFill>
              </a:rPr>
              <a:t>17:00 – Implantação do sistema de notificações</a:t>
            </a:r>
          </a:p>
          <a:p>
            <a:r>
              <a:rPr lang="pt-BR" sz="1800" dirty="0">
                <a:solidFill>
                  <a:schemeClr val="bg1"/>
                </a:solidFill>
              </a:rPr>
              <a:t>18:00 – Testes</a:t>
            </a:r>
          </a:p>
          <a:p>
            <a:r>
              <a:rPr lang="pt-BR" sz="1800" dirty="0">
                <a:solidFill>
                  <a:schemeClr val="bg1"/>
                </a:solidFill>
              </a:rPr>
              <a:t>19:00 – Teste Integrado</a:t>
            </a:r>
          </a:p>
          <a:p>
            <a:r>
              <a:rPr lang="pt-BR" sz="1800" dirty="0">
                <a:solidFill>
                  <a:schemeClr val="bg1"/>
                </a:solidFill>
              </a:rPr>
              <a:t>20:00 – </a:t>
            </a:r>
            <a:r>
              <a:rPr lang="pt-BR" sz="1800" dirty="0" err="1">
                <a:solidFill>
                  <a:schemeClr val="bg1"/>
                </a:solidFill>
              </a:rPr>
              <a:t>Rollback</a:t>
            </a:r>
            <a:r>
              <a:rPr lang="pt-BR" sz="1800" dirty="0">
                <a:solidFill>
                  <a:schemeClr val="bg1"/>
                </a:solidFill>
              </a:rPr>
              <a:t>, caso necessário</a:t>
            </a:r>
          </a:p>
          <a:p>
            <a:r>
              <a:rPr lang="pt-BR" sz="1800" dirty="0">
                <a:solidFill>
                  <a:schemeClr val="bg1"/>
                </a:solidFill>
              </a:rPr>
              <a:t>21:00 – Finalização </a:t>
            </a:r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68642" y="506437"/>
            <a:ext cx="5261474" cy="1308947"/>
          </a:xfrm>
          <a:effectLst>
            <a:outerShdw blurRad="50800" dist="50800" dir="5400000" algn="ctr" rotWithShape="0">
              <a:srgbClr val="000000">
                <a:alpha val="76000"/>
              </a:srgbClr>
            </a:outerShd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2"/>
                </a:solidFill>
              </a:rPr>
              <a:t>PROCESSO DE GERENCIAMENTO DA EQUIPE</a:t>
            </a:r>
          </a:p>
        </p:txBody>
      </p:sp>
      <p:pic>
        <p:nvPicPr>
          <p:cNvPr id="11" name="Espaço Reservado para Imagem 10" descr="Uma imagem contendo comida, mesa&#10;&#10;Descrição gerada automaticamente">
            <a:extLst>
              <a:ext uri="{FF2B5EF4-FFF2-40B4-BE49-F238E27FC236}">
                <a16:creationId xmlns:a16="http://schemas.microsoft.com/office/drawing/2014/main" id="{FA4BEDD6-15DF-4F44-B56E-C97734F61D5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7867" b="78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ço Reservado para Imagem 22" descr="Vista em ângulo inferior de edifício contra um céu azul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648" y="973512"/>
            <a:ext cx="6125705" cy="2281355"/>
          </a:xfrm>
          <a:effectLst>
            <a:outerShdw blurRad="50800" dist="50800" dir="5400000" algn="ctr" rotWithShape="0">
              <a:srgbClr val="000000">
                <a:alpha val="76000"/>
              </a:srgbClr>
            </a:outerShdw>
          </a:effectLst>
        </p:spPr>
        <p:txBody>
          <a:bodyPr rtlCol="0"/>
          <a:lstStyle/>
          <a:p>
            <a:pPr rtl="0"/>
            <a:r>
              <a:rPr lang="pt-BR" dirty="0">
                <a:solidFill>
                  <a:schemeClr val="tx2"/>
                </a:solidFill>
              </a:rPr>
              <a:t>MUITO</a:t>
            </a:r>
            <a:br>
              <a:rPr lang="pt-BR" dirty="0">
                <a:solidFill>
                  <a:schemeClr val="tx2"/>
                </a:solidFill>
              </a:rPr>
            </a:br>
            <a:r>
              <a:rPr lang="pt-BR" dirty="0">
                <a:solidFill>
                  <a:schemeClr val="tx2"/>
                </a:solidFill>
              </a:rPr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8757" y="3539010"/>
            <a:ext cx="4553241" cy="1790292"/>
          </a:xfrm>
        </p:spPr>
        <p:txBody>
          <a:bodyPr rtlCol="0"/>
          <a:lstStyle/>
          <a:p>
            <a:pPr rtl="0"/>
            <a:r>
              <a:rPr lang="pt-BR" dirty="0"/>
              <a:t>Felipe </a:t>
            </a:r>
            <a:r>
              <a:rPr lang="pt-BR" dirty="0" err="1"/>
              <a:t>Massaru</a:t>
            </a:r>
            <a:r>
              <a:rPr lang="pt-BR" dirty="0"/>
              <a:t> </a:t>
            </a:r>
            <a:r>
              <a:rPr lang="pt-BR" dirty="0" err="1"/>
              <a:t>Sueto</a:t>
            </a:r>
            <a:endParaRPr lang="pt-BR" dirty="0"/>
          </a:p>
          <a:p>
            <a:pPr rtl="0"/>
            <a:r>
              <a:rPr lang="pt-BR" dirty="0"/>
              <a:t>Gustavo Raimundo</a:t>
            </a:r>
          </a:p>
          <a:p>
            <a:pPr rtl="0"/>
            <a:r>
              <a:rPr lang="pt-BR" dirty="0"/>
              <a:t>Marco Rover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38757" y="5285619"/>
            <a:ext cx="4367531" cy="288000"/>
          </a:xfrm>
        </p:spPr>
        <p:txBody>
          <a:bodyPr rtlCol="0"/>
          <a:lstStyle/>
          <a:p>
            <a:pPr rtl="0"/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6000" y="5613445"/>
            <a:ext cx="5943785" cy="1172178"/>
          </a:xfrm>
        </p:spPr>
        <p:txBody>
          <a:bodyPr rtlCol="0"/>
          <a:lstStyle/>
          <a:p>
            <a:pPr rtl="0"/>
            <a:r>
              <a:rPr lang="pt-BR" dirty="0">
                <a:hlinkClick r:id="rId4"/>
              </a:rPr>
              <a:t>Felipe.sueto@bandtec.com.br</a:t>
            </a:r>
            <a:endParaRPr lang="pt-BR" dirty="0"/>
          </a:p>
          <a:p>
            <a:pPr rtl="0"/>
            <a:r>
              <a:rPr lang="pt-BR" dirty="0">
                <a:hlinkClick r:id="rId5"/>
              </a:rPr>
              <a:t>Gustavo.Raimundo@bandtec.com.br</a:t>
            </a:r>
            <a:endParaRPr lang="pt-BR" dirty="0"/>
          </a:p>
          <a:p>
            <a:pPr rtl="0"/>
            <a:r>
              <a:rPr lang="pt-BR" dirty="0"/>
              <a:t>marco.rover@bandtec.com.br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368_TF45331398" id="{DDF0A4A2-C142-4EFC-A857-FE0D142BF9DC}" vid="{A0FA6EE4-111A-41E6-AA8E-FC40761B55A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6dc4bcd6-49db-4c07-9060-8acfc67cef9f"/>
    <ds:schemaRef ds:uri="http://schemas.microsoft.com/sharepoint/v3"/>
    <ds:schemaRef ds:uri="http://schemas.microsoft.com/office/infopath/2007/PartnerControls"/>
    <ds:schemaRef ds:uri="fb0879af-3eba-417a-a55a-ffe6dcd6ca7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universal</Template>
  <TotalTime>0</TotalTime>
  <Words>321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Grande</vt:lpstr>
      <vt:lpstr>Verdana</vt:lpstr>
      <vt:lpstr>Wingdings</vt:lpstr>
      <vt:lpstr>Tema do Office</vt:lpstr>
      <vt:lpstr>IMPLEMENTAÇÃO DO SISTEMA DE VIGILÂNCIA REMOTA</vt:lpstr>
      <vt:lpstr>NOSSO CLIENTE</vt:lpstr>
      <vt:lpstr>PROPOSTA DE MUDANÇA</vt:lpstr>
      <vt:lpstr>PLANO DE ATUAÇÃO</vt:lpstr>
      <vt:lpstr>ATORES/MOTIVO</vt:lpstr>
      <vt:lpstr>PROCESSO DE GERENCIAMENTO DA EQUIPE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2019-05-09T23:16:40Z</dcterms:created>
  <dcterms:modified xsi:type="dcterms:W3CDTF">2019-05-13T22:58:41Z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