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77" r:id="rId2"/>
    <p:sldId id="780" r:id="rId3"/>
    <p:sldId id="77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5B7FD-32D2-E641-B727-6E0551F84B69}"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FD6D3-B90C-4948-892E-1C40507528CF}" type="slidenum">
              <a:rPr lang="en-US" smtClean="0"/>
              <a:t>‹#›</a:t>
            </a:fld>
            <a:endParaRPr lang="en-US"/>
          </a:p>
        </p:txBody>
      </p:sp>
    </p:spTree>
    <p:extLst>
      <p:ext uri="{BB962C8B-B14F-4D97-AF65-F5344CB8AC3E}">
        <p14:creationId xmlns:p14="http://schemas.microsoft.com/office/powerpoint/2010/main" val="170250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0C8CC-5C41-4F6E-8049-3F566018B1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39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0C8CC-5C41-4F6E-8049-3F566018B1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483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those who might not be familiar with Nanopore DRS, basically, after library prep, each RNA transcript is sequenced by being strung through a nanopore, and as it travels through the nanopore, each base causes characteristic changes in the current flowing through the flow cell, such that the current readout can be used to measure the length of the </a:t>
            </a:r>
            <a:r>
              <a:rPr lang="en-US" sz="1200" kern="1200" dirty="0" err="1">
                <a:solidFill>
                  <a:schemeClr val="tx1"/>
                </a:solidFill>
                <a:effectLst/>
                <a:latin typeface="+mn-lt"/>
                <a:ea typeface="+mn-ea"/>
                <a:cs typeface="+mn-cs"/>
              </a:rPr>
              <a:t>polyA</a:t>
            </a:r>
            <a:r>
              <a:rPr lang="en-US" sz="1200" kern="1200" dirty="0">
                <a:solidFill>
                  <a:schemeClr val="tx1"/>
                </a:solidFill>
                <a:effectLst/>
                <a:latin typeface="+mn-lt"/>
                <a:ea typeface="+mn-ea"/>
                <a:cs typeface="+mn-cs"/>
              </a:rPr>
              <a:t> tail. Since the mRNA transcript travels through the nanopore at a constant speed, the length of the </a:t>
            </a:r>
            <a:r>
              <a:rPr lang="en-US" sz="1200" kern="1200" dirty="0" err="1">
                <a:solidFill>
                  <a:schemeClr val="tx1"/>
                </a:solidFill>
                <a:effectLst/>
                <a:latin typeface="+mn-lt"/>
                <a:ea typeface="+mn-ea"/>
                <a:cs typeface="+mn-cs"/>
              </a:rPr>
              <a:t>polyA</a:t>
            </a:r>
            <a:r>
              <a:rPr lang="en-US" sz="1200" kern="1200" dirty="0">
                <a:solidFill>
                  <a:schemeClr val="tx1"/>
                </a:solidFill>
                <a:effectLst/>
                <a:latin typeface="+mn-lt"/>
                <a:ea typeface="+mn-ea"/>
                <a:cs typeface="+mn-cs"/>
              </a:rPr>
              <a:t> tail correlates with the amt. of time it takes to travel through the nanopore. And so by measuring the amt. of time it takes to travel through the nanopore, the </a:t>
            </a:r>
            <a:r>
              <a:rPr lang="en-US" sz="1200" kern="1200" dirty="0" err="1">
                <a:solidFill>
                  <a:schemeClr val="tx1"/>
                </a:solidFill>
                <a:effectLst/>
                <a:latin typeface="+mn-lt"/>
                <a:ea typeface="+mn-ea"/>
                <a:cs typeface="+mn-cs"/>
              </a:rPr>
              <a:t>polyA</a:t>
            </a:r>
            <a:r>
              <a:rPr lang="en-US" sz="1200" kern="1200" dirty="0">
                <a:solidFill>
                  <a:schemeClr val="tx1"/>
                </a:solidFill>
                <a:effectLst/>
                <a:latin typeface="+mn-lt"/>
                <a:ea typeface="+mn-ea"/>
                <a:cs typeface="+mn-cs"/>
              </a:rPr>
              <a:t> tail length can be measured.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0C8CC-5C41-4F6E-8049-3F566018B1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22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C39D-04B0-8E4E-A5B8-7FCBF1C5C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EE412-3A11-3F4B-9B6E-21297FC47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ACBDCF-45F7-D440-B899-63E8CDEE5118}"/>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CE6223CA-0040-204F-88F8-7E176F20A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FA012-51EC-4A42-B5BB-8243242A36EE}"/>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220459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7464-9283-AD49-94F6-0080A37DF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3A7E1-88AA-0B40-933F-3D976C6FA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AE87A-D717-3945-8DA5-55A170B72F76}"/>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C73EAC0B-27DC-7941-8287-2C597AA4D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8001-8E15-2340-A434-2BA9C60D38D3}"/>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89686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E90A2-7AF6-B342-8865-C1DFF3CBB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C1A65-819B-FF42-B9CD-79F8D3191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B7F4-98E7-B84F-A8E0-751C312376B9}"/>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B46DFC74-217E-FC4A-9DAB-5098A0FFF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DE24-F76F-014A-B029-6DE102F113B3}"/>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179712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960D-8403-3743-918D-EDA9422F1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9DE2F-7A53-DD47-9EE1-DCCAC59AB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BF27E-70ED-1B42-9AA5-01A62CDD1DFC}"/>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64F1E704-1624-F84C-B608-BDF226DAD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8C33C-89E1-5B4A-8959-9A5999395F1A}"/>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210168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20A7-749C-C947-971F-782268045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F84321-AEC7-A34E-808F-6E924812A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97BECE-4452-844D-9E43-542A8A963787}"/>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7F8DDDD0-99B3-5B4A-88B6-3CECB0DEA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CF78C-59E7-4047-8107-8745D457C81E}"/>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48009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E5FA-EED6-1048-A0F2-14B521B3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4DCB6-8EB8-0B46-A11C-BB234BB02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7A77CE-430F-0C4C-80FE-28A824C5B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AC88F2-56CC-0E44-9B6B-C107694A272A}"/>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6" name="Footer Placeholder 5">
            <a:extLst>
              <a:ext uri="{FF2B5EF4-FFF2-40B4-BE49-F238E27FC236}">
                <a16:creationId xmlns:a16="http://schemas.microsoft.com/office/drawing/2014/main" id="{3D3CAA00-E014-C643-B9BA-B725E23E3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3EAB2-ECCC-A947-9BCF-394B1ED1C650}"/>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22578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7609-E16C-6044-9021-82B052A8FB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D997B0-09CC-6647-88CD-2AB4F9340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0F5ED7-654B-BE45-92D4-94E7EEB22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87C63C-DD5B-6E47-89E5-CAF1F6234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00582-09FC-5744-9C86-214B5B9B3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A79C2D-67CA-AB4F-B762-6AB7C009284A}"/>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8" name="Footer Placeholder 7">
            <a:extLst>
              <a:ext uri="{FF2B5EF4-FFF2-40B4-BE49-F238E27FC236}">
                <a16:creationId xmlns:a16="http://schemas.microsoft.com/office/drawing/2014/main" id="{4E93C62E-36B8-2C4E-9E9F-5488DB2AC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E125D5-51E9-7340-AE1F-BBAA0C788B0E}"/>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9772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35C0-EAC9-AB43-BD77-91408D5705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D47EC-65F4-EC40-97B0-8A11F0A77342}"/>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4" name="Footer Placeholder 3">
            <a:extLst>
              <a:ext uri="{FF2B5EF4-FFF2-40B4-BE49-F238E27FC236}">
                <a16:creationId xmlns:a16="http://schemas.microsoft.com/office/drawing/2014/main" id="{BCA92DD2-BB69-5946-8DF6-4BA96CEE2F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82BF4F-6BE9-3B44-BE9D-09A190A83A2E}"/>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393693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98AD8-12DE-5A43-90E2-A0DAEC94552D}"/>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3" name="Footer Placeholder 2">
            <a:extLst>
              <a:ext uri="{FF2B5EF4-FFF2-40B4-BE49-F238E27FC236}">
                <a16:creationId xmlns:a16="http://schemas.microsoft.com/office/drawing/2014/main" id="{9C7A2C4A-A863-AE43-AC0D-7AFFB574A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5E0BA-CFEA-F240-8361-7F10D5B63822}"/>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142248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B433-E2C5-1543-9937-5F2F916AB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16DB1-E4CE-2642-A702-C96B2F756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A97D1-F259-564D-A01D-F55A071CC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14F6B-67CF-2340-8F68-CECDD46B7791}"/>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6" name="Footer Placeholder 5">
            <a:extLst>
              <a:ext uri="{FF2B5EF4-FFF2-40B4-BE49-F238E27FC236}">
                <a16:creationId xmlns:a16="http://schemas.microsoft.com/office/drawing/2014/main" id="{75143AEE-4F64-B34C-BDDC-CDB33F534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3F839-61FE-C44B-830B-651656F5E474}"/>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103851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1A75-49F8-AE45-8ECC-AFD6801A9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63A5FB-640A-D646-BCEF-15E030A07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1038C0-8F0A-4B45-B6C7-A8B409FE7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A899F-B665-EA47-B9D8-1AB1049F4E07}"/>
              </a:ext>
            </a:extLst>
          </p:cNvPr>
          <p:cNvSpPr>
            <a:spLocks noGrp="1"/>
          </p:cNvSpPr>
          <p:nvPr>
            <p:ph type="dt" sz="half" idx="10"/>
          </p:nvPr>
        </p:nvSpPr>
        <p:spPr/>
        <p:txBody>
          <a:bodyPr/>
          <a:lstStyle/>
          <a:p>
            <a:fld id="{3BE4317E-CA5C-614A-AF53-E6C8284B003E}" type="datetimeFigureOut">
              <a:rPr lang="en-US" smtClean="0"/>
              <a:t>5/11/21</a:t>
            </a:fld>
            <a:endParaRPr lang="en-US"/>
          </a:p>
        </p:txBody>
      </p:sp>
      <p:sp>
        <p:nvSpPr>
          <p:cNvPr id="6" name="Footer Placeholder 5">
            <a:extLst>
              <a:ext uri="{FF2B5EF4-FFF2-40B4-BE49-F238E27FC236}">
                <a16:creationId xmlns:a16="http://schemas.microsoft.com/office/drawing/2014/main" id="{C42A5F53-BAD8-B545-ACE1-ACD29A78E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ED86A-EC2E-FE4D-93F4-34E86C7524D1}"/>
              </a:ext>
            </a:extLst>
          </p:cNvPr>
          <p:cNvSpPr>
            <a:spLocks noGrp="1"/>
          </p:cNvSpPr>
          <p:nvPr>
            <p:ph type="sldNum" sz="quarter" idx="12"/>
          </p:nvPr>
        </p:nvSpPr>
        <p:spPr/>
        <p:txBody>
          <a:bodyPr/>
          <a:lstStyle/>
          <a:p>
            <a:fld id="{D6593DF4-6E49-2541-8F93-B49C58B8CD04}" type="slidenum">
              <a:rPr lang="en-US" smtClean="0"/>
              <a:t>‹#›</a:t>
            </a:fld>
            <a:endParaRPr lang="en-US"/>
          </a:p>
        </p:txBody>
      </p:sp>
    </p:spTree>
    <p:extLst>
      <p:ext uri="{BB962C8B-B14F-4D97-AF65-F5344CB8AC3E}">
        <p14:creationId xmlns:p14="http://schemas.microsoft.com/office/powerpoint/2010/main" val="356603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3D3C-0E6C-8647-BE5A-62158F331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76759-A453-CC49-85A4-F0ABCE798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A6571-7E70-344F-B322-2415018FB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4317E-CA5C-614A-AF53-E6C8284B003E}" type="datetimeFigureOut">
              <a:rPr lang="en-US" smtClean="0"/>
              <a:t>5/11/21</a:t>
            </a:fld>
            <a:endParaRPr lang="en-US"/>
          </a:p>
        </p:txBody>
      </p:sp>
      <p:sp>
        <p:nvSpPr>
          <p:cNvPr id="5" name="Footer Placeholder 4">
            <a:extLst>
              <a:ext uri="{FF2B5EF4-FFF2-40B4-BE49-F238E27FC236}">
                <a16:creationId xmlns:a16="http://schemas.microsoft.com/office/drawing/2014/main" id="{CB899FB0-FA3C-B64C-AC68-A433E9F6B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F05654-8200-0B4D-95E5-21DCBCE2D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93DF4-6E49-2541-8F93-B49C58B8CD04}" type="slidenum">
              <a:rPr lang="en-US" smtClean="0"/>
              <a:t>‹#›</a:t>
            </a:fld>
            <a:endParaRPr lang="en-US"/>
          </a:p>
        </p:txBody>
      </p:sp>
    </p:spTree>
    <p:extLst>
      <p:ext uri="{BB962C8B-B14F-4D97-AF65-F5344CB8AC3E}">
        <p14:creationId xmlns:p14="http://schemas.microsoft.com/office/powerpoint/2010/main" val="69229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qzusVw4Dp8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252C9E-2591-416E-8950-6A6AB3F5C0F9}"/>
              </a:ext>
            </a:extLst>
          </p:cNvPr>
          <p:cNvSpPr>
            <a:spLocks noGrp="1"/>
          </p:cNvSpPr>
          <p:nvPr>
            <p:ph type="ctrTitle"/>
          </p:nvPr>
        </p:nvSpPr>
        <p:spPr>
          <a:xfrm>
            <a:off x="1524000" y="1122362"/>
            <a:ext cx="9144000" cy="2840037"/>
          </a:xfrm>
        </p:spPr>
        <p:txBody>
          <a:bodyPr>
            <a:normAutofit/>
          </a:bodyPr>
          <a:lstStyle/>
          <a:p>
            <a:r>
              <a:rPr lang="en-US" sz="4000" dirty="0"/>
              <a:t>Nanopore direct RNA sequencing</a:t>
            </a:r>
          </a:p>
        </p:txBody>
      </p:sp>
      <p:sp>
        <p:nvSpPr>
          <p:cNvPr id="3" name="Subtitle 2">
            <a:extLst>
              <a:ext uri="{FF2B5EF4-FFF2-40B4-BE49-F238E27FC236}">
                <a16:creationId xmlns:a16="http://schemas.microsoft.com/office/drawing/2014/main" id="{BF109436-0C67-428B-B832-08F5D43F8990}"/>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Kat Lee</a:t>
            </a:r>
          </a:p>
          <a:p>
            <a:r>
              <a:rPr lang="en-US" dirty="0">
                <a:solidFill>
                  <a:schemeClr val="accent1"/>
                </a:solidFill>
              </a:rPr>
              <a:t>BIMM 143 Spring 2021</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545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252C9E-2591-416E-8950-6A6AB3F5C0F9}"/>
              </a:ext>
            </a:extLst>
          </p:cNvPr>
          <p:cNvSpPr>
            <a:spLocks noGrp="1"/>
          </p:cNvSpPr>
          <p:nvPr>
            <p:ph type="ctrTitle"/>
          </p:nvPr>
        </p:nvSpPr>
        <p:spPr>
          <a:xfrm>
            <a:off x="1524000" y="1122362"/>
            <a:ext cx="9144000" cy="2840037"/>
          </a:xfrm>
        </p:spPr>
        <p:txBody>
          <a:bodyPr>
            <a:normAutofit/>
          </a:bodyPr>
          <a:lstStyle/>
          <a:p>
            <a:r>
              <a:rPr lang="en-US" sz="4000" dirty="0"/>
              <a:t>How does Nanopore sequencing work?</a:t>
            </a:r>
          </a:p>
        </p:txBody>
      </p:sp>
      <p:sp>
        <p:nvSpPr>
          <p:cNvPr id="3" name="Subtitle 2">
            <a:extLst>
              <a:ext uri="{FF2B5EF4-FFF2-40B4-BE49-F238E27FC236}">
                <a16:creationId xmlns:a16="http://schemas.microsoft.com/office/drawing/2014/main" id="{BF109436-0C67-428B-B832-08F5D43F8990}"/>
              </a:ext>
            </a:extLst>
          </p:cNvPr>
          <p:cNvSpPr>
            <a:spLocks noGrp="1"/>
          </p:cNvSpPr>
          <p:nvPr>
            <p:ph type="subTitle" idx="1"/>
          </p:nvPr>
        </p:nvSpPr>
        <p:spPr>
          <a:xfrm>
            <a:off x="1524000" y="4256436"/>
            <a:ext cx="9144000" cy="1600818"/>
          </a:xfrm>
        </p:spPr>
        <p:txBody>
          <a:bodyPr>
            <a:normAutofit/>
          </a:bodyPr>
          <a:lstStyle/>
          <a:p>
            <a:r>
              <a:rPr lang="en-US" dirty="0">
                <a:solidFill>
                  <a:schemeClr val="accent4"/>
                </a:solidFill>
                <a:hlinkClick r:id="rId3">
                  <a:extLst>
                    <a:ext uri="{A12FA001-AC4F-418D-AE19-62706E023703}">
                      <ahyp:hlinkClr xmlns:ahyp="http://schemas.microsoft.com/office/drawing/2018/hyperlinkcolor" val="tx"/>
                    </a:ext>
                  </a:extLst>
                </a:hlinkClick>
              </a:rPr>
              <a:t>https://www.youtube.com/watch?v=qzusVw4Dp8w</a:t>
            </a:r>
            <a:endParaRPr lang="en-US" dirty="0">
              <a:solidFill>
                <a:schemeClr val="accent4"/>
              </a:solidFill>
            </a:endParaRPr>
          </a:p>
          <a:p>
            <a:endParaRPr lang="en-US" dirty="0">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5959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2F3FAE9-C725-8340-82B5-3458D891FCA4}"/>
              </a:ext>
            </a:extLst>
          </p:cNvPr>
          <p:cNvGrpSpPr/>
          <p:nvPr/>
        </p:nvGrpSpPr>
        <p:grpSpPr>
          <a:xfrm>
            <a:off x="4726546" y="-29002"/>
            <a:ext cx="2783216" cy="5003650"/>
            <a:chOff x="4726546" y="-29002"/>
            <a:chExt cx="2783216" cy="5003650"/>
          </a:xfrm>
        </p:grpSpPr>
        <p:pic>
          <p:nvPicPr>
            <p:cNvPr id="66" name="Picture 65" descr="A close up of a map&#10;&#10;Description automatically generated">
              <a:extLst>
                <a:ext uri="{FF2B5EF4-FFF2-40B4-BE49-F238E27FC236}">
                  <a16:creationId xmlns:a16="http://schemas.microsoft.com/office/drawing/2014/main" id="{9D143B68-4115-A645-B74B-CE46F6DAB23A}"/>
                </a:ext>
              </a:extLst>
            </p:cNvPr>
            <p:cNvPicPr>
              <a:picLocks noChangeAspect="1"/>
            </p:cNvPicPr>
            <p:nvPr/>
          </p:nvPicPr>
          <p:blipFill rotWithShape="1">
            <a:blip r:embed="rId3"/>
            <a:srcRect l="3154" t="3597" r="62888"/>
            <a:stretch/>
          </p:blipFill>
          <p:spPr>
            <a:xfrm>
              <a:off x="4726546" y="-29002"/>
              <a:ext cx="2783216" cy="5003650"/>
            </a:xfrm>
            <a:prstGeom prst="rect">
              <a:avLst/>
            </a:prstGeom>
          </p:spPr>
        </p:pic>
        <p:sp>
          <p:nvSpPr>
            <p:cNvPr id="2" name="Rectangle 1">
              <a:extLst>
                <a:ext uri="{FF2B5EF4-FFF2-40B4-BE49-F238E27FC236}">
                  <a16:creationId xmlns:a16="http://schemas.microsoft.com/office/drawing/2014/main" id="{A3FE9E57-5E4F-BA47-A93C-61B31F4E3422}"/>
                </a:ext>
              </a:extLst>
            </p:cNvPr>
            <p:cNvSpPr/>
            <p:nvPr/>
          </p:nvSpPr>
          <p:spPr>
            <a:xfrm>
              <a:off x="4726546" y="-29002"/>
              <a:ext cx="191002" cy="204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217110A-46EB-C84A-ADF6-5E92D22FC510}"/>
                </a:ext>
              </a:extLst>
            </p:cNvPr>
            <p:cNvSpPr/>
            <p:nvPr/>
          </p:nvSpPr>
          <p:spPr>
            <a:xfrm>
              <a:off x="5004619" y="4513006"/>
              <a:ext cx="1494504" cy="317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48A8361-31D1-B748-B02E-0D6EC109F783}"/>
                </a:ext>
              </a:extLst>
            </p:cNvPr>
            <p:cNvSpPr/>
            <p:nvPr/>
          </p:nvSpPr>
          <p:spPr>
            <a:xfrm>
              <a:off x="5673212" y="3976060"/>
              <a:ext cx="98323" cy="517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3AEA86B-859F-4641-B1DA-852A98B3F5D2}"/>
                </a:ext>
              </a:extLst>
            </p:cNvPr>
            <p:cNvSpPr/>
            <p:nvPr/>
          </p:nvSpPr>
          <p:spPr>
            <a:xfrm>
              <a:off x="5011721" y="4513006"/>
              <a:ext cx="1494504" cy="317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059E3CB6-8F7A-4B7E-8B4A-59CAE8F66F2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r>
              <a:rPr lang="en-US" sz="2400" dirty="0">
                <a:solidFill>
                  <a:schemeClr val="bg1"/>
                </a:solidFill>
              </a:rPr>
              <a:t>Nanopore direct RNA sequencing can measure </a:t>
            </a:r>
            <a:r>
              <a:rPr lang="en-US" sz="2400" dirty="0" err="1">
                <a:solidFill>
                  <a:schemeClr val="bg1"/>
                </a:solidFill>
              </a:rPr>
              <a:t>polyA</a:t>
            </a:r>
            <a:r>
              <a:rPr lang="en-US" sz="2400" dirty="0">
                <a:solidFill>
                  <a:schemeClr val="bg1"/>
                </a:solidFill>
              </a:rPr>
              <a:t> tail lengths</a:t>
            </a:r>
          </a:p>
        </p:txBody>
      </p:sp>
      <p:sp>
        <p:nvSpPr>
          <p:cNvPr id="16" name="Content Placeholder 9">
            <a:extLst>
              <a:ext uri="{FF2B5EF4-FFF2-40B4-BE49-F238E27FC236}">
                <a16:creationId xmlns:a16="http://schemas.microsoft.com/office/drawing/2014/main" id="{38FDC823-FA73-431A-8101-00E3E9662013}"/>
              </a:ext>
            </a:extLst>
          </p:cNvPr>
          <p:cNvSpPr txBox="1">
            <a:spLocks/>
          </p:cNvSpPr>
          <p:nvPr/>
        </p:nvSpPr>
        <p:spPr>
          <a:xfrm>
            <a:off x="643468" y="2638044"/>
            <a:ext cx="3363974" cy="3991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E9BDCE"/>
              </a:solidFill>
              <a:effectLst/>
              <a:uLnTx/>
              <a:uFillTx/>
              <a:latin typeface="Calibri" panose="020F0502020204030204"/>
              <a:ea typeface="+mn-ea"/>
              <a:cs typeface="+mn-cs"/>
            </a:endParaRPr>
          </a:p>
        </p:txBody>
      </p:sp>
      <p:sp>
        <p:nvSpPr>
          <p:cNvPr id="36" name="Content Placeholder 9">
            <a:extLst>
              <a:ext uri="{FF2B5EF4-FFF2-40B4-BE49-F238E27FC236}">
                <a16:creationId xmlns:a16="http://schemas.microsoft.com/office/drawing/2014/main" id="{F4CD03CE-11DE-4E2F-8C5A-CF377D7ABD0C}"/>
              </a:ext>
            </a:extLst>
          </p:cNvPr>
          <p:cNvSpPr txBox="1">
            <a:spLocks/>
          </p:cNvSpPr>
          <p:nvPr/>
        </p:nvSpPr>
        <p:spPr>
          <a:xfrm>
            <a:off x="635924" y="2629380"/>
            <a:ext cx="3363974" cy="3991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9" name="Picture 38" descr="A close up of a map&#10;&#10;Description automatically generated">
            <a:extLst>
              <a:ext uri="{FF2B5EF4-FFF2-40B4-BE49-F238E27FC236}">
                <a16:creationId xmlns:a16="http://schemas.microsoft.com/office/drawing/2014/main" id="{64909BC0-3E94-3641-B038-CF07B13C0CDB}"/>
              </a:ext>
            </a:extLst>
          </p:cNvPr>
          <p:cNvPicPr>
            <a:picLocks noChangeAspect="1"/>
          </p:cNvPicPr>
          <p:nvPr/>
        </p:nvPicPr>
        <p:blipFill rotWithShape="1">
          <a:blip r:embed="rId4"/>
          <a:srcRect l="38728" t="1781" r="3305" b="53049"/>
          <a:stretch/>
        </p:blipFill>
        <p:spPr>
          <a:xfrm>
            <a:off x="7274453" y="2486525"/>
            <a:ext cx="4750899" cy="2344467"/>
          </a:xfrm>
          <a:prstGeom prst="rect">
            <a:avLst/>
          </a:prstGeom>
        </p:spPr>
      </p:pic>
      <p:sp>
        <p:nvSpPr>
          <p:cNvPr id="44" name="TextBox 43">
            <a:extLst>
              <a:ext uri="{FF2B5EF4-FFF2-40B4-BE49-F238E27FC236}">
                <a16:creationId xmlns:a16="http://schemas.microsoft.com/office/drawing/2014/main" id="{211271F1-D187-664F-A210-B888D001B5C8}"/>
              </a:ext>
            </a:extLst>
          </p:cNvPr>
          <p:cNvSpPr txBox="1"/>
          <p:nvPr/>
        </p:nvSpPr>
        <p:spPr>
          <a:xfrm>
            <a:off x="8446820" y="5007688"/>
            <a:ext cx="2823465" cy="1169551"/>
          </a:xfrm>
          <a:prstGeom prst="rect">
            <a:avLst/>
          </a:prstGeom>
          <a:noFill/>
        </p:spPr>
        <p:txBody>
          <a:bodyPr wrap="none" rtlCol="0">
            <a:spAutoFit/>
          </a:bodyPr>
          <a:lstStyle/>
          <a:p>
            <a:pPr marL="400050" marR="0" lvl="0" indent="-400050" algn="l" defTabSz="914400" rtl="0" eaLnBrk="1" fontAlgn="auto" latinLnBrk="0" hangingPunct="1">
              <a:lnSpc>
                <a:spcPct val="100000"/>
              </a:lnSpc>
              <a:spcBef>
                <a:spcPts val="0"/>
              </a:spcBef>
              <a:spcAft>
                <a:spcPts val="0"/>
              </a:spcAft>
              <a:buClrTx/>
              <a:buSzTx/>
              <a:buFont typeface="Wingdings" pitchFamily="2" charset="2"/>
              <a:buAutoNum type="romanLcParenBoth"/>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Strand capture</a:t>
            </a:r>
          </a:p>
          <a:p>
            <a:pPr marL="400050" marR="0" lvl="0" indent="-400050" algn="l" defTabSz="914400" rtl="0" eaLnBrk="1" fontAlgn="auto" latinLnBrk="0" hangingPunct="1">
              <a:lnSpc>
                <a:spcPct val="100000"/>
              </a:lnSpc>
              <a:spcBef>
                <a:spcPts val="0"/>
              </a:spcBef>
              <a:spcAft>
                <a:spcPts val="0"/>
              </a:spcAft>
              <a:buClrTx/>
              <a:buSzTx/>
              <a:buFont typeface="Wingdings" pitchFamily="2" charset="2"/>
              <a:buAutoNum type="romanLcParenBoth"/>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ONT adapter translocation</a:t>
            </a:r>
          </a:p>
          <a:p>
            <a:pPr marL="400050" marR="0" lvl="0" indent="-400050" algn="l" defTabSz="914400" rtl="0" eaLnBrk="1" fontAlgn="auto" latinLnBrk="0" hangingPunct="1">
              <a:lnSpc>
                <a:spcPct val="100000"/>
              </a:lnSpc>
              <a:spcBef>
                <a:spcPts val="0"/>
              </a:spcBef>
              <a:spcAft>
                <a:spcPts val="0"/>
              </a:spcAft>
              <a:buClrTx/>
              <a:buSzTx/>
              <a:buFontTx/>
              <a:buAutoNum type="romanLcParenBoth"/>
              <a:tabLst/>
              <a:defRPr/>
            </a:pPr>
            <a:r>
              <a:rPr kumimoji="0" lang="en-US" sz="1400" b="0" i="0" u="none" strike="noStrike" kern="1200" cap="none" spc="0" normalizeH="0" baseline="0" noProof="0" dirty="0">
                <a:ln>
                  <a:noFill/>
                </a:ln>
                <a:solidFill>
                  <a:srgbClr val="00B050"/>
                </a:solidFill>
                <a:effectLst/>
                <a:uLnTx/>
                <a:uFillTx/>
                <a:latin typeface="Calibri" panose="020F0502020204030204"/>
                <a:ea typeface="+mn-ea"/>
                <a:cs typeface="+mn-cs"/>
              </a:rPr>
              <a:t>Poly(A)+ RNA tail translocation</a:t>
            </a:r>
          </a:p>
          <a:p>
            <a:pPr marL="400050" marR="0" lvl="0" indent="-400050" algn="l" defTabSz="914400" rtl="0" eaLnBrk="1" fontAlgn="auto" latinLnBrk="0" hangingPunct="1">
              <a:lnSpc>
                <a:spcPct val="100000"/>
              </a:lnSpc>
              <a:spcBef>
                <a:spcPts val="0"/>
              </a:spcBef>
              <a:spcAft>
                <a:spcPts val="0"/>
              </a:spcAft>
              <a:buClrTx/>
              <a:buSzTx/>
              <a:buFontTx/>
              <a:buAutoNum type="romanLcParenBoth"/>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mRNA translocation</a:t>
            </a:r>
          </a:p>
          <a:p>
            <a:pPr marL="400050" marR="0" lvl="0" indent="-400050" algn="l" defTabSz="914400" rtl="0" eaLnBrk="1" fontAlgn="auto" latinLnBrk="0" hangingPunct="1">
              <a:lnSpc>
                <a:spcPct val="100000"/>
              </a:lnSpc>
              <a:spcBef>
                <a:spcPts val="0"/>
              </a:spcBef>
              <a:spcAft>
                <a:spcPts val="0"/>
              </a:spcAft>
              <a:buClrTx/>
              <a:buSzTx/>
              <a:buFontTx/>
              <a:buAutoNum type="romanLcParenBoth"/>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Strand exit</a:t>
            </a:r>
          </a:p>
        </p:txBody>
      </p:sp>
      <p:sp>
        <p:nvSpPr>
          <p:cNvPr id="45" name="TextBox 44">
            <a:extLst>
              <a:ext uri="{FF2B5EF4-FFF2-40B4-BE49-F238E27FC236}">
                <a16:creationId xmlns:a16="http://schemas.microsoft.com/office/drawing/2014/main" id="{A8F9B439-131D-7E40-96F4-1EC69E0490F0}"/>
              </a:ext>
            </a:extLst>
          </p:cNvPr>
          <p:cNvSpPr txBox="1"/>
          <p:nvPr/>
        </p:nvSpPr>
        <p:spPr>
          <a:xfrm>
            <a:off x="92277" y="6467337"/>
            <a:ext cx="304386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Workman et al. Nature Methods, 2019.</a:t>
            </a:r>
          </a:p>
        </p:txBody>
      </p:sp>
      <p:grpSp>
        <p:nvGrpSpPr>
          <p:cNvPr id="46" name="Group 45">
            <a:extLst>
              <a:ext uri="{FF2B5EF4-FFF2-40B4-BE49-F238E27FC236}">
                <a16:creationId xmlns:a16="http://schemas.microsoft.com/office/drawing/2014/main" id="{9616504B-838F-BB4D-8E9E-58A9388CF124}"/>
              </a:ext>
            </a:extLst>
          </p:cNvPr>
          <p:cNvGrpSpPr/>
          <p:nvPr/>
        </p:nvGrpSpPr>
        <p:grpSpPr>
          <a:xfrm>
            <a:off x="8067089" y="2179646"/>
            <a:ext cx="3774821" cy="177378"/>
            <a:chOff x="5868593" y="1615583"/>
            <a:chExt cx="3774821" cy="177378"/>
          </a:xfrm>
        </p:grpSpPr>
        <p:pic>
          <p:nvPicPr>
            <p:cNvPr id="47" name="Picture 46">
              <a:extLst>
                <a:ext uri="{FF2B5EF4-FFF2-40B4-BE49-F238E27FC236}">
                  <a16:creationId xmlns:a16="http://schemas.microsoft.com/office/drawing/2014/main" id="{77EB1A8A-C100-1F43-A683-B85C493A8DDE}"/>
                </a:ext>
              </a:extLst>
            </p:cNvPr>
            <p:cNvPicPr>
              <a:picLocks noChangeAspect="1"/>
            </p:cNvPicPr>
            <p:nvPr/>
          </p:nvPicPr>
          <p:blipFill rotWithShape="1">
            <a:blip r:embed="rId5">
              <a:extLst>
                <a:ext uri="{28A0092B-C50C-407E-A947-70E740481C1C}">
                  <a14:useLocalDpi xmlns:a14="http://schemas.microsoft.com/office/drawing/2010/main" val="0"/>
                </a:ext>
              </a:extLst>
            </a:blip>
            <a:srcRect l="85203" t="95442" r="10657" b="2355"/>
            <a:stretch/>
          </p:blipFill>
          <p:spPr>
            <a:xfrm>
              <a:off x="5868593" y="1620701"/>
              <a:ext cx="323712" cy="172260"/>
            </a:xfrm>
            <a:prstGeom prst="rect">
              <a:avLst/>
            </a:prstGeom>
          </p:spPr>
        </p:pic>
        <p:grpSp>
          <p:nvGrpSpPr>
            <p:cNvPr id="49" name="Group 48">
              <a:extLst>
                <a:ext uri="{FF2B5EF4-FFF2-40B4-BE49-F238E27FC236}">
                  <a16:creationId xmlns:a16="http://schemas.microsoft.com/office/drawing/2014/main" id="{E0B2D36B-4299-0C47-9FA8-D522B7D4ADB6}"/>
                </a:ext>
              </a:extLst>
            </p:cNvPr>
            <p:cNvGrpSpPr/>
            <p:nvPr/>
          </p:nvGrpSpPr>
          <p:grpSpPr>
            <a:xfrm>
              <a:off x="6180779" y="1615583"/>
              <a:ext cx="3462635" cy="173536"/>
              <a:chOff x="6354595" y="1578694"/>
              <a:chExt cx="3462635" cy="173536"/>
            </a:xfrm>
          </p:grpSpPr>
          <p:pic>
            <p:nvPicPr>
              <p:cNvPr id="50" name="Picture 49">
                <a:extLst>
                  <a:ext uri="{FF2B5EF4-FFF2-40B4-BE49-F238E27FC236}">
                    <a16:creationId xmlns:a16="http://schemas.microsoft.com/office/drawing/2014/main" id="{F8BD579D-F862-7148-88EC-39ADCF4293B0}"/>
                  </a:ext>
                </a:extLst>
              </p:cNvPr>
              <p:cNvPicPr>
                <a:picLocks noChangeAspect="1"/>
              </p:cNvPicPr>
              <p:nvPr/>
            </p:nvPicPr>
            <p:blipFill rotWithShape="1">
              <a:blip r:embed="rId5">
                <a:extLst>
                  <a:ext uri="{28A0092B-C50C-407E-A947-70E740481C1C}">
                    <a14:useLocalDpi xmlns:a14="http://schemas.microsoft.com/office/drawing/2010/main" val="0"/>
                  </a:ext>
                </a:extLst>
              </a:blip>
              <a:srcRect l="68880" t="95442" r="20962" b="2355"/>
              <a:stretch/>
            </p:blipFill>
            <p:spPr>
              <a:xfrm>
                <a:off x="6968824" y="1579970"/>
                <a:ext cx="794398" cy="172260"/>
              </a:xfrm>
              <a:prstGeom prst="rect">
                <a:avLst/>
              </a:prstGeom>
            </p:spPr>
          </p:pic>
          <p:pic>
            <p:nvPicPr>
              <p:cNvPr id="51" name="Picture 50">
                <a:extLst>
                  <a:ext uri="{FF2B5EF4-FFF2-40B4-BE49-F238E27FC236}">
                    <a16:creationId xmlns:a16="http://schemas.microsoft.com/office/drawing/2014/main" id="{F640D817-1764-E648-97A1-FE4FCE9EB277}"/>
                  </a:ext>
                </a:extLst>
              </p:cNvPr>
              <p:cNvPicPr>
                <a:picLocks noChangeAspect="1"/>
              </p:cNvPicPr>
              <p:nvPr/>
            </p:nvPicPr>
            <p:blipFill rotWithShape="1">
              <a:blip r:embed="rId5">
                <a:extLst>
                  <a:ext uri="{28A0092B-C50C-407E-A947-70E740481C1C}">
                    <a14:useLocalDpi xmlns:a14="http://schemas.microsoft.com/office/drawing/2010/main" val="0"/>
                  </a:ext>
                </a:extLst>
              </a:blip>
              <a:srcRect l="68880" t="95442" r="20667" b="2355"/>
              <a:stretch/>
            </p:blipFill>
            <p:spPr>
              <a:xfrm>
                <a:off x="8511111" y="1579970"/>
                <a:ext cx="817430" cy="172260"/>
              </a:xfrm>
              <a:prstGeom prst="rect">
                <a:avLst/>
              </a:prstGeom>
            </p:spPr>
          </p:pic>
          <p:pic>
            <p:nvPicPr>
              <p:cNvPr id="52" name="Picture 51">
                <a:extLst>
                  <a:ext uri="{FF2B5EF4-FFF2-40B4-BE49-F238E27FC236}">
                    <a16:creationId xmlns:a16="http://schemas.microsoft.com/office/drawing/2014/main" id="{81C0778D-29B5-C64C-BD5B-ABBAFFA2B271}"/>
                  </a:ext>
                </a:extLst>
              </p:cNvPr>
              <p:cNvPicPr>
                <a:picLocks noChangeAspect="1"/>
              </p:cNvPicPr>
              <p:nvPr/>
            </p:nvPicPr>
            <p:blipFill rotWithShape="1">
              <a:blip r:embed="rId5">
                <a:extLst>
                  <a:ext uri="{28A0092B-C50C-407E-A947-70E740481C1C}">
                    <a14:useLocalDpi xmlns:a14="http://schemas.microsoft.com/office/drawing/2010/main" val="0"/>
                  </a:ext>
                </a:extLst>
              </a:blip>
              <a:srcRect l="69174" t="95442" r="20945" b="2355"/>
              <a:stretch/>
            </p:blipFill>
            <p:spPr>
              <a:xfrm>
                <a:off x="7762875" y="1579970"/>
                <a:ext cx="772697" cy="172260"/>
              </a:xfrm>
              <a:prstGeom prst="rect">
                <a:avLst/>
              </a:prstGeom>
            </p:spPr>
          </p:pic>
          <p:pic>
            <p:nvPicPr>
              <p:cNvPr id="53" name="Picture 52">
                <a:extLst>
                  <a:ext uri="{FF2B5EF4-FFF2-40B4-BE49-F238E27FC236}">
                    <a16:creationId xmlns:a16="http://schemas.microsoft.com/office/drawing/2014/main" id="{F409E37F-BFF1-B44B-9A25-98A7DADFE2D5}"/>
                  </a:ext>
                </a:extLst>
              </p:cNvPr>
              <p:cNvPicPr>
                <a:picLocks noChangeAspect="1"/>
              </p:cNvPicPr>
              <p:nvPr/>
            </p:nvPicPr>
            <p:blipFill rotWithShape="1">
              <a:blip r:embed="rId5">
                <a:extLst>
                  <a:ext uri="{28A0092B-C50C-407E-A947-70E740481C1C}">
                    <a14:useLocalDpi xmlns:a14="http://schemas.microsoft.com/office/drawing/2010/main" val="0"/>
                  </a:ext>
                </a:extLst>
              </a:blip>
              <a:srcRect l="69174" t="95442" r="20797" b="2355"/>
              <a:stretch/>
            </p:blipFill>
            <p:spPr>
              <a:xfrm>
                <a:off x="6354595" y="1578694"/>
                <a:ext cx="784223" cy="172260"/>
              </a:xfrm>
              <a:prstGeom prst="rect">
                <a:avLst/>
              </a:prstGeom>
            </p:spPr>
          </p:pic>
          <p:pic>
            <p:nvPicPr>
              <p:cNvPr id="54" name="Picture 53">
                <a:extLst>
                  <a:ext uri="{FF2B5EF4-FFF2-40B4-BE49-F238E27FC236}">
                    <a16:creationId xmlns:a16="http://schemas.microsoft.com/office/drawing/2014/main" id="{225F12E1-63CB-D046-9D03-C018A70522C8}"/>
                  </a:ext>
                </a:extLst>
              </p:cNvPr>
              <p:cNvPicPr>
                <a:picLocks noChangeAspect="1"/>
              </p:cNvPicPr>
              <p:nvPr/>
            </p:nvPicPr>
            <p:blipFill rotWithShape="1">
              <a:blip r:embed="rId5">
                <a:extLst>
                  <a:ext uri="{28A0092B-C50C-407E-A947-70E740481C1C}">
                    <a14:useLocalDpi xmlns:a14="http://schemas.microsoft.com/office/drawing/2010/main" val="0"/>
                  </a:ext>
                </a:extLst>
              </a:blip>
              <a:srcRect l="69174" t="95442" r="24543" b="2355"/>
              <a:stretch/>
            </p:blipFill>
            <p:spPr>
              <a:xfrm>
                <a:off x="9325914" y="1578694"/>
                <a:ext cx="491316" cy="172260"/>
              </a:xfrm>
              <a:prstGeom prst="rect">
                <a:avLst/>
              </a:prstGeom>
            </p:spPr>
          </p:pic>
        </p:grpSp>
      </p:grpSp>
      <p:sp>
        <p:nvSpPr>
          <p:cNvPr id="58" name="Rectangle 57">
            <a:extLst>
              <a:ext uri="{FF2B5EF4-FFF2-40B4-BE49-F238E27FC236}">
                <a16:creationId xmlns:a16="http://schemas.microsoft.com/office/drawing/2014/main" id="{334CEB62-7D60-674F-A803-DD3F692BF76B}"/>
              </a:ext>
            </a:extLst>
          </p:cNvPr>
          <p:cNvSpPr/>
          <p:nvPr/>
        </p:nvSpPr>
        <p:spPr>
          <a:xfrm>
            <a:off x="8109892" y="2486525"/>
            <a:ext cx="211602" cy="214353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57ABB16F-82AF-4946-A845-84E8B3BACC1A}"/>
              </a:ext>
            </a:extLst>
          </p:cNvPr>
          <p:cNvSpPr txBox="1"/>
          <p:nvPr/>
        </p:nvSpPr>
        <p:spPr>
          <a:xfrm>
            <a:off x="7779826" y="2089278"/>
            <a:ext cx="3209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65" name="TextBox 64">
            <a:extLst>
              <a:ext uri="{FF2B5EF4-FFF2-40B4-BE49-F238E27FC236}">
                <a16:creationId xmlns:a16="http://schemas.microsoft.com/office/drawing/2014/main" id="{D9C3453D-E60B-5246-A13B-86529A7A4004}"/>
              </a:ext>
            </a:extLst>
          </p:cNvPr>
          <p:cNvSpPr txBox="1"/>
          <p:nvPr/>
        </p:nvSpPr>
        <p:spPr>
          <a:xfrm>
            <a:off x="11798365" y="2086822"/>
            <a:ext cx="3209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73" name="Rectangle 72">
            <a:extLst>
              <a:ext uri="{FF2B5EF4-FFF2-40B4-BE49-F238E27FC236}">
                <a16:creationId xmlns:a16="http://schemas.microsoft.com/office/drawing/2014/main" id="{DA57C33F-C2F8-9248-A63E-FEB46386304D}"/>
              </a:ext>
            </a:extLst>
          </p:cNvPr>
          <p:cNvSpPr/>
          <p:nvPr/>
        </p:nvSpPr>
        <p:spPr>
          <a:xfrm>
            <a:off x="7178953" y="2575056"/>
            <a:ext cx="191002" cy="204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4" name="Straight Arrow Connector 73">
            <a:extLst>
              <a:ext uri="{FF2B5EF4-FFF2-40B4-BE49-F238E27FC236}">
                <a16:creationId xmlns:a16="http://schemas.microsoft.com/office/drawing/2014/main" id="{96AC0D3C-053B-EB4D-90DA-367A8F6DEE54}"/>
              </a:ext>
            </a:extLst>
          </p:cNvPr>
          <p:cNvCxnSpPr>
            <a:cxnSpLocks/>
          </p:cNvCxnSpPr>
          <p:nvPr/>
        </p:nvCxnSpPr>
        <p:spPr>
          <a:xfrm>
            <a:off x="6973213" y="3631221"/>
            <a:ext cx="2057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1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8" grpId="0" animBg="1"/>
      <p:bldP spid="64" grpId="0"/>
      <p:bldP spid="6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197</Words>
  <Application>Microsoft Macintosh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Nanopore direct RNA sequencing</vt:lpstr>
      <vt:lpstr>How does Nanopore sequencing work?</vt:lpstr>
      <vt:lpstr>Nanopore direct RNA sequencing can measure polyA tail lengths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Nanopore direct RNA sequencing</dc:title>
  <dc:creator>Kat Lee</dc:creator>
  <cp:lastModifiedBy>Kat Lee</cp:lastModifiedBy>
  <cp:revision>2</cp:revision>
  <dcterms:created xsi:type="dcterms:W3CDTF">2021-05-12T02:49:04Z</dcterms:created>
  <dcterms:modified xsi:type="dcterms:W3CDTF">2021-05-12T03:01:09Z</dcterms:modified>
</cp:coreProperties>
</file>