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0"/>
  </p:notesMasterIdLst>
  <p:sldIdLst>
    <p:sldId id="256" r:id="rId2"/>
    <p:sldId id="273" r:id="rId3"/>
    <p:sldId id="274" r:id="rId4"/>
    <p:sldId id="368" r:id="rId5"/>
    <p:sldId id="276" r:id="rId6"/>
    <p:sldId id="278" r:id="rId7"/>
    <p:sldId id="280" r:id="rId8"/>
    <p:sldId id="293" r:id="rId9"/>
    <p:sldId id="335" r:id="rId10"/>
    <p:sldId id="296" r:id="rId11"/>
    <p:sldId id="336" r:id="rId12"/>
    <p:sldId id="337" r:id="rId13"/>
    <p:sldId id="297" r:id="rId14"/>
    <p:sldId id="339" r:id="rId15"/>
    <p:sldId id="340" r:id="rId16"/>
    <p:sldId id="341" r:id="rId17"/>
    <p:sldId id="342" r:id="rId18"/>
    <p:sldId id="298" r:id="rId19"/>
    <p:sldId id="299" r:id="rId20"/>
    <p:sldId id="300" r:id="rId21"/>
    <p:sldId id="346" r:id="rId22"/>
    <p:sldId id="356" r:id="rId23"/>
    <p:sldId id="384" r:id="rId24"/>
    <p:sldId id="301" r:id="rId25"/>
    <p:sldId id="348" r:id="rId26"/>
    <p:sldId id="350" r:id="rId27"/>
    <p:sldId id="378" r:id="rId28"/>
    <p:sldId id="379" r:id="rId29"/>
    <p:sldId id="347" r:id="rId30"/>
    <p:sldId id="306" r:id="rId31"/>
    <p:sldId id="307" r:id="rId32"/>
    <p:sldId id="357" r:id="rId33"/>
    <p:sldId id="380" r:id="rId34"/>
    <p:sldId id="314" r:id="rId35"/>
    <p:sldId id="319" r:id="rId36"/>
    <p:sldId id="315" r:id="rId37"/>
    <p:sldId id="377" r:id="rId38"/>
    <p:sldId id="318" r:id="rId39"/>
    <p:sldId id="381" r:id="rId40"/>
    <p:sldId id="320" r:id="rId41"/>
    <p:sldId id="321" r:id="rId42"/>
    <p:sldId id="323" r:id="rId43"/>
    <p:sldId id="369" r:id="rId44"/>
    <p:sldId id="370" r:id="rId45"/>
    <p:sldId id="322" r:id="rId46"/>
    <p:sldId id="371" r:id="rId47"/>
    <p:sldId id="382" r:id="rId48"/>
    <p:sldId id="324" r:id="rId49"/>
    <p:sldId id="325" r:id="rId50"/>
    <p:sldId id="372" r:id="rId51"/>
    <p:sldId id="326" r:id="rId52"/>
    <p:sldId id="373" r:id="rId53"/>
    <p:sldId id="327" r:id="rId54"/>
    <p:sldId id="374" r:id="rId55"/>
    <p:sldId id="375" r:id="rId56"/>
    <p:sldId id="383" r:id="rId57"/>
    <p:sldId id="328" r:id="rId58"/>
    <p:sldId id="376" r:id="rId5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61"/>
      <p:bold r:id="rId62"/>
      <p:italic r:id="rId63"/>
      <p:boldItalic r:id="rId64"/>
    </p:embeddedFont>
    <p:embeddedFont>
      <p:font typeface="Oswald" panose="02000303000000000000" pitchFamily="2" charset="0"/>
      <p:regular r:id="rId65"/>
      <p:bold r:id="rId66"/>
    </p:embeddedFont>
    <p:embeddedFont>
      <p:font typeface="Source Code Pro" panose="020B0509030403020204" pitchFamily="49" charset="0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024A18-E29D-4059-A941-AF6D6EA14A28}">
  <a:tblStyle styleId="{DD024A18-E29D-4059-A941-AF6D6EA14A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>
      <p:cViewPr varScale="1">
        <p:scale>
          <a:sx n="143" d="100"/>
          <a:sy n="143" d="100"/>
        </p:scale>
        <p:origin x="76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s/api.html#req.body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s/api.html#req.body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s/api.html#req.body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5x/api.html#res.send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5x/api.html#res.send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5x/api.html#res.send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5x/api.html#res.send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5x/api.html#res.send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metjs.github.io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b9d815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b9d815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067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b9d815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b9d815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611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b9d815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b9d815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7646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b9d815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b9d815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759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b9d815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b9d815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395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b9d815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b9d815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461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b9d815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b9d815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043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b9d815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b9d815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983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b9d815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b9d815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788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b9d815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b9d815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https://expressjs.com/es/api.html#req.body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8135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45b9d815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45b9d815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7998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b9d815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b9d815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https://expressjs.com/es/api.html#req.body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7228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b9d815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b9d815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7136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b9d815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b9d815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598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b9d815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b9d815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https://expressjs.com/es/api.html#req.body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02660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b9d815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b9d815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https://expressjs.com/en/5x/api.html#res.send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6066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b9d815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b9d815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https://expressjs.com/en/5x/api.html#res.send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9376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b9d815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b9d815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https://expressjs.com/en/5x/api.html#res.send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52206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b9d815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b9d815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9752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b9d815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b9d815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0670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b9d815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b9d815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850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https://expressjs.com/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206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b9d815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b9d815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0776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b9d815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b9d815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https://expressjs.com/en/5x/api.html#res.send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96458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b9d815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b9d815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2304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b9d815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b9d815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1365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b9d815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b9d815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9025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b9d815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b9d815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0814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b9d815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b9d815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6118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b9d815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b9d815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0788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b9d815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b9d815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https://expressjs.com/en/5x/api.html#res.send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70138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b9d815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b9d815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119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5dffa3d11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5dffa3d11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3285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b9d815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b9d815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056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b9d815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b9d815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8820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b9d815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b9d815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6821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b9d815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b9d815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2147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b9d815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b9d815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1364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b9d815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b9d815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58044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b9d815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b9d815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https://helmetjs.github.io/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5451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b9d815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b9d815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389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b9d815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b9d815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3524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b9d815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b9d815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891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b9d815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b9d815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895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b9d815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b9d815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0102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Modulo 5: </a:t>
            </a:r>
            <a:r>
              <a:rPr lang="en-US" dirty="0"/>
              <a:t>Backend development &amp; Databases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054906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endParaRPr lang="en-US" dirty="0"/>
          </a:p>
          <a:p>
            <a:pPr marL="0" lvl="0" indent="0">
              <a:lnSpc>
                <a:spcPct val="150000"/>
              </a:lnSpc>
            </a:pPr>
            <a:r>
              <a:rPr lang="en-US" dirty="0"/>
              <a:t>Servers, HTTP and Express.js</a:t>
            </a:r>
          </a:p>
          <a:p>
            <a:pPr marL="0" lvl="0" indent="0">
              <a:lnSpc>
                <a:spcPct val="150000"/>
              </a:lnSpc>
            </a:pPr>
            <a:r>
              <a:rPr lang="en-US" dirty="0"/>
              <a:t>Advanced HTTP/S, Auth, Session &amp; Cookies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Nivel de </a:t>
            </a:r>
            <a:r>
              <a:rPr lang="en-US" dirty="0" err="1"/>
              <a:t>aplicación</a:t>
            </a: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+mj-lt"/>
              <a:buAutoNum type="arabicPeriod"/>
            </a:pPr>
            <a:r>
              <a:rPr lang="en-US" dirty="0" err="1"/>
              <a:t>Realizan</a:t>
            </a:r>
            <a:r>
              <a:rPr lang="en-US" dirty="0"/>
              <a:t> </a:t>
            </a:r>
            <a:r>
              <a:rPr lang="en-US" dirty="0" err="1"/>
              <a:t>cambios</a:t>
            </a:r>
            <a:r>
              <a:rPr lang="en-US" dirty="0"/>
              <a:t> a los </a:t>
            </a:r>
            <a:r>
              <a:rPr lang="en-US" dirty="0" err="1"/>
              <a:t>objetos</a:t>
            </a:r>
            <a:r>
              <a:rPr lang="en-US" dirty="0"/>
              <a:t> de </a:t>
            </a:r>
            <a:r>
              <a:rPr lang="en-US" dirty="0" err="1"/>
              <a:t>solicitud</a:t>
            </a:r>
            <a:r>
              <a:rPr lang="en-US" dirty="0"/>
              <a:t> y </a:t>
            </a:r>
            <a:r>
              <a:rPr lang="en-US" dirty="0" err="1"/>
              <a:t>respuesta</a:t>
            </a:r>
            <a:r>
              <a:rPr lang="en-US" dirty="0"/>
              <a:t> y </a:t>
            </a:r>
            <a:r>
              <a:rPr lang="en-US" dirty="0" err="1"/>
              <a:t>después</a:t>
            </a:r>
            <a:r>
              <a:rPr lang="en-US" dirty="0"/>
              <a:t> </a:t>
            </a:r>
            <a:r>
              <a:rPr lang="en-US" dirty="0" err="1"/>
              <a:t>llaman</a:t>
            </a:r>
            <a:r>
              <a:rPr lang="en-US" dirty="0"/>
              <a:t> </a:t>
            </a:r>
            <a:r>
              <a:rPr lang="en-US" b="1" dirty="0"/>
              <a:t>next()</a:t>
            </a:r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7F1712-187F-4B1D-80D6-CA67DF2BC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23" y="2762728"/>
            <a:ext cx="8444754" cy="97471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375BE6-B1D5-494D-ACD1-B4127798903F}"/>
              </a:ext>
            </a:extLst>
          </p:cNvPr>
          <p:cNvCxnSpPr>
            <a:cxnSpLocks/>
          </p:cNvCxnSpPr>
          <p:nvPr/>
        </p:nvCxnSpPr>
        <p:spPr>
          <a:xfrm>
            <a:off x="768404" y="3480868"/>
            <a:ext cx="6992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49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Nivel de </a:t>
            </a:r>
            <a:r>
              <a:rPr lang="en-US" dirty="0" err="1"/>
              <a:t>aplicación</a:t>
            </a: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122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+mj-lt"/>
              <a:buAutoNum type="arabicPeriod" startAt="2"/>
            </a:pPr>
            <a:r>
              <a:rPr lang="es-MX" dirty="0"/>
              <a:t>Es posible agregar un middleware a una ruta específica.</a:t>
            </a:r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104FCF-3406-4B36-BC9F-B46D1CC73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32" y="2631196"/>
            <a:ext cx="8260336" cy="89721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12DF6E-F4A5-42D4-8AB2-14E6CE37EE53}"/>
              </a:ext>
            </a:extLst>
          </p:cNvPr>
          <p:cNvCxnSpPr>
            <a:cxnSpLocks/>
          </p:cNvCxnSpPr>
          <p:nvPr/>
        </p:nvCxnSpPr>
        <p:spPr>
          <a:xfrm>
            <a:off x="1166692" y="2834128"/>
            <a:ext cx="7312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93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Nivel de </a:t>
            </a:r>
            <a:r>
              <a:rPr lang="en-US" dirty="0" err="1"/>
              <a:t>aplicación</a:t>
            </a: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1662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+mj-lt"/>
              <a:buAutoNum type="arabicPeriod" startAt="3"/>
            </a:pPr>
            <a:r>
              <a:rPr lang="es-MX" dirty="0"/>
              <a:t>No olvidar </a:t>
            </a:r>
            <a:r>
              <a:rPr lang="es-MX" b="1" dirty="0" err="1"/>
              <a:t>next</a:t>
            </a:r>
            <a:r>
              <a:rPr lang="es-MX" b="1" dirty="0"/>
              <a:t>()</a:t>
            </a:r>
            <a:r>
              <a:rPr lang="es-MX" dirty="0"/>
              <a:t>. Este código nunca retornará el control al manejador de la ruta.</a:t>
            </a:r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31B523-B118-4A6E-A8BC-75B66C4A6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71" y="2869620"/>
            <a:ext cx="8472458" cy="10274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12DF6E-F4A5-42D4-8AB2-14E6CE37EE53}"/>
              </a:ext>
            </a:extLst>
          </p:cNvPr>
          <p:cNvCxnSpPr>
            <a:cxnSpLocks/>
          </p:cNvCxnSpPr>
          <p:nvPr/>
        </p:nvCxnSpPr>
        <p:spPr>
          <a:xfrm>
            <a:off x="790173" y="3611798"/>
            <a:ext cx="23141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574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Direccionador</a:t>
            </a:r>
            <a:r>
              <a:rPr lang="en-US" dirty="0"/>
              <a:t> (Router)</a:t>
            </a: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1005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dirty="0"/>
              <a:t>Funciona de la misma forma que el middleware de nivel de aplicación, excepto que es una instancia de </a:t>
            </a:r>
            <a:r>
              <a:rPr lang="es-MX" dirty="0" err="1"/>
              <a:t>express.Router</a:t>
            </a:r>
            <a:r>
              <a:rPr lang="es-MX" dirty="0"/>
              <a:t>()</a:t>
            </a:r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13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94E580-B830-4CD5-AE3D-51CD79478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28" y="2934856"/>
            <a:ext cx="7797430" cy="42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05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Direccionador</a:t>
            </a:r>
            <a:r>
              <a:rPr lang="en-US" dirty="0"/>
              <a:t> (Router)</a:t>
            </a: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1005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dirty="0"/>
              <a:t>Middleware sin ruta, este código será ejecutado para cada solicitud al direccionador.</a:t>
            </a:r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E5377C-627D-423A-BE1D-6B12268BC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37" y="2812539"/>
            <a:ext cx="8295725" cy="9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68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Direccionador</a:t>
            </a:r>
            <a:r>
              <a:rPr lang="en-US" dirty="0"/>
              <a:t> (Router)</a:t>
            </a: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507245"/>
            <a:ext cx="8520600" cy="1005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dirty="0" err="1"/>
              <a:t>Stack</a:t>
            </a:r>
            <a:r>
              <a:rPr lang="es-MX" dirty="0"/>
              <a:t> de middlewares que muestran información de cualquier tipo para cualquier solicitud HTTP a la </a:t>
            </a:r>
            <a:r>
              <a:rPr lang="es-MX" dirty="0" err="1"/>
              <a:t>url</a:t>
            </a:r>
            <a:r>
              <a:rPr lang="es-MX" dirty="0"/>
              <a:t> </a:t>
            </a:r>
            <a:r>
              <a:rPr lang="es-MX" b="1" dirty="0"/>
              <a:t>/</a:t>
            </a:r>
            <a:r>
              <a:rPr lang="es-MX" b="1" dirty="0" err="1"/>
              <a:t>user</a:t>
            </a:r>
            <a:endParaRPr lang="es-MX" b="1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F245B6-1D94-4009-A656-63757E708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08" y="2637210"/>
            <a:ext cx="8045184" cy="143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18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Manejadores</a:t>
            </a:r>
            <a:r>
              <a:rPr lang="en-US" dirty="0"/>
              <a:t> de </a:t>
            </a:r>
            <a:r>
              <a:rPr lang="en-US" dirty="0" err="1"/>
              <a:t>rutas</a:t>
            </a: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507245"/>
            <a:ext cx="8520600" cy="1005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dirty="0"/>
              <a:t>Proporciona funciones de devolución de llamada que se comportan como middleware para manejar una solicitud.</a:t>
            </a:r>
            <a:endParaRPr lang="es-MX" b="1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16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CA8352-4DA0-46F1-90E1-35F956FFA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2721172"/>
            <a:ext cx="79533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68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Manejadores</a:t>
            </a:r>
            <a:r>
              <a:rPr lang="en-US" dirty="0"/>
              <a:t> de </a:t>
            </a:r>
            <a:r>
              <a:rPr lang="en-US" dirty="0" err="1"/>
              <a:t>rutas</a:t>
            </a: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507245"/>
            <a:ext cx="8520600" cy="1005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dirty="0"/>
              <a:t>Debe invocarse </a:t>
            </a:r>
            <a:r>
              <a:rPr lang="es-MX" b="1" dirty="0" err="1"/>
              <a:t>res.send</a:t>
            </a:r>
            <a:r>
              <a:rPr lang="es-MX" b="1" dirty="0"/>
              <a:t>()</a:t>
            </a:r>
            <a:r>
              <a:rPr lang="es-MX" dirty="0"/>
              <a:t>, de lo contrario el cliente no recibirá respuesta. </a:t>
            </a:r>
            <a:r>
              <a:rPr lang="es-MX" i="1" dirty="0"/>
              <a:t>Véase </a:t>
            </a:r>
            <a:r>
              <a:rPr lang="es-MX" i="1" dirty="0" err="1"/>
              <a:t>express.Response</a:t>
            </a:r>
            <a:endParaRPr lang="es-MX" i="1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33B809-FEBF-4E39-B520-2F65382F0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2856488"/>
            <a:ext cx="78962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88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Manejo</a:t>
            </a:r>
            <a:r>
              <a:rPr lang="en-US" dirty="0"/>
              <a:t> de </a:t>
            </a:r>
            <a:r>
              <a:rPr lang="en-US" dirty="0" err="1"/>
              <a:t>errores</a:t>
            </a: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468824"/>
            <a:ext cx="8520600" cy="3518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+mj-lt"/>
              <a:buAutoNum type="arabicPeriod"/>
            </a:pPr>
            <a:r>
              <a:rPr lang="en-US" dirty="0"/>
              <a:t>Toma 4 </a:t>
            </a:r>
            <a:r>
              <a:rPr lang="en-US" dirty="0" err="1"/>
              <a:t>argumentos</a:t>
            </a:r>
            <a:r>
              <a:rPr lang="en-US" dirty="0"/>
              <a:t>, el primero es el error.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+mj-lt"/>
              <a:buAutoNum type="arabicPeriod"/>
            </a:pP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+mj-lt"/>
              <a:buAutoNum type="arabicPeriod"/>
            </a:pP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+mj-lt"/>
              <a:buAutoNum type="arabicPeriod"/>
            </a:pP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+mj-lt"/>
              <a:buAutoNum type="arabicPeriod"/>
            </a:pP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+mj-lt"/>
              <a:buAutoNum type="arabicPeriod"/>
            </a:pP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+mj-lt"/>
              <a:buAutoNum type="arabicPeriod"/>
            </a:pPr>
            <a:r>
              <a:rPr lang="en-US" dirty="0"/>
              <a:t>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llamar</a:t>
            </a:r>
            <a:r>
              <a:rPr lang="en-US" dirty="0"/>
              <a:t> por medio de </a:t>
            </a:r>
            <a:r>
              <a:rPr lang="en-US" b="1" dirty="0"/>
              <a:t>next(err)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middleware.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+mj-lt"/>
              <a:buAutoNum type="arabicPeriod"/>
            </a:pPr>
            <a:r>
              <a:rPr lang="en-US" dirty="0"/>
              <a:t>Una </a:t>
            </a:r>
            <a:r>
              <a:rPr lang="en-US" dirty="0" err="1"/>
              <a:t>vez</a:t>
            </a:r>
            <a:r>
              <a:rPr lang="en-US" dirty="0"/>
              <a:t> que </a:t>
            </a:r>
            <a:r>
              <a:rPr lang="en-US" b="1" dirty="0"/>
              <a:t>next(err) </a:t>
            </a:r>
            <a:r>
              <a:rPr lang="en-US" dirty="0"/>
              <a:t>se </a:t>
            </a:r>
            <a:r>
              <a:rPr lang="en-US" dirty="0" err="1"/>
              <a:t>llame</a:t>
            </a:r>
            <a:r>
              <a:rPr lang="en-US" dirty="0"/>
              <a:t>,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otro</a:t>
            </a:r>
            <a:r>
              <a:rPr lang="en-US" dirty="0"/>
              <a:t> middleware de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omitido</a:t>
            </a:r>
            <a:r>
              <a:rPr lang="en-US" dirty="0"/>
              <a:t>.</a:t>
            </a:r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18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ED0AE7-2DC7-4AF3-96AF-4D51742E4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80" y="2198600"/>
            <a:ext cx="8358640" cy="88731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03DB2C-C6E7-41FA-9E4D-6C56D158D878}"/>
              </a:ext>
            </a:extLst>
          </p:cNvPr>
          <p:cNvCxnSpPr>
            <a:cxnSpLocks/>
          </p:cNvCxnSpPr>
          <p:nvPr/>
        </p:nvCxnSpPr>
        <p:spPr>
          <a:xfrm>
            <a:off x="1166691" y="2413088"/>
            <a:ext cx="78505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871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Incorporado</a:t>
            </a: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Express </a:t>
            </a:r>
            <a:r>
              <a:rPr lang="en-US" dirty="0" err="1"/>
              <a:t>tiene</a:t>
            </a:r>
            <a:r>
              <a:rPr lang="en-US" dirty="0"/>
              <a:t> las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funciones</a:t>
            </a:r>
            <a:r>
              <a:rPr lang="en-US" dirty="0"/>
              <a:t> de middleware </a:t>
            </a:r>
            <a:r>
              <a:rPr lang="en-US" dirty="0" err="1"/>
              <a:t>incorporadas</a:t>
            </a:r>
            <a:r>
              <a:rPr lang="en-US" dirty="0"/>
              <a:t>: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Static</a:t>
            </a:r>
            <a:r>
              <a:rPr lang="en-US" dirty="0"/>
              <a:t>: </a:t>
            </a:r>
            <a:r>
              <a:rPr lang="en-US" dirty="0" err="1"/>
              <a:t>Sirve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en-US" dirty="0" err="1"/>
              <a:t>estáticos</a:t>
            </a:r>
            <a:r>
              <a:rPr lang="en-US" dirty="0"/>
              <a:t> (</a:t>
            </a:r>
            <a:r>
              <a:rPr lang="en-US" dirty="0" err="1"/>
              <a:t>imágenes</a:t>
            </a:r>
            <a:r>
              <a:rPr lang="en-US" dirty="0"/>
              <a:t>, videos,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Json</a:t>
            </a:r>
            <a:r>
              <a:rPr lang="en-US" dirty="0"/>
              <a:t>: </a:t>
            </a:r>
            <a:r>
              <a:rPr lang="en-US" dirty="0" err="1"/>
              <a:t>Convierte</a:t>
            </a:r>
            <a:r>
              <a:rPr lang="en-US" dirty="0"/>
              <a:t> solicitudes con </a:t>
            </a:r>
            <a:r>
              <a:rPr lang="en-US" dirty="0" err="1"/>
              <a:t>cargas</a:t>
            </a:r>
            <a:r>
              <a:rPr lang="en-US" dirty="0"/>
              <a:t> JSON.</a:t>
            </a:r>
          </a:p>
          <a:p>
            <a:pPr marL="114300" indent="0">
              <a:buNone/>
            </a:pPr>
            <a:r>
              <a:rPr lang="en-US" b="1" dirty="0" err="1"/>
              <a:t>Urlencoded</a:t>
            </a:r>
            <a:r>
              <a:rPr lang="en-US" dirty="0"/>
              <a:t>: </a:t>
            </a:r>
            <a:r>
              <a:rPr lang="en-US" dirty="0" err="1"/>
              <a:t>Convierte</a:t>
            </a:r>
            <a:r>
              <a:rPr lang="en-US" dirty="0"/>
              <a:t> solicitudes con </a:t>
            </a:r>
            <a:r>
              <a:rPr lang="en-US" dirty="0" err="1"/>
              <a:t>cargas</a:t>
            </a:r>
            <a:r>
              <a:rPr lang="en-US" dirty="0"/>
              <a:t> URL-encoded.</a:t>
            </a:r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51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Contenido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1988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s-ES" dirty="0"/>
              <a:t>Aprenderán como crear un servidor HTTP en Node.js usando el </a:t>
            </a:r>
            <a:r>
              <a:rPr lang="es-ES" dirty="0" err="1"/>
              <a:t>framework</a:t>
            </a:r>
            <a:r>
              <a:rPr lang="es-ES" dirty="0"/>
              <a:t> Express, </a:t>
            </a:r>
            <a:r>
              <a:rPr lang="es-MX" dirty="0"/>
              <a:t>crearán rutas que controlen el comportamiento del servidor para diferentes métodos HTTP, aprenderán como usar los </a:t>
            </a:r>
            <a:r>
              <a:rPr lang="es-MX" dirty="0" err="1"/>
              <a:t>routers</a:t>
            </a:r>
            <a:r>
              <a:rPr lang="es-MX" dirty="0"/>
              <a:t> y middlewares.</a:t>
            </a: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lang="es-MX"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7803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Terceros</a:t>
            </a: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936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Los </a:t>
            </a:r>
            <a:r>
              <a:rPr lang="en-US" dirty="0" err="1"/>
              <a:t>módulos</a:t>
            </a:r>
            <a:r>
              <a:rPr lang="en-US" dirty="0"/>
              <a:t> de </a:t>
            </a:r>
            <a:r>
              <a:rPr lang="en-US" dirty="0" err="1"/>
              <a:t>terceros</a:t>
            </a:r>
            <a:r>
              <a:rPr lang="en-US" dirty="0"/>
              <a:t> </a:t>
            </a:r>
            <a:r>
              <a:rPr lang="en-US" dirty="0" err="1"/>
              <a:t>añaden</a:t>
            </a:r>
            <a:r>
              <a:rPr lang="en-US" dirty="0"/>
              <a:t> </a:t>
            </a:r>
            <a:r>
              <a:rPr lang="en-US" dirty="0" err="1"/>
              <a:t>funcionalidades</a:t>
            </a:r>
            <a:r>
              <a:rPr lang="en-US" dirty="0"/>
              <a:t> a las </a:t>
            </a:r>
            <a:r>
              <a:rPr lang="en-US" dirty="0" err="1"/>
              <a:t>aplicaciones</a:t>
            </a:r>
            <a:r>
              <a:rPr lang="en-US" dirty="0"/>
              <a:t>.</a:t>
            </a:r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20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B92529-51FA-4AA6-ADDB-A9CE8471C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2385973"/>
            <a:ext cx="8315325" cy="704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320BAC-CAF0-4769-8628-517C54360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649" y="3288833"/>
            <a:ext cx="48387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22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8522-5C57-4574-AE02-9A6F419C8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1470634"/>
            <a:ext cx="4045200" cy="1789200"/>
          </a:xfrm>
        </p:spPr>
        <p:txBody>
          <a:bodyPr/>
          <a:lstStyle/>
          <a:p>
            <a:r>
              <a:rPr lang="en-US" dirty="0"/>
              <a:t>Node</a:t>
            </a:r>
            <a:br>
              <a:rPr lang="en-US" dirty="0"/>
            </a:br>
            <a:r>
              <a:rPr lang="en-US" dirty="0"/>
              <a:t>Express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8954A-6CA7-4DE1-B707-A151AFC79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3313285"/>
            <a:ext cx="4045200" cy="1345500"/>
          </a:xfrm>
        </p:spPr>
        <p:txBody>
          <a:bodyPr/>
          <a:lstStyle/>
          <a:p>
            <a:r>
              <a:rPr lang="en-US" i="1" dirty="0"/>
              <a:t>Hello world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4E2FD-7C4A-4F1B-9448-BE519D5AB5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21</a:t>
            </a:fld>
            <a:endParaRPr lang="es"/>
          </a:p>
        </p:txBody>
      </p:sp>
      <p:pic>
        <p:nvPicPr>
          <p:cNvPr id="1030" name="Picture 6" descr="Resultado de imagen para ts-node&quot;">
            <a:extLst>
              <a:ext uri="{FF2B5EF4-FFF2-40B4-BE49-F238E27FC236}">
                <a16:creationId xmlns:a16="http://schemas.microsoft.com/office/drawing/2014/main" id="{22EC3631-DDD6-43F6-AAC0-97B5042FC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98"/>
          <a:stretch/>
        </p:blipFill>
        <p:spPr bwMode="auto">
          <a:xfrm>
            <a:off x="5439334" y="1470634"/>
            <a:ext cx="2763371" cy="16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149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Práctica</a:t>
            </a:r>
            <a:endParaRPr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22</a:t>
            </a:fld>
            <a:endParaRPr/>
          </a:p>
        </p:txBody>
      </p:sp>
      <p:sp>
        <p:nvSpPr>
          <p:cNvPr id="7" name="Google Shape;99;p18">
            <a:extLst>
              <a:ext uri="{FF2B5EF4-FFF2-40B4-BE49-F238E27FC236}">
                <a16:creationId xmlns:a16="http://schemas.microsoft.com/office/drawing/2014/main" id="{AE9613E0-19D2-4A56-8F9A-5C28AA2364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US" dirty="0"/>
              <a:t>git clone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US" dirty="0" err="1"/>
              <a:t>npm</a:t>
            </a:r>
            <a:r>
              <a:rPr lang="en-US" dirty="0"/>
              <a:t> install express --save</a:t>
            </a:r>
          </a:p>
          <a:p>
            <a:pPr>
              <a:buFontTx/>
              <a:buChar char="-"/>
            </a:pPr>
            <a:r>
              <a:rPr lang="es-MX" dirty="0"/>
              <a:t>npm install --save-dev eslint</a:t>
            </a:r>
          </a:p>
          <a:p>
            <a:pPr>
              <a:buFontTx/>
              <a:buChar char="-"/>
            </a:pPr>
            <a:r>
              <a:rPr lang="es-MX" dirty="0"/>
              <a:t>npx eslint --init 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US" dirty="0" err="1"/>
              <a:t>Agregar</a:t>
            </a:r>
            <a:r>
              <a:rPr lang="en-US" dirty="0"/>
              <a:t> las </a:t>
            </a:r>
            <a:r>
              <a:rPr lang="en-US" dirty="0" err="1"/>
              <a:t>reglas</a:t>
            </a:r>
            <a:r>
              <a:rPr lang="en-US" dirty="0"/>
              <a:t>:</a:t>
            </a:r>
          </a:p>
          <a:p>
            <a:pPr marL="114300" indent="0">
              <a:buNone/>
            </a:pPr>
            <a:r>
              <a:rPr lang="en-US" sz="1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   '</a:t>
            </a:r>
            <a:r>
              <a:rPr lang="en-US" sz="10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linebreak</a:t>
            </a:r>
            <a:r>
              <a:rPr lang="en-US" sz="1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-style'</a:t>
            </a:r>
            <a:r>
              <a:rPr lang="en-US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14300" indent="0">
              <a:buNone/>
            </a:pPr>
            <a:r>
              <a:rPr lang="en-US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'object-curly-spacing'</a:t>
            </a:r>
            <a:r>
              <a:rPr lang="en-US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1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'always'</a:t>
            </a:r>
            <a:r>
              <a:rPr lang="en-US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114300" indent="0">
              <a:buNone/>
            </a:pPr>
            <a:r>
              <a:rPr lang="en-US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'new-cap'</a:t>
            </a:r>
            <a:r>
              <a:rPr lang="en-US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14300" indent="0">
              <a:buNone/>
            </a:pPr>
            <a:r>
              <a:rPr lang="en-US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'max-</a:t>
            </a:r>
            <a:r>
              <a:rPr lang="en-US" sz="10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0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US" dirty="0" err="1"/>
              <a:t>Levantar</a:t>
            </a:r>
            <a:r>
              <a:rPr lang="en-US" dirty="0"/>
              <a:t> un </a:t>
            </a:r>
            <a:r>
              <a:rPr lang="en-US" dirty="0" err="1"/>
              <a:t>servidor</a:t>
            </a:r>
            <a:r>
              <a:rPr lang="en-US" dirty="0"/>
              <a:t> (app.js)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US" dirty="0"/>
              <a:t>Hola </a:t>
            </a:r>
            <a:r>
              <a:rPr lang="en-US" dirty="0" err="1"/>
              <a:t>mundo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22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JS </a:t>
            </a:r>
            <a:r>
              <a:rPr lang="en-US" dirty="0" err="1"/>
              <a:t>Moderno</a:t>
            </a:r>
            <a:endParaRPr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23</a:t>
            </a:fld>
            <a:endParaRPr/>
          </a:p>
        </p:txBody>
      </p:sp>
      <p:sp>
        <p:nvSpPr>
          <p:cNvPr id="7" name="Google Shape;99;p18">
            <a:extLst>
              <a:ext uri="{FF2B5EF4-FFF2-40B4-BE49-F238E27FC236}">
                <a16:creationId xmlns:a16="http://schemas.microsoft.com/office/drawing/2014/main" id="{AE9613E0-19D2-4A56-8F9A-5C28AA2364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US" dirty="0" err="1">
                <a:solidFill>
                  <a:schemeClr val="bg2"/>
                </a:solidFill>
                <a:latin typeface="Source Code Pro" panose="020B0604020202020204" charset="0"/>
                <a:ea typeface="Source Code Pro" panose="020B0604020202020204" charset="0"/>
              </a:rPr>
              <a:t>npm</a:t>
            </a:r>
            <a:r>
              <a:rPr lang="en-US" dirty="0">
                <a:solidFill>
                  <a:schemeClr val="bg2"/>
                </a:solidFill>
                <a:latin typeface="Source Code Pro" panose="020B0604020202020204" charset="0"/>
                <a:ea typeface="Source Code Pro" panose="020B0604020202020204" charset="0"/>
              </a:rPr>
              <a:t> install </a:t>
            </a:r>
            <a:r>
              <a:rPr lang="en-US" b="0" i="0" dirty="0">
                <a:solidFill>
                  <a:schemeClr val="bg2"/>
                </a:solidFill>
                <a:effectLst/>
                <a:latin typeface="Source Code Pro" panose="020B0604020202020204" charset="0"/>
                <a:ea typeface="Source Code Pro" panose="020B0604020202020204" charset="0"/>
              </a:rPr>
              <a:t>@babel/core @babel/node @babel/</a:t>
            </a:r>
            <a:r>
              <a:rPr lang="en-US" b="0" i="0">
                <a:solidFill>
                  <a:schemeClr val="bg2"/>
                </a:solidFill>
                <a:effectLst/>
                <a:latin typeface="Source Code Pro" panose="020B0604020202020204" charset="0"/>
                <a:ea typeface="Source Code Pro" panose="020B0604020202020204" charset="0"/>
              </a:rPr>
              <a:t>preset-env --save -dev</a:t>
            </a:r>
            <a:endParaRPr lang="en-US" b="0" i="0" dirty="0">
              <a:solidFill>
                <a:schemeClr val="bg2"/>
              </a:solidFill>
              <a:effectLst/>
              <a:latin typeface="Source Code Pro" panose="020B0604020202020204" charset="0"/>
              <a:ea typeface="Source Code Pro" panose="020B060402020202020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US" dirty="0">
                <a:solidFill>
                  <a:schemeClr val="bg2"/>
                </a:solidFill>
                <a:latin typeface="Source Code Pro" panose="020B0604020202020204" charset="0"/>
                <a:ea typeface="Source Code Pro" panose="020B0604020202020204" charset="0"/>
              </a:rPr>
              <a:t>Start: </a:t>
            </a:r>
            <a:r>
              <a:rPr lang="en-US" b="0" i="0" dirty="0">
                <a:solidFill>
                  <a:schemeClr val="bg2"/>
                </a:solidFill>
                <a:effectLst/>
                <a:latin typeface="Source Code Pro" panose="020B0604020202020204" charset="0"/>
                <a:ea typeface="Source Code Pro" panose="020B0604020202020204" charset="0"/>
              </a:rPr>
              <a:t>babel-node index.js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US" dirty="0" err="1">
                <a:solidFill>
                  <a:schemeClr val="bg2"/>
                </a:solidFill>
                <a:latin typeface="Source Code Pro" panose="020B0604020202020204" charset="0"/>
                <a:ea typeface="Source Code Pro" panose="020B0604020202020204" charset="0"/>
              </a:rPr>
              <a:t>Separar</a:t>
            </a:r>
            <a:r>
              <a:rPr lang="en-US" dirty="0">
                <a:solidFill>
                  <a:schemeClr val="bg2"/>
                </a:solidFill>
                <a:latin typeface="Source Code Pro" panose="020B0604020202020204" charset="0"/>
                <a:ea typeface="Source Code Pro" panose="020B0604020202020204" charset="0"/>
              </a:rPr>
              <a:t> app e index (prefix ‘/</a:t>
            </a:r>
            <a:r>
              <a:rPr lang="en-US" dirty="0" err="1">
                <a:solidFill>
                  <a:schemeClr val="bg2"/>
                </a:solidFill>
                <a:latin typeface="Source Code Pro" panose="020B0604020202020204" charset="0"/>
                <a:ea typeface="Source Code Pro" panose="020B0604020202020204" charset="0"/>
              </a:rPr>
              <a:t>api</a:t>
            </a:r>
            <a:r>
              <a:rPr lang="en-US" dirty="0">
                <a:solidFill>
                  <a:schemeClr val="bg2"/>
                </a:solidFill>
                <a:latin typeface="Source Code Pro" panose="020B0604020202020204" charset="0"/>
                <a:ea typeface="Source Code Pro" panose="020B0604020202020204" charset="0"/>
              </a:rPr>
              <a:t>’)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US" dirty="0" err="1">
                <a:solidFill>
                  <a:schemeClr val="bg2"/>
                </a:solidFill>
                <a:latin typeface="Source Code Pro" panose="020B0604020202020204" charset="0"/>
                <a:ea typeface="Source Code Pro" panose="020B0604020202020204" charset="0"/>
              </a:rPr>
              <a:t>Cambiar</a:t>
            </a:r>
            <a:r>
              <a:rPr lang="en-US" dirty="0">
                <a:solidFill>
                  <a:schemeClr val="bg2"/>
                </a:solidFill>
                <a:latin typeface="Source Code Pro" panose="020B0604020202020204" charset="0"/>
                <a:ea typeface="Source Code Pro" panose="020B0604020202020204" charset="0"/>
              </a:rPr>
              <a:t> require por import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US" dirty="0" err="1">
                <a:solidFill>
                  <a:schemeClr val="bg2"/>
                </a:solidFill>
                <a:latin typeface="Source Code Pro" panose="020B0604020202020204" charset="0"/>
                <a:ea typeface="Source Code Pro" panose="020B0604020202020204" charset="0"/>
              </a:rPr>
              <a:t>Crear</a:t>
            </a:r>
            <a:r>
              <a:rPr lang="en-US" dirty="0">
                <a:solidFill>
                  <a:schemeClr val="bg2"/>
                </a:solidFill>
                <a:latin typeface="Source Code Pro" panose="020B0604020202020204" charset="0"/>
                <a:ea typeface="Source Code Pro" panose="020B0604020202020204" charset="0"/>
              </a:rPr>
              <a:t> .</a:t>
            </a:r>
            <a:r>
              <a:rPr lang="en-US" dirty="0" err="1">
                <a:solidFill>
                  <a:schemeClr val="bg2"/>
                </a:solidFill>
                <a:latin typeface="Source Code Pro" panose="020B0604020202020204" charset="0"/>
                <a:ea typeface="Source Code Pro" panose="020B0604020202020204" charset="0"/>
              </a:rPr>
              <a:t>babelrc</a:t>
            </a:r>
            <a:endParaRPr lang="en-US" dirty="0">
              <a:solidFill>
                <a:schemeClr val="bg2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114300" indent="0">
              <a:buNone/>
            </a:pPr>
            <a:r>
              <a:rPr lang="en-US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114300" indent="0">
              <a:buNone/>
            </a:pPr>
            <a:r>
              <a:rPr lang="en-US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"presets"</a:t>
            </a:r>
            <a:r>
              <a:rPr lang="en-US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[[</a:t>
            </a:r>
            <a:r>
              <a:rPr lang="en-US" sz="1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"@babel/preset-env"</a:t>
            </a:r>
            <a:r>
              <a:rPr lang="en-US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{</a:t>
            </a:r>
          </a:p>
          <a:p>
            <a:pPr marL="114300" indent="0">
              <a:buNone/>
            </a:pPr>
            <a:r>
              <a:rPr lang="en-US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"targets"</a:t>
            </a:r>
            <a:r>
              <a:rPr lang="en-US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pPr marL="114300" indent="0">
              <a:buNone/>
            </a:pPr>
            <a:r>
              <a:rPr lang="en-US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"node"</a:t>
            </a:r>
            <a:r>
              <a:rPr lang="en-US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"current"</a:t>
            </a:r>
            <a:endParaRPr lang="en-US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None/>
            </a:pPr>
            <a:r>
              <a:rPr lang="en-US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}]]</a:t>
            </a:r>
          </a:p>
          <a:p>
            <a:pPr marL="114300" indent="0">
              <a:buNone/>
            </a:pPr>
            <a:r>
              <a:rPr lang="en-US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Tx/>
              <a:buChar char="-"/>
            </a:pPr>
            <a:endParaRPr lang="en-US" dirty="0">
              <a:solidFill>
                <a:schemeClr val="bg2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Tx/>
              <a:buChar char="-"/>
            </a:pPr>
            <a:endParaRPr lang="en-US" dirty="0">
              <a:solidFill>
                <a:schemeClr val="bg2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028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8522-5C57-4574-AE02-9A6F419C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Request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3269D-3CCA-41A8-A630-40DEE479F72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08764" y="608940"/>
            <a:ext cx="3837000" cy="36951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2000" b="1" i="1" dirty="0">
                <a:solidFill>
                  <a:srgbClr val="FF0000"/>
                </a:solidFill>
              </a:rPr>
              <a:t>req: </a:t>
            </a:r>
            <a:r>
              <a:rPr lang="en-US" sz="2000" b="1" i="1" dirty="0" err="1">
                <a:solidFill>
                  <a:srgbClr val="FFC000"/>
                </a:solidFill>
              </a:rPr>
              <a:t>express.Request</a:t>
            </a:r>
            <a:endParaRPr lang="en-US" sz="2000" b="1" i="1" dirty="0">
              <a:solidFill>
                <a:srgbClr val="FFC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4E2FD-7C4A-4F1B-9448-BE519D5AB5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24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183914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body</a:t>
            </a: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“key-value” </a:t>
            </a:r>
            <a:r>
              <a:rPr lang="en-US" dirty="0" err="1"/>
              <a:t>enviados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cuerpo</a:t>
            </a:r>
            <a:r>
              <a:rPr lang="en-US" dirty="0"/>
              <a:t> de la </a:t>
            </a:r>
            <a:r>
              <a:rPr lang="en-US" dirty="0" err="1"/>
              <a:t>solicitud</a:t>
            </a:r>
            <a:r>
              <a:rPr lang="en-US" dirty="0"/>
              <a:t>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25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E309D-F83B-43AF-A069-E76977301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730" y="2492625"/>
            <a:ext cx="3354540" cy="207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46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params</a:t>
            </a: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Es un </a:t>
            </a:r>
            <a:r>
              <a:rPr lang="en-US" dirty="0" err="1"/>
              <a:t>objeto</a:t>
            </a:r>
            <a:r>
              <a:rPr lang="en-US" dirty="0"/>
              <a:t> que </a:t>
            </a:r>
            <a:r>
              <a:rPr lang="en-US" dirty="0" err="1"/>
              <a:t>contiene</a:t>
            </a:r>
            <a:r>
              <a:rPr lang="en-US" dirty="0"/>
              <a:t> las </a:t>
            </a:r>
            <a:r>
              <a:rPr lang="en-US" dirty="0" err="1"/>
              <a:t>propiedades</a:t>
            </a:r>
            <a:r>
              <a:rPr lang="en-US" dirty="0"/>
              <a:t> de las </a:t>
            </a:r>
            <a:r>
              <a:rPr lang="en-US" dirty="0" err="1"/>
              <a:t>rutas</a:t>
            </a:r>
            <a:r>
              <a:rPr lang="en-US" dirty="0"/>
              <a:t>.</a:t>
            </a:r>
          </a:p>
          <a:p>
            <a:pPr marL="114300" lvl="0" indent="0">
              <a:buNone/>
            </a:pPr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n-US" dirty="0"/>
              <a:t> dada la </a:t>
            </a:r>
            <a:r>
              <a:rPr lang="en-US" dirty="0" err="1"/>
              <a:t>ruta</a:t>
            </a:r>
            <a:r>
              <a:rPr lang="en-US" dirty="0"/>
              <a:t> </a:t>
            </a:r>
            <a:r>
              <a:rPr lang="en-US" b="1" dirty="0"/>
              <a:t>/user/:name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E31509-3D4B-4CC7-A643-7CFA66F7B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368" y="2772845"/>
            <a:ext cx="4505264" cy="136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06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Params</a:t>
            </a:r>
            <a:endParaRPr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27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90FA4-3269-45AB-9F61-AD6E6F278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02" y="2038871"/>
            <a:ext cx="8295395" cy="13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23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Params</a:t>
            </a:r>
            <a:endParaRPr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28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2A343A-624E-42E4-8575-FB797DD56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43" y="2409594"/>
            <a:ext cx="8064313" cy="98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27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query</a:t>
            </a: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dirty="0"/>
              <a:t>Es un </a:t>
            </a:r>
            <a:r>
              <a:rPr lang="en-US" dirty="0" err="1"/>
              <a:t>objeto</a:t>
            </a:r>
            <a:r>
              <a:rPr lang="en-US" dirty="0"/>
              <a:t> que </a:t>
            </a:r>
            <a:r>
              <a:rPr lang="en-US" dirty="0" err="1"/>
              <a:t>contiene</a:t>
            </a:r>
            <a:r>
              <a:rPr lang="en-US" dirty="0"/>
              <a:t> las </a:t>
            </a:r>
            <a:r>
              <a:rPr lang="en-US" dirty="0" err="1"/>
              <a:t>propiedades</a:t>
            </a:r>
            <a:r>
              <a:rPr lang="en-US" dirty="0"/>
              <a:t> de las </a:t>
            </a:r>
            <a:r>
              <a:rPr lang="en-US" dirty="0" err="1"/>
              <a:t>querys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ruta</a:t>
            </a:r>
            <a:r>
              <a:rPr lang="en-US" dirty="0"/>
              <a:t>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29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E344A4-9F15-4394-BB32-FF04A5DF8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023" y="2386235"/>
            <a:ext cx="5471953" cy="222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48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D36E7-B9FD-4C8A-A384-DB6AB6C9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developer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4710E-5661-40F0-8383-B8EF574912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3</a:t>
            </a:fld>
            <a:endParaRPr lang="es"/>
          </a:p>
        </p:txBody>
      </p:sp>
      <p:sp>
        <p:nvSpPr>
          <p:cNvPr id="6" name="AutoShape 2" descr="Resultado de imagen para frontend backend">
            <a:extLst>
              <a:ext uri="{FF2B5EF4-FFF2-40B4-BE49-F238E27FC236}">
                <a16:creationId xmlns:a16="http://schemas.microsoft.com/office/drawing/2014/main" id="{A67BF1FD-3370-4E9D-BCB9-9093C1260D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4" name="Picture 6" descr="Resultado de imagen para react png">
            <a:extLst>
              <a:ext uri="{FF2B5EF4-FFF2-40B4-BE49-F238E27FC236}">
                <a16:creationId xmlns:a16="http://schemas.microsoft.com/office/drawing/2014/main" id="{E8BC0244-3CDA-45D8-89D2-041785EC2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993" y="600954"/>
            <a:ext cx="2792843" cy="338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924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1F181-0809-43F2-849D-1A2AE4CE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Response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3338B-279A-400D-8A3D-343C825657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30</a:t>
            </a:fld>
            <a:endParaRPr lang="e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4AC0511-8122-4299-A8F9-63E671E052A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08764" y="631992"/>
            <a:ext cx="3837000" cy="36951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2000" b="1" i="1" dirty="0">
                <a:solidFill>
                  <a:srgbClr val="FF0000"/>
                </a:solidFill>
              </a:rPr>
              <a:t>res: </a:t>
            </a:r>
            <a:r>
              <a:rPr lang="en-US" sz="2000" b="1" i="1" dirty="0" err="1">
                <a:solidFill>
                  <a:srgbClr val="FFC000"/>
                </a:solidFill>
              </a:rPr>
              <a:t>express.Response</a:t>
            </a:r>
            <a:endParaRPr lang="en-US" sz="2000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622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express.Response</a:t>
            </a: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544332"/>
            <a:ext cx="8709458" cy="2680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50000"/>
              </a:lnSpc>
              <a:buNone/>
            </a:pPr>
            <a:r>
              <a:rPr lang="en-US" b="1" dirty="0"/>
              <a:t>end()			</a:t>
            </a:r>
            <a:r>
              <a:rPr lang="en-US" dirty="0" err="1"/>
              <a:t>Finaliza</a:t>
            </a:r>
            <a:r>
              <a:rPr lang="en-US" dirty="0"/>
              <a:t> el </a:t>
            </a:r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respuesta</a:t>
            </a:r>
            <a:r>
              <a:rPr lang="en-US" dirty="0"/>
              <a:t>.</a:t>
            </a:r>
          </a:p>
          <a:p>
            <a:pPr marL="114300" lvl="0" indent="0">
              <a:lnSpc>
                <a:spcPct val="150000"/>
              </a:lnSpc>
              <a:buNone/>
            </a:pPr>
            <a:r>
              <a:rPr lang="en-US" b="1" dirty="0"/>
              <a:t>json()		</a:t>
            </a:r>
            <a:r>
              <a:rPr lang="en-US" dirty="0" err="1"/>
              <a:t>Envía</a:t>
            </a:r>
            <a:r>
              <a:rPr lang="en-US" dirty="0"/>
              <a:t> una </a:t>
            </a:r>
            <a:r>
              <a:rPr lang="en-US" dirty="0" err="1"/>
              <a:t>respuesta</a:t>
            </a:r>
            <a:r>
              <a:rPr lang="en-US" dirty="0"/>
              <a:t> JSON.</a:t>
            </a:r>
          </a:p>
          <a:p>
            <a:pPr marL="114300" lvl="0" indent="0">
              <a:lnSpc>
                <a:spcPct val="150000"/>
              </a:lnSpc>
              <a:buNone/>
            </a:pPr>
            <a:r>
              <a:rPr lang="en-US" b="1" dirty="0"/>
              <a:t>redirect()		</a:t>
            </a:r>
            <a:r>
              <a:rPr lang="en-US" dirty="0" err="1"/>
              <a:t>Redirecciona</a:t>
            </a:r>
            <a:r>
              <a:rPr lang="en-US" dirty="0"/>
              <a:t> una </a:t>
            </a:r>
            <a:r>
              <a:rPr lang="en-US" dirty="0" err="1"/>
              <a:t>solicitud</a:t>
            </a:r>
            <a:r>
              <a:rPr lang="en-US" dirty="0"/>
              <a:t>.</a:t>
            </a:r>
          </a:p>
          <a:p>
            <a:pPr marL="114300" lvl="0" indent="0">
              <a:lnSpc>
                <a:spcPct val="150000"/>
              </a:lnSpc>
              <a:buNone/>
            </a:pPr>
            <a:r>
              <a:rPr lang="en-US" b="1" dirty="0"/>
              <a:t>send()		</a:t>
            </a:r>
            <a:r>
              <a:rPr lang="en-US" dirty="0" err="1"/>
              <a:t>Envía</a:t>
            </a:r>
            <a:r>
              <a:rPr lang="en-US" dirty="0"/>
              <a:t> una </a:t>
            </a:r>
            <a:r>
              <a:rPr lang="en-US" dirty="0" err="1"/>
              <a:t>respuesta</a:t>
            </a:r>
            <a:r>
              <a:rPr lang="en-US" dirty="0"/>
              <a:t> de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.</a:t>
            </a:r>
          </a:p>
          <a:p>
            <a:pPr marL="114300" lvl="0" indent="0">
              <a:lnSpc>
                <a:spcPct val="150000"/>
              </a:lnSpc>
              <a:buNone/>
            </a:pPr>
            <a:r>
              <a:rPr lang="en-US" b="1" dirty="0" err="1"/>
              <a:t>sendFile</a:t>
            </a:r>
            <a:r>
              <a:rPr lang="en-US" b="1" dirty="0"/>
              <a:t>()		</a:t>
            </a:r>
            <a:r>
              <a:rPr lang="en-US" dirty="0" err="1"/>
              <a:t>Envía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.</a:t>
            </a:r>
          </a:p>
          <a:p>
            <a:pPr marL="114300" lvl="0" indent="0">
              <a:lnSpc>
                <a:spcPct val="150000"/>
              </a:lnSpc>
              <a:buNone/>
            </a:pPr>
            <a:r>
              <a:rPr lang="en-US" b="1" dirty="0" err="1"/>
              <a:t>sendStatus</a:t>
            </a:r>
            <a:r>
              <a:rPr lang="en-US" b="1" dirty="0"/>
              <a:t>()		</a:t>
            </a:r>
            <a:r>
              <a:rPr lang="en-US" dirty="0" err="1"/>
              <a:t>Envía</a:t>
            </a:r>
            <a:r>
              <a:rPr lang="en-US" dirty="0"/>
              <a:t> el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respuesta</a:t>
            </a:r>
            <a:r>
              <a:rPr lang="en-US" dirty="0"/>
              <a:t>.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status().json()	</a:t>
            </a:r>
            <a:r>
              <a:rPr lang="en-US" dirty="0" err="1"/>
              <a:t>Envía</a:t>
            </a:r>
            <a:r>
              <a:rPr lang="en-US" dirty="0"/>
              <a:t> un </a:t>
            </a:r>
            <a:r>
              <a:rPr lang="en-US" dirty="0" err="1"/>
              <a:t>estado</a:t>
            </a:r>
            <a:r>
              <a:rPr lang="en-US" dirty="0"/>
              <a:t> y un JSON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cuerpo</a:t>
            </a:r>
            <a:r>
              <a:rPr lang="en-US" dirty="0"/>
              <a:t>.</a:t>
            </a:r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217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Express</a:t>
            </a:r>
            <a:endParaRPr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32</a:t>
            </a:fld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A7E4BD6-7902-4238-A476-CE3730667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58" y="1224163"/>
            <a:ext cx="78105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178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Práctica</a:t>
            </a:r>
            <a:endParaRPr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33</a:t>
            </a:fld>
            <a:endParaRPr/>
          </a:p>
        </p:txBody>
      </p:sp>
      <p:sp>
        <p:nvSpPr>
          <p:cNvPr id="5" name="Google Shape;99;p18">
            <a:extLst>
              <a:ext uri="{FF2B5EF4-FFF2-40B4-BE49-F238E27FC236}">
                <a16:creationId xmlns:a16="http://schemas.microsoft.com/office/drawing/2014/main" id="{70AB28F0-DF9D-43EF-9629-16DA822EBD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544332"/>
            <a:ext cx="8709458" cy="34195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 err="1"/>
              <a:t>Crear</a:t>
            </a:r>
            <a:r>
              <a:rPr lang="en-US" dirty="0"/>
              <a:t> un CRUD para </a:t>
            </a:r>
            <a:r>
              <a:rPr lang="en-US" dirty="0" err="1"/>
              <a:t>Usuarios</a:t>
            </a:r>
            <a:endParaRPr lang="en-US" dirty="0"/>
          </a:p>
          <a:p>
            <a:pPr marL="114300" lvl="0" indent="0">
              <a:lnSpc>
                <a:spcPct val="150000"/>
              </a:lnSpc>
              <a:buClr>
                <a:schemeClr val="tx1"/>
              </a:buClr>
              <a:buNone/>
            </a:pPr>
            <a:endParaRPr lang="en-US" dirty="0"/>
          </a:p>
          <a:p>
            <a:pPr marL="114300" lvl="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dirty="0"/>
              <a:t>“CRUD”:</a:t>
            </a:r>
          </a:p>
          <a:p>
            <a:pPr marL="114300" lvl="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dirty="0" err="1"/>
              <a:t>Listar</a:t>
            </a:r>
            <a:endParaRPr lang="en-US" dirty="0"/>
          </a:p>
          <a:p>
            <a:pPr marL="114300" lvl="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dirty="0" err="1"/>
              <a:t>Buscar</a:t>
            </a:r>
            <a:r>
              <a:rPr lang="en-US" dirty="0"/>
              <a:t> por ID 	</a:t>
            </a:r>
          </a:p>
          <a:p>
            <a:pPr marL="114300" lvl="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dirty="0" err="1"/>
              <a:t>Eliminar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93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1F181-0809-43F2-849D-1A2AE4CE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Router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6BA9D-52FC-4775-BDD9-B80671CA1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3338B-279A-400D-8A3D-343C825657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34</a:t>
            </a:fld>
            <a:endParaRPr lang="es"/>
          </a:p>
        </p:txBody>
      </p:sp>
      <p:pic>
        <p:nvPicPr>
          <p:cNvPr id="4098" name="Picture 2" descr="Resultado de imagen para express router">
            <a:extLst>
              <a:ext uri="{FF2B5EF4-FFF2-40B4-BE49-F238E27FC236}">
                <a16:creationId xmlns:a16="http://schemas.microsoft.com/office/drawing/2014/main" id="{438D0EA5-6B8C-44AE-85A2-9A8C972DA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585" y="950992"/>
            <a:ext cx="3722741" cy="324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56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</a:t>
            </a: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Agrega</a:t>
            </a:r>
            <a:r>
              <a:rPr lang="en-US" dirty="0"/>
              <a:t> la </a:t>
            </a:r>
            <a:r>
              <a:rPr lang="en-US" dirty="0" err="1"/>
              <a:t>funcionalidad</a:t>
            </a:r>
            <a:r>
              <a:rPr lang="en-US" dirty="0"/>
              <a:t> de los </a:t>
            </a:r>
            <a:r>
              <a:rPr lang="en-US" dirty="0" err="1"/>
              <a:t>middlewares</a:t>
            </a:r>
            <a:endParaRPr lang="en-US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35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BAE19-67BF-4025-BE63-2787BA6CF2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185"/>
          <a:stretch/>
        </p:blipFill>
        <p:spPr>
          <a:xfrm>
            <a:off x="936083" y="2895832"/>
            <a:ext cx="7271834" cy="58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711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Ejemplo</a:t>
            </a:r>
            <a:endParaRPr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36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AD7BA1-9701-4ECA-A062-6802444C0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7" y="1650906"/>
            <a:ext cx="53816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48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Ejemplo</a:t>
            </a:r>
            <a:endParaRPr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37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399C0E-93E4-4771-A8A5-438C1B90E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449" y="2084213"/>
            <a:ext cx="5635101" cy="182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44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</a:t>
            </a: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Util</a:t>
            </a:r>
            <a:r>
              <a:rPr lang="en-US" dirty="0"/>
              <a:t> para </a:t>
            </a:r>
            <a:r>
              <a:rPr lang="en-US" dirty="0" err="1"/>
              <a:t>autenticar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rutas</a:t>
            </a:r>
            <a:r>
              <a:rPr lang="en-US" dirty="0"/>
              <a:t> padre.</a:t>
            </a:r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38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EECF9D-8620-4DAF-A7E1-7039D715C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723" y="2680046"/>
            <a:ext cx="6370553" cy="100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184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Práctica</a:t>
            </a:r>
            <a:endParaRPr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39</a:t>
            </a:fld>
            <a:endParaRPr/>
          </a:p>
        </p:txBody>
      </p:sp>
      <p:sp>
        <p:nvSpPr>
          <p:cNvPr id="5" name="Google Shape;99;p18">
            <a:extLst>
              <a:ext uri="{FF2B5EF4-FFF2-40B4-BE49-F238E27FC236}">
                <a16:creationId xmlns:a16="http://schemas.microsoft.com/office/drawing/2014/main" id="{70AB28F0-DF9D-43EF-9629-16DA822EBD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406178"/>
            <a:ext cx="8709458" cy="3557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50000"/>
              </a:lnSpc>
              <a:buNone/>
            </a:pPr>
            <a:r>
              <a:rPr lang="en-US" dirty="0" err="1"/>
              <a:t>Modularizar</a:t>
            </a:r>
            <a:r>
              <a:rPr lang="en-US" dirty="0"/>
              <a:t> Proyecto</a:t>
            </a:r>
          </a:p>
          <a:p>
            <a:pPr marL="114300" lvl="0" indent="0">
              <a:lnSpc>
                <a:spcPct val="150000"/>
              </a:lnSpc>
              <a:buNone/>
            </a:pPr>
            <a:endParaRPr lang="en-US" sz="1100" dirty="0"/>
          </a:p>
          <a:p>
            <a:pPr marL="114300" lvl="0" indent="0">
              <a:lnSpc>
                <a:spcPct val="150000"/>
              </a:lnSpc>
              <a:buNone/>
            </a:pPr>
            <a:r>
              <a:rPr lang="en-US" sz="1200" dirty="0"/>
              <a:t>- </a:t>
            </a:r>
            <a:r>
              <a:rPr lang="en-US" sz="1200" dirty="0" err="1"/>
              <a:t>src</a:t>
            </a:r>
            <a:endParaRPr lang="en-US" sz="1200" dirty="0"/>
          </a:p>
          <a:p>
            <a:pPr marL="114300" lvl="0" indent="0">
              <a:lnSpc>
                <a:spcPct val="150000"/>
              </a:lnSpc>
              <a:buNone/>
            </a:pPr>
            <a:r>
              <a:rPr lang="en-US" sz="1200" dirty="0"/>
              <a:t>   - config</a:t>
            </a:r>
          </a:p>
          <a:p>
            <a:pPr marL="114300" lvl="0" indent="0">
              <a:lnSpc>
                <a:spcPct val="150000"/>
              </a:lnSpc>
              <a:buNone/>
            </a:pPr>
            <a:r>
              <a:rPr lang="en-US" sz="1200" dirty="0"/>
              <a:t>   - controllers</a:t>
            </a:r>
          </a:p>
          <a:p>
            <a:pPr marL="114300" lvl="0" indent="0">
              <a:lnSpc>
                <a:spcPct val="150000"/>
              </a:lnSpc>
              <a:buNone/>
            </a:pPr>
            <a:r>
              <a:rPr lang="en-US" sz="1200" dirty="0"/>
              <a:t>   - </a:t>
            </a:r>
            <a:r>
              <a:rPr lang="en-US" sz="1200" dirty="0" err="1"/>
              <a:t>fakeData</a:t>
            </a:r>
            <a:endParaRPr lang="en-US" sz="1200" dirty="0"/>
          </a:p>
          <a:p>
            <a:pPr marL="114300" lvl="0" indent="0">
              <a:lnSpc>
                <a:spcPct val="150000"/>
              </a:lnSpc>
              <a:buNone/>
            </a:pPr>
            <a:r>
              <a:rPr lang="en-US" sz="1200" dirty="0"/>
              <a:t>   - models</a:t>
            </a:r>
          </a:p>
          <a:p>
            <a:pPr marL="114300" lvl="0" indent="0">
              <a:lnSpc>
                <a:spcPct val="150000"/>
              </a:lnSpc>
              <a:buNone/>
            </a:pPr>
            <a:r>
              <a:rPr lang="en-US" sz="1200" dirty="0"/>
              <a:t>   - routes</a:t>
            </a:r>
          </a:p>
          <a:p>
            <a:pPr marL="114300" lvl="0" indent="0">
              <a:lnSpc>
                <a:spcPct val="150000"/>
              </a:lnSpc>
              <a:buNone/>
            </a:pPr>
            <a:r>
              <a:rPr lang="en-US" sz="1200" dirty="0"/>
              <a:t>   - app.js</a:t>
            </a:r>
          </a:p>
          <a:p>
            <a:pPr marL="114300" lvl="0" indent="0">
              <a:lnSpc>
                <a:spcPct val="150000"/>
              </a:lnSpc>
              <a:buNone/>
            </a:pPr>
            <a:r>
              <a:rPr lang="en-US" sz="1200" dirty="0"/>
              <a:t>index.js</a:t>
            </a:r>
          </a:p>
        </p:txBody>
      </p:sp>
    </p:spTree>
    <p:extLst>
      <p:ext uri="{BB962C8B-B14F-4D97-AF65-F5344CB8AC3E}">
        <p14:creationId xmlns:p14="http://schemas.microsoft.com/office/powerpoint/2010/main" val="8157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9760B-E943-46BC-BC5F-BB989EA208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4</a:t>
            </a:fld>
            <a:endParaRPr lang="es"/>
          </a:p>
        </p:txBody>
      </p:sp>
      <p:pic>
        <p:nvPicPr>
          <p:cNvPr id="14338" name="Picture 2" descr="Resultado de imagen para backend">
            <a:extLst>
              <a:ext uri="{FF2B5EF4-FFF2-40B4-BE49-F238E27FC236}">
                <a16:creationId xmlns:a16="http://schemas.microsoft.com/office/drawing/2014/main" id="{C67976BB-E719-4534-B73F-F724D7304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6048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1F181-0809-43F2-849D-1A2AE4CE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Validación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6BA9D-52FC-4775-BDD9-B80671CA1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3338B-279A-400D-8A3D-343C825657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40</a:t>
            </a:fld>
            <a:endParaRPr lang="e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6ED876-EC5D-4F1E-AD12-C73F792E4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691" y="1285875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863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</a:t>
            </a: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381453" y="1959429"/>
            <a:ext cx="6381093" cy="2703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/>
              <a:t>“El mas </a:t>
            </a:r>
            <a:r>
              <a:rPr lang="en-US" sz="2000" dirty="0" err="1"/>
              <a:t>poderoso</a:t>
            </a:r>
            <a:r>
              <a:rPr lang="en-US" sz="2000" dirty="0"/>
              <a:t> </a:t>
            </a:r>
            <a:r>
              <a:rPr lang="en-US" sz="2000" dirty="0" err="1"/>
              <a:t>lenguaje</a:t>
            </a:r>
            <a:r>
              <a:rPr lang="en-US" sz="2000" dirty="0"/>
              <a:t> de </a:t>
            </a:r>
            <a:r>
              <a:rPr lang="en-US" sz="2000" dirty="0" err="1"/>
              <a:t>descripción</a:t>
            </a:r>
            <a:r>
              <a:rPr lang="en-US" sz="2000" dirty="0"/>
              <a:t> de </a:t>
            </a:r>
            <a:r>
              <a:rPr lang="en-US" sz="2000" dirty="0" err="1"/>
              <a:t>esquemas</a:t>
            </a:r>
            <a:r>
              <a:rPr lang="en-US" sz="2000" dirty="0"/>
              <a:t> y </a:t>
            </a:r>
            <a:r>
              <a:rPr lang="en-US" sz="2000" dirty="0" err="1"/>
              <a:t>validador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”</a:t>
            </a:r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15973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 Schema</a:t>
            </a:r>
            <a:endParaRPr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42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E0BBAD-B8CB-4828-88A6-D064DA6B5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42" y="1696602"/>
            <a:ext cx="5175966" cy="260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686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Validation middleware</a:t>
            </a:r>
            <a:endParaRPr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43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3E6927-E225-4094-88B3-75CDECB76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883" y="1409963"/>
            <a:ext cx="5630756" cy="33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85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Validate</a:t>
            </a:r>
            <a:endParaRPr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44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77CC7D-7958-4F5A-B058-B694A5B02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149" y="1762446"/>
            <a:ext cx="75533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559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 Response</a:t>
            </a:r>
            <a:endParaRPr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45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E57807-3334-4022-9CD6-761DBFFC40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961" r="2288"/>
          <a:stretch/>
        </p:blipFill>
        <p:spPr>
          <a:xfrm>
            <a:off x="476582" y="1852811"/>
            <a:ext cx="8270226" cy="259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421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 Response</a:t>
            </a:r>
            <a:endParaRPr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46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E57807-3334-4022-9CD6-761DBFFC40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431" b="53452"/>
          <a:stretch/>
        </p:blipFill>
        <p:spPr>
          <a:xfrm>
            <a:off x="1266758" y="1698651"/>
            <a:ext cx="6610483" cy="259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695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Práctica</a:t>
            </a:r>
            <a:endParaRPr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47</a:t>
            </a:fld>
            <a:endParaRPr/>
          </a:p>
        </p:txBody>
      </p:sp>
      <p:sp>
        <p:nvSpPr>
          <p:cNvPr id="8" name="Google Shape;99;p18">
            <a:extLst>
              <a:ext uri="{FF2B5EF4-FFF2-40B4-BE49-F238E27FC236}">
                <a16:creationId xmlns:a16="http://schemas.microsoft.com/office/drawing/2014/main" id="{20CBD211-BF55-4538-8740-6B519E7C66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27266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+mj-lt"/>
              <a:buAutoNum type="arabicPeriod"/>
            </a:pP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Joi</a:t>
            </a: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+mj-lt"/>
              <a:buAutoNum type="arabicPeriod"/>
            </a:pPr>
            <a:r>
              <a:rPr lang="en-US" dirty="0" err="1"/>
              <a:t>Crear</a:t>
            </a:r>
            <a:r>
              <a:rPr lang="en-US" dirty="0"/>
              <a:t> middleware de </a:t>
            </a:r>
            <a:r>
              <a:rPr lang="en-US" dirty="0" err="1"/>
              <a:t>validación</a:t>
            </a:r>
            <a:endParaRPr lang="en-US" dirty="0"/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+mj-lt"/>
              <a:buAutoNum type="arabicPeriod"/>
            </a:pPr>
            <a:r>
              <a:rPr lang="en-US" dirty="0" err="1"/>
              <a:t>Aplicar</a:t>
            </a:r>
            <a:r>
              <a:rPr lang="en-US" dirty="0"/>
              <a:t> los </a:t>
            </a:r>
            <a:r>
              <a:rPr lang="en-US" dirty="0" err="1"/>
              <a:t>middlewares</a:t>
            </a:r>
            <a:r>
              <a:rPr lang="en-US" dirty="0"/>
              <a:t> a las </a:t>
            </a:r>
            <a:r>
              <a:rPr lang="en-US" dirty="0" err="1"/>
              <a:t>rutas</a:t>
            </a:r>
            <a:endParaRPr lang="en-US" dirty="0"/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+mj-lt"/>
              <a:buAutoNum type="arabicPeriod"/>
            </a:pPr>
            <a:r>
              <a:rPr lang="en-US" dirty="0" err="1"/>
              <a:t>Probar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102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1F181-0809-43F2-849D-1A2AE4CE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6BA9D-52FC-4775-BDD9-B80671CA1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3338B-279A-400D-8A3D-343C825657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48</a:t>
            </a:fld>
            <a:endParaRPr lang="es"/>
          </a:p>
        </p:txBody>
      </p:sp>
      <p:pic>
        <p:nvPicPr>
          <p:cNvPr id="2050" name="Picture 2" descr="Resultado de imagen para json web tokens">
            <a:extLst>
              <a:ext uri="{FF2B5EF4-FFF2-40B4-BE49-F238E27FC236}">
                <a16:creationId xmlns:a16="http://schemas.microsoft.com/office/drawing/2014/main" id="{477ADFF2-2233-434D-A221-84F6AC5F1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590" y="1973350"/>
            <a:ext cx="3752850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0727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JWT</a:t>
            </a: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es-ES" dirty="0"/>
              <a:t>Es un estándar abierto basado en JSON para la creación de tokens de acceso que permiten la propagación de identidad y privilegios.</a:t>
            </a:r>
            <a:endParaRPr lang="en-US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209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80BD-B9B2-41B8-AF84-A820EE973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88783-6D63-4DD1-B6D4-DC2D22D0DA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z="1600" i="1" dirty="0"/>
              <a:t>“Entorno de ejecución para JavaScript construido con el motor V8 de Chrome.”</a:t>
            </a:r>
            <a:endParaRPr lang="en-US" sz="1600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EEE34-459E-4673-A4B3-753AC156DA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5</a:t>
            </a:fld>
            <a:endParaRPr lang="es"/>
          </a:p>
        </p:txBody>
      </p:sp>
      <p:pic>
        <p:nvPicPr>
          <p:cNvPr id="15362" name="Picture 2" descr="Resultado de imagen para nodejs png">
            <a:extLst>
              <a:ext uri="{FF2B5EF4-FFF2-40B4-BE49-F238E27FC236}">
                <a16:creationId xmlns:a16="http://schemas.microsoft.com/office/drawing/2014/main" id="{2D523A51-49CF-4ADD-9D12-44CDAE3CB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461" y="1712118"/>
            <a:ext cx="2809875" cy="171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7121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15B8-2526-484E-82D8-1DE33AB3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funciona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B5E21-8C31-41FF-8EFE-354BB84D4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50</a:t>
            </a:fld>
            <a:endParaRPr lang="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960FC6-9C02-4DCA-8221-116E9F9AD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32" y="1413860"/>
            <a:ext cx="6052535" cy="345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242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Compactos</a:t>
            </a:r>
            <a:r>
              <a:rPr lang="en-US" dirty="0"/>
              <a:t> y self-contained</a:t>
            </a:r>
            <a:endParaRPr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51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97C446-AFEF-439D-BE6A-B51679062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899" y="1481812"/>
            <a:ext cx="6742460" cy="357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884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Sign</a:t>
            </a:r>
            <a:endParaRPr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52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F27AC7-657C-40C2-9C5C-FB2F5CC2F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246433"/>
            <a:ext cx="80772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613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Verify</a:t>
            </a:r>
            <a:endParaRPr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53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56CE56-9A4A-41CD-A027-1CEC94DC5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965648"/>
            <a:ext cx="8520600" cy="218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880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Middleware</a:t>
            </a:r>
            <a:endParaRPr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54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17AA06-D0A6-47BA-967D-93678429C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5" y="1559557"/>
            <a:ext cx="6829430" cy="32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76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Protejer</a:t>
            </a:r>
            <a:r>
              <a:rPr lang="en-US" dirty="0"/>
              <a:t> </a:t>
            </a:r>
            <a:r>
              <a:rPr lang="en-US" dirty="0" err="1"/>
              <a:t>rutas</a:t>
            </a:r>
            <a:endParaRPr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55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D88E90-1760-496C-8217-B91D671F7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12" y="2115704"/>
            <a:ext cx="8051975" cy="149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389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Práctica</a:t>
            </a:r>
            <a:endParaRPr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56</a:t>
            </a:fld>
            <a:endParaRPr/>
          </a:p>
        </p:txBody>
      </p:sp>
      <p:sp>
        <p:nvSpPr>
          <p:cNvPr id="8" name="Google Shape;99;p18">
            <a:extLst>
              <a:ext uri="{FF2B5EF4-FFF2-40B4-BE49-F238E27FC236}">
                <a16:creationId xmlns:a16="http://schemas.microsoft.com/office/drawing/2014/main" id="{20CBD211-BF55-4538-8740-6B519E7C66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+mj-lt"/>
              <a:buAutoNum type="arabicPeriod"/>
            </a:pPr>
            <a:r>
              <a:rPr lang="en-US" sz="1600" dirty="0" err="1"/>
              <a:t>Crear</a:t>
            </a:r>
            <a:r>
              <a:rPr lang="en-US" sz="1600" dirty="0"/>
              <a:t> </a:t>
            </a:r>
            <a:r>
              <a:rPr lang="en-US" sz="1600" dirty="0" err="1"/>
              <a:t>ruta</a:t>
            </a:r>
            <a:r>
              <a:rPr lang="en-US" sz="1600" dirty="0"/>
              <a:t> /login</a:t>
            </a: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+mj-lt"/>
              <a:buAutoNum type="arabicPeriod"/>
            </a:pPr>
            <a:r>
              <a:rPr lang="en-US" sz="1600" dirty="0" err="1"/>
              <a:t>Crear</a:t>
            </a:r>
            <a:r>
              <a:rPr lang="en-US" sz="1600" dirty="0"/>
              <a:t> token</a:t>
            </a: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+mj-lt"/>
              <a:buAutoNum type="arabicPeriod"/>
            </a:pPr>
            <a:r>
              <a:rPr lang="en-US" sz="1600" dirty="0" err="1"/>
              <a:t>Enviar</a:t>
            </a:r>
            <a:r>
              <a:rPr lang="en-US" sz="1600" dirty="0"/>
              <a:t> el token </a:t>
            </a:r>
            <a:r>
              <a:rPr lang="en-US" sz="1600" dirty="0" err="1"/>
              <a:t>en</a:t>
            </a:r>
            <a:r>
              <a:rPr lang="en-US" sz="1600" dirty="0"/>
              <a:t> la </a:t>
            </a:r>
            <a:r>
              <a:rPr lang="en-US" sz="1600" dirty="0" err="1"/>
              <a:t>respuesta</a:t>
            </a:r>
            <a:endParaRPr lang="en-US" sz="1600" dirty="0"/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+mj-lt"/>
              <a:buAutoNum type="arabicPeriod"/>
            </a:pPr>
            <a:r>
              <a:rPr lang="en-US" sz="1600" dirty="0" err="1"/>
              <a:t>Crear</a:t>
            </a:r>
            <a:r>
              <a:rPr lang="en-US" sz="1600" dirty="0"/>
              <a:t> middleware de </a:t>
            </a:r>
            <a:r>
              <a:rPr lang="en-US" sz="1600" dirty="0" err="1"/>
              <a:t>validación</a:t>
            </a:r>
            <a:r>
              <a:rPr lang="en-US" sz="1600" dirty="0"/>
              <a:t> de token</a:t>
            </a:r>
          </a:p>
          <a:p>
            <a:pPr>
              <a:lnSpc>
                <a:spcPct val="2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600" dirty="0" err="1"/>
              <a:t>Aplicar</a:t>
            </a:r>
            <a:r>
              <a:rPr lang="en-US" sz="1600" dirty="0"/>
              <a:t> los </a:t>
            </a:r>
            <a:r>
              <a:rPr lang="en-US" sz="1600" dirty="0" err="1"/>
              <a:t>middlewares</a:t>
            </a:r>
            <a:r>
              <a:rPr lang="en-US" sz="1600" dirty="0"/>
              <a:t> a las </a:t>
            </a:r>
            <a:r>
              <a:rPr lang="en-US" sz="1600" dirty="0" err="1"/>
              <a:t>rutas</a:t>
            </a:r>
            <a:endParaRPr lang="en-US" sz="1600" dirty="0"/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+mj-lt"/>
              <a:buAutoNum type="arabicPeriod"/>
            </a:pPr>
            <a:r>
              <a:rPr lang="en-US" sz="1600" dirty="0" err="1"/>
              <a:t>Probar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9628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1F181-0809-43F2-849D-1A2AE4CE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Seguridad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6BA9D-52FC-4775-BDD9-B80671CA1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i="1" dirty="0"/>
              <a:t>It’s not a silver bullet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3338B-279A-400D-8A3D-343C825657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57</a:t>
            </a:fld>
            <a:endParaRPr lang="e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675CFB-CC49-4E26-A43F-5CA9B193E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644" y="1992488"/>
            <a:ext cx="3557828" cy="92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686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Helmet</a:t>
            </a: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dirty="0"/>
              <a:t>Oculta “</a:t>
            </a:r>
            <a:r>
              <a:rPr lang="es-ES" dirty="0" err="1"/>
              <a:t>Powered-By</a:t>
            </a:r>
            <a:r>
              <a:rPr lang="es-ES" dirty="0"/>
              <a:t>”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dirty="0"/>
              <a:t>HSTS (</a:t>
            </a:r>
            <a:r>
              <a:rPr lang="es-ES" dirty="0" err="1"/>
              <a:t>Strict</a:t>
            </a:r>
            <a:r>
              <a:rPr lang="es-ES" dirty="0"/>
              <a:t> </a:t>
            </a:r>
            <a:r>
              <a:rPr lang="es-ES" dirty="0" err="1"/>
              <a:t>Transport</a:t>
            </a:r>
            <a:r>
              <a:rPr lang="es-ES" dirty="0"/>
              <a:t> Security)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dirty="0"/>
              <a:t>No Cache</a:t>
            </a:r>
            <a:endParaRPr lang="en-US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58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E65823-70F4-42E9-8AAC-EEE2FAFD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369" y="2594802"/>
            <a:ext cx="6137262" cy="237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4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80BD-B9B2-41B8-AF84-A820EE973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88783-6D63-4DD1-B6D4-DC2D22D0DA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 i="1" dirty="0"/>
              <a:t>Fast, unopinionated, minimalist web framework for Node.js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EEE34-459E-4673-A4B3-753AC156DA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6</a:t>
            </a:fld>
            <a:endParaRPr lang="e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D657A-7DBB-42A3-9919-25B3901BB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302" y="1407053"/>
            <a:ext cx="4045200" cy="198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0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¿Por qué Express?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1A676-6849-4249-9DA2-9DD539447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270" y="1783571"/>
            <a:ext cx="5659459" cy="278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12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611E-C7D4-47EA-A346-CD13F933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Middlewares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9E548-9ACA-483D-9D04-36AB2CCCC4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i="1" dirty="0"/>
              <a:t>Middleware is the backbone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3890D-D99D-450A-B459-E3C7E24585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8</a:t>
            </a:fld>
            <a:endParaRPr lang="e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3628A6-58F1-46C3-8926-B3B55349C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460" y="2301643"/>
            <a:ext cx="4310698" cy="3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19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Concepto</a:t>
            </a: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MX" dirty="0"/>
              <a:t>Ejecutan cualquier código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MX" dirty="0"/>
              <a:t>Hacen cambios al objecto de solicitud y respuesta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MX" dirty="0"/>
              <a:t>Finalizan el ciclo de solicitud-respuesta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MX" dirty="0"/>
              <a:t>Llaman al siguiente middleware en la fila</a:t>
            </a:r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1859709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4105</TotalTime>
  <Words>1061</Words>
  <Application>Microsoft Macintosh PowerPoint</Application>
  <PresentationFormat>Presentación en pantalla (16:9)</PresentationFormat>
  <Paragraphs>230</Paragraphs>
  <Slides>58</Slides>
  <Notes>46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58</vt:i4>
      </vt:variant>
    </vt:vector>
  </HeadingPairs>
  <TitlesOfParts>
    <vt:vector size="63" baseType="lpstr">
      <vt:lpstr>Consolas</vt:lpstr>
      <vt:lpstr>Oswald</vt:lpstr>
      <vt:lpstr>Source Code Pro</vt:lpstr>
      <vt:lpstr>Arial</vt:lpstr>
      <vt:lpstr>Modern Writer</vt:lpstr>
      <vt:lpstr>Modulo 5: Backend development &amp; Databases</vt:lpstr>
      <vt:lpstr>Contenido</vt:lpstr>
      <vt:lpstr>Frontend developer</vt:lpstr>
      <vt:lpstr>Presentación de PowerPoint</vt:lpstr>
      <vt:lpstr>Node.js</vt:lpstr>
      <vt:lpstr>Express.js</vt:lpstr>
      <vt:lpstr>¿Por qué Express?</vt:lpstr>
      <vt:lpstr>Middlewares</vt:lpstr>
      <vt:lpstr>Concepto</vt:lpstr>
      <vt:lpstr>Nivel de aplicación</vt:lpstr>
      <vt:lpstr>Nivel de aplicación</vt:lpstr>
      <vt:lpstr>Nivel de aplicación</vt:lpstr>
      <vt:lpstr>Direccionador (Router)</vt:lpstr>
      <vt:lpstr>Direccionador (Router)</vt:lpstr>
      <vt:lpstr>Direccionador (Router)</vt:lpstr>
      <vt:lpstr>Manejadores de rutas</vt:lpstr>
      <vt:lpstr>Manejadores de rutas</vt:lpstr>
      <vt:lpstr>Manejo de errores</vt:lpstr>
      <vt:lpstr>Incorporado</vt:lpstr>
      <vt:lpstr>Terceros</vt:lpstr>
      <vt:lpstr>Node Express</vt:lpstr>
      <vt:lpstr>Práctica</vt:lpstr>
      <vt:lpstr>JS Moderno</vt:lpstr>
      <vt:lpstr>Express Request</vt:lpstr>
      <vt:lpstr>body</vt:lpstr>
      <vt:lpstr>params</vt:lpstr>
      <vt:lpstr>Params</vt:lpstr>
      <vt:lpstr>Params</vt:lpstr>
      <vt:lpstr>query</vt:lpstr>
      <vt:lpstr>Express Response</vt:lpstr>
      <vt:lpstr>express.Response</vt:lpstr>
      <vt:lpstr>Express</vt:lpstr>
      <vt:lpstr>Práctica</vt:lpstr>
      <vt:lpstr>Express Router</vt:lpstr>
      <vt:lpstr>Use</vt:lpstr>
      <vt:lpstr>Ejemplo</vt:lpstr>
      <vt:lpstr>Ejemplo</vt:lpstr>
      <vt:lpstr>All</vt:lpstr>
      <vt:lpstr>Práctica</vt:lpstr>
      <vt:lpstr>Validación</vt:lpstr>
      <vt:lpstr>Joi</vt:lpstr>
      <vt:lpstr>Joi Schema</vt:lpstr>
      <vt:lpstr>Validation middleware</vt:lpstr>
      <vt:lpstr>Validate</vt:lpstr>
      <vt:lpstr>Joi Response</vt:lpstr>
      <vt:lpstr>Joi Response</vt:lpstr>
      <vt:lpstr>Práctica</vt:lpstr>
      <vt:lpstr>Json Web Tokens</vt:lpstr>
      <vt:lpstr>JWT</vt:lpstr>
      <vt:lpstr>¿Cómo funciona?</vt:lpstr>
      <vt:lpstr>Compactos y self-contained</vt:lpstr>
      <vt:lpstr>Sign</vt:lpstr>
      <vt:lpstr>Verify</vt:lpstr>
      <vt:lpstr>Middleware</vt:lpstr>
      <vt:lpstr>Protejer rutas</vt:lpstr>
      <vt:lpstr>Práctica</vt:lpstr>
      <vt:lpstr>Seguridad</vt:lpstr>
      <vt:lpstr>Helmet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 5: Backend development &amp; Databases</dc:title>
  <cp:lastModifiedBy>Microsoft Office User</cp:lastModifiedBy>
  <cp:revision>146</cp:revision>
  <dcterms:modified xsi:type="dcterms:W3CDTF">2021-02-18T22:41:46Z</dcterms:modified>
</cp:coreProperties>
</file>