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Poppins Medium" charset="1" panose="00000600000000000000"/>
      <p:regular r:id="rId29"/>
    </p:embeddedFont>
    <p:embeddedFont>
      <p:font typeface="Poppins Semi-Bold" charset="1" panose="00000700000000000000"/>
      <p:regular r:id="rId30"/>
    </p:embeddedFont>
    <p:embeddedFont>
      <p:font typeface="Poppins Light" charset="1" panose="00000400000000000000"/>
      <p:regular r:id="rId31"/>
    </p:embeddedFont>
    <p:embeddedFont>
      <p:font typeface="Poppins Bold" charset="1" panose="000008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https://github.com/marcos14/workshop_univel_out_2025" TargetMode="External" Type="http://schemas.openxmlformats.org/officeDocument/2006/relationships/hyperlink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1811" y="668306"/>
            <a:ext cx="8344542" cy="9215859"/>
          </a:xfrm>
          <a:custGeom>
            <a:avLst/>
            <a:gdLst/>
            <a:ahLst/>
            <a:cxnLst/>
            <a:rect r="r" b="b" t="t" l="l"/>
            <a:pathLst>
              <a:path h="9215859" w="8344542">
                <a:moveTo>
                  <a:pt x="0" y="0"/>
                </a:moveTo>
                <a:lnTo>
                  <a:pt x="8344541" y="0"/>
                </a:lnTo>
                <a:lnTo>
                  <a:pt x="8344541" y="9215859"/>
                </a:lnTo>
                <a:lnTo>
                  <a:pt x="0" y="9215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69846" y="3086100"/>
            <a:ext cx="2489454" cy="4114800"/>
          </a:xfrm>
          <a:custGeom>
            <a:avLst/>
            <a:gdLst/>
            <a:ahLst/>
            <a:cxnLst/>
            <a:rect r="r" b="b" t="t" l="l"/>
            <a:pathLst>
              <a:path h="4114800" w="2489454">
                <a:moveTo>
                  <a:pt x="0" y="0"/>
                </a:moveTo>
                <a:lnTo>
                  <a:pt x="2489454" y="0"/>
                </a:lnTo>
                <a:lnTo>
                  <a:pt x="24894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431811" y="2651759"/>
            <a:ext cx="11330431" cy="5063242"/>
            <a:chOff x="0" y="0"/>
            <a:chExt cx="15107241" cy="675098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175"/>
              <a:ext cx="4915988" cy="5746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 b="true">
                  <a:solidFill>
                    <a:srgbClr val="10B5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UNIVEL START</a:t>
              </a:r>
              <a:r>
                <a:rPr lang="en-US" sz="2700" b="true">
                  <a:solidFill>
                    <a:srgbClr val="10B5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25/10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85089"/>
              <a:ext cx="15107241" cy="32683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271"/>
                </a:lnSpc>
              </a:pPr>
              <a:r>
                <a:rPr lang="en-US" sz="5701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Des</a:t>
              </a:r>
              <a:r>
                <a:rPr lang="en-US" sz="5701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envolvimento de Agentes Inteligentes com Python e OpenAI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5812248"/>
              <a:ext cx="15107241" cy="9387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 spc="40" b="tru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Marcos</a:t>
              </a:r>
              <a:r>
                <a:rPr lang="en-US" sz="2000" spc="40" b="tru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Agnes, Especialista em Arquitetura de Software, Professor, Head de IA e CTO</a:t>
              </a:r>
            </a:p>
            <a:p>
              <a:pPr algn="l">
                <a:lnSpc>
                  <a:spcPts val="280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453104" y="428991"/>
            <a:ext cx="5839805" cy="9429018"/>
            <a:chOff x="0" y="0"/>
            <a:chExt cx="7786406" cy="1257202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7786406" cy="1100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8"/>
                </a:lnSpc>
              </a:pPr>
              <a:r>
                <a:rPr lang="en-US" sz="236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Os LLMs (ex: GPT-4, Llama 3) são o "cérebro"</a:t>
              </a:r>
              <a:r>
                <a:rPr lang="en-US" sz="236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de raciocínio do agente.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1610517"/>
              <a:ext cx="7786406" cy="0"/>
            </a:xfrm>
            <a:prstGeom prst="line">
              <a:avLst/>
            </a:prstGeom>
            <a:ln cap="rnd" w="24009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120464"/>
              <a:ext cx="7786406" cy="11005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8"/>
                </a:lnSpc>
              </a:pPr>
              <a:r>
                <a:rPr lang="en-US" sz="236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Como funcionam: Previsão probabilística de tokens (palavras).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3807181"/>
              <a:ext cx="7786406" cy="0"/>
            </a:xfrm>
            <a:prstGeom prst="line">
              <a:avLst/>
            </a:prstGeom>
            <a:ln cap="rnd" w="24009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4317128"/>
              <a:ext cx="7786406" cy="16527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8"/>
                </a:lnSpc>
              </a:pPr>
              <a:r>
                <a:rPr lang="en-US" sz="236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 importância do Prompt Engineering:</a:t>
              </a:r>
              <a:r>
                <a:rPr lang="en-US" sz="236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O LLM é um motor que responde a instruções.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6556045"/>
              <a:ext cx="7786406" cy="0"/>
            </a:xfrm>
            <a:prstGeom prst="line">
              <a:avLst/>
            </a:prstGeom>
            <a:ln cap="rnd" w="24009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7065992"/>
              <a:ext cx="7786406" cy="3861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8"/>
                </a:lnSpc>
              </a:pPr>
              <a:r>
                <a:rPr lang="en-US" sz="236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Limit</a:t>
              </a:r>
              <a:r>
                <a:rPr lang="en-US" sz="236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ações Principais:</a:t>
              </a:r>
            </a:p>
            <a:p>
              <a:pPr algn="l" marL="510184" indent="-255092" lvl="1">
                <a:lnSpc>
                  <a:spcPts val="3308"/>
                </a:lnSpc>
                <a:buFont typeface="Arial"/>
                <a:buChar char="•"/>
              </a:pPr>
              <a:r>
                <a:rPr lang="en-US" sz="236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Conhecimento estático (limitado à data de corte do treino).</a:t>
              </a:r>
            </a:p>
            <a:p>
              <a:pPr algn="l" marL="510184" indent="-255092" lvl="1">
                <a:lnSpc>
                  <a:spcPts val="3308"/>
                </a:lnSpc>
                <a:buFont typeface="Arial"/>
                <a:buChar char="•"/>
              </a:pPr>
              <a:r>
                <a:rPr lang="en-US" sz="236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Alucinações (inventar fatos).</a:t>
              </a:r>
            </a:p>
            <a:p>
              <a:pPr algn="l" marL="510184" indent="-255092" lvl="1">
                <a:lnSpc>
                  <a:spcPts val="3308"/>
                </a:lnSpc>
                <a:buFont typeface="Arial"/>
                <a:buChar char="•"/>
              </a:pPr>
              <a:r>
                <a:rPr lang="en-US" sz="2363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Falta de acesso ao "mundo real" (internet, bancos de dados, etc.).</a:t>
              </a:r>
            </a:p>
            <a:p>
              <a:pPr algn="l">
                <a:lnSpc>
                  <a:spcPts val="3308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2023653"/>
              <a:ext cx="7786406" cy="548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8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306043" y="4543791"/>
            <a:ext cx="5758179" cy="4714509"/>
          </a:xfrm>
          <a:custGeom>
            <a:avLst/>
            <a:gdLst/>
            <a:ahLst/>
            <a:cxnLst/>
            <a:rect r="r" b="b" t="t" l="l"/>
            <a:pathLst>
              <a:path h="4714509" w="5758179">
                <a:moveTo>
                  <a:pt x="0" y="0"/>
                </a:moveTo>
                <a:lnTo>
                  <a:pt x="5758179" y="0"/>
                </a:lnTo>
                <a:lnTo>
                  <a:pt x="5758179" y="4714509"/>
                </a:lnTo>
                <a:lnTo>
                  <a:pt x="0" y="47145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962025"/>
            <a:ext cx="8312865" cy="338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60"/>
              </a:lnSpc>
            </a:pPr>
            <a:r>
              <a:rPr lang="en-US" sz="73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</a:t>
            </a:r>
            <a:r>
              <a:rPr lang="en-US" sz="73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que são LLMs (Large Language Models)?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415" y="2350265"/>
            <a:ext cx="14811170" cy="5586470"/>
            <a:chOff x="0" y="0"/>
            <a:chExt cx="19748227" cy="74486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87479"/>
              <a:ext cx="19748227" cy="3168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8327" indent="-294163" lvl="1">
                <a:lnSpc>
                  <a:spcPts val="381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</a:t>
              </a:r>
              <a:r>
                <a:rPr lang="en-US" sz="2724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"Canivete Suíço" para aplicações com LLMs.</a:t>
              </a:r>
            </a:p>
            <a:p>
              <a:pPr algn="l" marL="588327" indent="-294163" lvl="1">
                <a:lnSpc>
                  <a:spcPts val="381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24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Fornece os "blocos de construção" (componentes) para agentes.</a:t>
              </a:r>
            </a:p>
            <a:p>
              <a:pPr algn="l" marL="588327" indent="-294163" lvl="1">
                <a:lnSpc>
                  <a:spcPts val="381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24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Conceitos-chave: Chains, Tools, Memory, Agents (Executors).</a:t>
              </a:r>
            </a:p>
            <a:p>
              <a:pPr algn="l" marL="588327" indent="-294163" lvl="1">
                <a:lnSpc>
                  <a:spcPts val="381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24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Foco em chains lineares (passo A -&gt; passo B -&gt; passo C).</a:t>
              </a:r>
            </a:p>
            <a:p>
              <a:pPr algn="l" marL="588328" indent="-294164" lvl="1">
                <a:lnSpc>
                  <a:spcPts val="3815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25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Ótimo para agentes mais simples e fluxos de trabalho diretos.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79375"/>
              <a:ext cx="19748227" cy="250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Orquestração de Agentes (Parte 1): Langchain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3197138"/>
              <a:ext cx="1974822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368720" y="8042494"/>
            <a:ext cx="3890580" cy="1215806"/>
          </a:xfrm>
          <a:custGeom>
            <a:avLst/>
            <a:gdLst/>
            <a:ahLst/>
            <a:cxnLst/>
            <a:rect r="r" b="b" t="t" l="l"/>
            <a:pathLst>
              <a:path h="1215806" w="3890580">
                <a:moveTo>
                  <a:pt x="0" y="0"/>
                </a:moveTo>
                <a:lnTo>
                  <a:pt x="3890580" y="0"/>
                </a:lnTo>
                <a:lnTo>
                  <a:pt x="3890580" y="1215806"/>
                </a:lnTo>
                <a:lnTo>
                  <a:pt x="0" y="1215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415" y="2112140"/>
            <a:ext cx="14811170" cy="6062720"/>
            <a:chOff x="0" y="0"/>
            <a:chExt cx="19748227" cy="80836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87479"/>
              <a:ext cx="19748227" cy="3803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 evolução do Langchain para agentes complexos.</a:t>
              </a:r>
            </a:p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Trata o fluxo do agente como um Grafo de Estados (State Machine).</a:t>
              </a:r>
            </a:p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Por que usar? Permite Ciclos (Loops), que são essenciais para agentes.</a:t>
              </a:r>
            </a:p>
            <a:p>
              <a:pPr algn="l" marL="1176654" indent="-392218" lvl="2">
                <a:lnSpc>
                  <a:spcPts val="3814"/>
                </a:lnSpc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(Ex: "Se a busca falhar, tente uma busca diferente" -&gt; isso é um ciclo).</a:t>
              </a:r>
            </a:p>
            <a:p>
              <a:pPr algn="l" marL="588327" indent="-294163" lvl="1">
                <a:lnSpc>
                  <a:spcPts val="381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Ideal para: Multi-agentes (agentes conversando entre si), planejamento robusto e fluxos de decisão condicionais.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79375"/>
              <a:ext cx="19748227" cy="250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Orquestração de Agentes (Parte 2): LangGraph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3197138"/>
              <a:ext cx="1974822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37077" y="2818558"/>
            <a:ext cx="10213846" cy="4649883"/>
          </a:xfrm>
          <a:custGeom>
            <a:avLst/>
            <a:gdLst/>
            <a:ahLst/>
            <a:cxnLst/>
            <a:rect r="r" b="b" t="t" l="l"/>
            <a:pathLst>
              <a:path h="4649883" w="10213846">
                <a:moveTo>
                  <a:pt x="0" y="0"/>
                </a:moveTo>
                <a:lnTo>
                  <a:pt x="10213846" y="0"/>
                </a:lnTo>
                <a:lnTo>
                  <a:pt x="10213846" y="4649884"/>
                </a:lnTo>
                <a:lnTo>
                  <a:pt x="0" y="46498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415" y="3302765"/>
            <a:ext cx="14811170" cy="3681470"/>
            <a:chOff x="0" y="0"/>
            <a:chExt cx="19748227" cy="49086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87479"/>
              <a:ext cx="19748227" cy="628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8327" indent="-294163" lvl="1">
                <a:lnSpc>
                  <a:spcPts val="381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Tipos de memória (short-term/conversacional, long-term, vetorial)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79375"/>
              <a:ext cx="19748227" cy="250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Persistindo contexto e aprendizado contínuo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3197138"/>
              <a:ext cx="1974822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415" y="911990"/>
            <a:ext cx="15148451" cy="8383963"/>
            <a:chOff x="0" y="0"/>
            <a:chExt cx="20197934" cy="111786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200179"/>
              <a:ext cx="20197934" cy="6978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 que é: A "RAM" do chatbot. A capacidade de lembrar o que foi dito dentro da mesma sessão.</a:t>
              </a:r>
            </a:p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Tecnologia: Janela de Contexto (Context Window).</a:t>
              </a:r>
            </a:p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Como Funciona:</a:t>
              </a:r>
            </a:p>
            <a:p>
              <a:pPr algn="l" marL="1176654" indent="-392218" lvl="2">
                <a:lnSpc>
                  <a:spcPts val="3814"/>
                </a:lnSpc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Todo o histórico do chat atual é enviado de volta ao modelo a cada nova pergunta.</a:t>
              </a:r>
            </a:p>
            <a:p>
              <a:pPr algn="l" marL="1176654" indent="-392218" lvl="2">
                <a:lnSpc>
                  <a:spcPts val="3814"/>
                </a:lnSpc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Permite que o modelo mantenha a coerência e siga o fluxo da conversa.</a:t>
              </a:r>
            </a:p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Limitação:</a:t>
              </a:r>
            </a:p>
            <a:p>
              <a:pPr algn="l" marL="1176654" indent="-392218" lvl="2">
                <a:lnSpc>
                  <a:spcPts val="3814"/>
                </a:lnSpc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Volátil: É perdida quando a sessão é encerrada.</a:t>
              </a:r>
            </a:p>
            <a:p>
              <a:pPr algn="l" marL="1176654" indent="-392218" lvl="2">
                <a:lnSpc>
                  <a:spcPts val="381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Limitada: Conversas muito longas "empurram" as mensagens mais antigas para fora da janela, causando "esquecimento".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20197934" cy="250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Memória de Curto Prazo (ou Conversacional)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3209838"/>
              <a:ext cx="20197934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415" y="2093090"/>
            <a:ext cx="14811170" cy="6100820"/>
            <a:chOff x="0" y="0"/>
            <a:chExt cx="19748227" cy="81344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968279"/>
              <a:ext cx="19748227" cy="5073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 que é: O "HD" do sistema de IA. A capacidade de reter informações entre sessões.</a:t>
              </a:r>
            </a:p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Conceito-Chave: Não é uma característica nativa do LLM, mas uma arquitetura construída ao redor dele.</a:t>
              </a:r>
            </a:p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Obje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tivo:</a:t>
              </a:r>
            </a:p>
            <a:p>
              <a:pPr algn="l" marL="1176654" indent="-392218" lvl="2">
                <a:lnSpc>
                  <a:spcPts val="3814"/>
                </a:lnSpc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Pers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onalização (lembrar preferências do usuário).</a:t>
              </a:r>
            </a:p>
            <a:p>
              <a:pPr algn="l" marL="1176654" indent="-392218" lvl="2">
                <a:lnSpc>
                  <a:spcPts val="3814"/>
                </a:lnSpc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Acesso a bases de conhecimento externas (documentos, manuais, etc.).</a:t>
              </a:r>
            </a:p>
            <a:p>
              <a:pPr algn="l" marL="588327" indent="-294163" lvl="1">
                <a:lnSpc>
                  <a:spcPts val="381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Principal Implementação: Memória Vetorial (RAG).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79375"/>
              <a:ext cx="19748227" cy="1285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Memória de Longo Prazo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1977938"/>
              <a:ext cx="1974822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415" y="1607315"/>
            <a:ext cx="15087127" cy="6993313"/>
            <a:chOff x="0" y="0"/>
            <a:chExt cx="20116169" cy="932441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980979"/>
              <a:ext cx="20116169" cy="6343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Te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cnologias-Chave:</a:t>
              </a:r>
            </a:p>
            <a:p>
              <a:pPr algn="l" marL="1176654" indent="-392218" lvl="2">
                <a:lnSpc>
                  <a:spcPts val="3814"/>
                </a:lnSpc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Embeddings (Vetores): Textos são convertidos em representações matemáticas (vetores) que capturam seu significado.</a:t>
              </a:r>
            </a:p>
            <a:p>
              <a:pPr algn="l" marL="1176654" indent="-392218" lvl="2">
                <a:lnSpc>
                  <a:spcPts val="3814"/>
                </a:lnSpc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Banco de Dados Vetorial (Vector DB): Armazena e p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esqu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isa esses v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etores p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or similaridade.</a:t>
              </a:r>
            </a:p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Processo (RAG - Retrieval-Augmented Generation):</a:t>
              </a:r>
            </a:p>
            <a:p>
              <a:pPr algn="l" marL="1176654" indent="-392218" lvl="2">
                <a:lnSpc>
                  <a:spcPts val="3814"/>
                </a:lnSpc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 pergunta do usuário é convertida em um vetor.</a:t>
              </a:r>
            </a:p>
            <a:p>
              <a:pPr algn="l" marL="1176654" indent="-392218" lvl="2">
                <a:lnSpc>
                  <a:spcPts val="3814"/>
                </a:lnSpc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 sistema busca no Vector DB os vetores (textos) mais "próximos" (relevantes).</a:t>
              </a:r>
            </a:p>
            <a:p>
              <a:pPr algn="l" marL="1176654" indent="-392218" lvl="2">
                <a:lnSpc>
                  <a:spcPts val="3814"/>
                </a:lnSpc>
                <a:spcBef>
                  <a:spcPct val="0"/>
                </a:spcBef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Os textos e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ncontrados são injetados na memória de curto prazo (janela de contexto) para o LLM usar na resposta.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20116169" cy="1285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Memória de Longo Prazo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1990638"/>
              <a:ext cx="20116169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415" y="1635890"/>
            <a:ext cx="14811170" cy="7015220"/>
            <a:chOff x="0" y="0"/>
            <a:chExt cx="19748227" cy="93536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87479"/>
              <a:ext cx="19748227" cy="5073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Problema: Como o LLM responde sobre meus dados privados (PDFs, docs, etc.)?</a:t>
              </a:r>
            </a:p>
            <a:p>
              <a:pPr algn="l" marL="1176654" indent="-392218" lvl="2">
                <a:lnSpc>
                  <a:spcPts val="3814"/>
                </a:lnSpc>
                <a:buFont typeface="Arial"/>
                <a:buChar char="⚬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Solução: RAG!</a:t>
              </a:r>
            </a:p>
            <a:p>
              <a:pPr algn="l" marL="1764981" indent="-441245" lvl="3">
                <a:lnSpc>
                  <a:spcPts val="3814"/>
                </a:lnSpc>
                <a:buFont typeface="Arial"/>
                <a:buChar char="￭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Passo 1 (Indexação): "Quebrar" documentos em pedaços (chunks) e convertê-los em vetores (embeddings).</a:t>
              </a:r>
            </a:p>
            <a:p>
              <a:pPr algn="l" marL="1764981" indent="-441245" lvl="3">
                <a:lnSpc>
                  <a:spcPts val="3814"/>
                </a:lnSpc>
                <a:buFont typeface="Arial"/>
                <a:buChar char="￭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Passo 2 (Recuperação): Buscar os pedaços mais relevantes para a pergunta do usuário.</a:t>
              </a:r>
            </a:p>
            <a:p>
              <a:pPr algn="l" marL="1764981" indent="-441245" lvl="3">
                <a:lnSpc>
                  <a:spcPts val="3814"/>
                </a:lnSpc>
                <a:spcBef>
                  <a:spcPct val="0"/>
                </a:spcBef>
                <a:buFont typeface="Arial"/>
                <a:buChar char="￭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asso 3 (Geração): Enviar ao LLM: [Pergunta] + [Pedaços Relevantes] = Resposta contextualizada.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79375"/>
              <a:ext cx="19748227" cy="250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Dando Conhecimento: RAG (Retrieval-Augmented Generation)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3197138"/>
              <a:ext cx="1974822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2473578"/>
            <a:ext cx="11301259" cy="5339845"/>
          </a:xfrm>
          <a:custGeom>
            <a:avLst/>
            <a:gdLst/>
            <a:ahLst/>
            <a:cxnLst/>
            <a:rect r="r" b="b" t="t" l="l"/>
            <a:pathLst>
              <a:path h="5339845" w="11301259">
                <a:moveTo>
                  <a:pt x="0" y="0"/>
                </a:moveTo>
                <a:lnTo>
                  <a:pt x="11301258" y="0"/>
                </a:lnTo>
                <a:lnTo>
                  <a:pt x="11301258" y="5339844"/>
                </a:lnTo>
                <a:lnTo>
                  <a:pt x="0" y="5339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43959" y="484773"/>
            <a:ext cx="6178228" cy="9089512"/>
            <a:chOff x="0" y="0"/>
            <a:chExt cx="8237637" cy="1211935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76200"/>
              <a:ext cx="8237637" cy="1159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Conceitos Fundamentais: </a:t>
              </a:r>
              <a:r>
                <a:rPr lang="en-US" sz="25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 que são LLMs?</a:t>
              </a:r>
            </a:p>
          </p:txBody>
        </p:sp>
        <p:sp>
          <p:nvSpPr>
            <p:cNvPr name="AutoShape 4" id="4"/>
            <p:cNvSpPr/>
            <p:nvPr/>
          </p:nvSpPr>
          <p:spPr>
            <a:xfrm>
              <a:off x="0" y="1703848"/>
              <a:ext cx="823763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247763"/>
              <a:ext cx="8237637" cy="1159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 "Cérebro" do Agente: LLMs como Motor de Raciocínio.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4027812"/>
              <a:ext cx="823763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4571727"/>
              <a:ext cx="8237637" cy="1159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Dando Conhecimento:</a:t>
              </a:r>
              <a:r>
                <a:rPr lang="en-US" sz="25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RAG (Retrieval-Augmented Generation) com Qdrant.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6351775"/>
              <a:ext cx="823763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6895690"/>
              <a:ext cx="8237637" cy="1159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D</a:t>
              </a:r>
              <a:r>
                <a:rPr lang="en-US" sz="25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ando Poderes: Ferramentas Externas e Memória.</a:t>
              </a: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8675738"/>
              <a:ext cx="823763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9219653"/>
              <a:ext cx="8237637" cy="11599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Orq</a:t>
              </a:r>
              <a:r>
                <a:rPr lang="en-US" sz="25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uestração: O que são Agentes? (Langchain vs. LangGraph).</a:t>
              </a: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0" y="10999702"/>
              <a:ext cx="823763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11543617"/>
              <a:ext cx="8237637" cy="5757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O que é "MCP"?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069320" y="4255671"/>
            <a:ext cx="3695839" cy="4114800"/>
          </a:xfrm>
          <a:custGeom>
            <a:avLst/>
            <a:gdLst/>
            <a:ahLst/>
            <a:cxnLst/>
            <a:rect r="r" b="b" t="t" l="l"/>
            <a:pathLst>
              <a:path h="4114800" w="3695839">
                <a:moveTo>
                  <a:pt x="0" y="0"/>
                </a:moveTo>
                <a:lnTo>
                  <a:pt x="3695839" y="0"/>
                </a:lnTo>
                <a:lnTo>
                  <a:pt x="36958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962025"/>
            <a:ext cx="7777079" cy="227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60"/>
              </a:lnSpc>
            </a:pPr>
            <a:r>
              <a:rPr lang="en-US" sz="73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</a:t>
            </a:r>
            <a:r>
              <a:rPr lang="en-US" sz="73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que Vamos Aprender Hoje?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18730" y="1028700"/>
            <a:ext cx="10850541" cy="3784126"/>
          </a:xfrm>
          <a:custGeom>
            <a:avLst/>
            <a:gdLst/>
            <a:ahLst/>
            <a:cxnLst/>
            <a:rect r="r" b="b" t="t" l="l"/>
            <a:pathLst>
              <a:path h="3784126" w="10850541">
                <a:moveTo>
                  <a:pt x="0" y="0"/>
                </a:moveTo>
                <a:lnTo>
                  <a:pt x="10850540" y="0"/>
                </a:lnTo>
                <a:lnTo>
                  <a:pt x="10850540" y="3784126"/>
                </a:lnTo>
                <a:lnTo>
                  <a:pt x="0" y="37841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514932" y="4953202"/>
            <a:ext cx="5258135" cy="4305098"/>
          </a:xfrm>
          <a:custGeom>
            <a:avLst/>
            <a:gdLst/>
            <a:ahLst/>
            <a:cxnLst/>
            <a:rect r="r" b="b" t="t" l="l"/>
            <a:pathLst>
              <a:path h="4305098" w="5258135">
                <a:moveTo>
                  <a:pt x="0" y="0"/>
                </a:moveTo>
                <a:lnTo>
                  <a:pt x="5258136" y="0"/>
                </a:lnTo>
                <a:lnTo>
                  <a:pt x="5258136" y="4305098"/>
                </a:lnTo>
                <a:lnTo>
                  <a:pt x="0" y="43050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38415" y="2826515"/>
            <a:ext cx="14811170" cy="4633970"/>
            <a:chOff x="0" y="0"/>
            <a:chExt cx="19748227" cy="6178627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4187479"/>
              <a:ext cx="19748227" cy="18984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MCP e seu papel nos novos ecossistemas</a:t>
              </a:r>
            </a:p>
            <a:p>
              <a:pPr algn="l" marL="588327" indent="-294163" lvl="1">
                <a:lnSpc>
                  <a:spcPts val="3814"/>
                </a:lnSpc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Integração segura e modular entre agentes e f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err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amentas</a:t>
              </a:r>
            </a:p>
            <a:p>
              <a:pPr algn="l" marL="588327" indent="-294163" lvl="1">
                <a:lnSpc>
                  <a:spcPts val="3814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Exemplos: conectar API, DB, scraper, automaç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ã</a:t>
              </a:r>
              <a:r>
                <a:rPr lang="en-US" sz="2724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 local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79375"/>
              <a:ext cx="19748227" cy="2505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MCP – Protocolos para Ferramentas Inteligentes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3197138"/>
              <a:ext cx="19748227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655401" y="4767460"/>
            <a:ext cx="3603899" cy="4490840"/>
          </a:xfrm>
          <a:custGeom>
            <a:avLst/>
            <a:gdLst/>
            <a:ahLst/>
            <a:cxnLst/>
            <a:rect r="r" b="b" t="t" l="l"/>
            <a:pathLst>
              <a:path h="4490840" w="3603899">
                <a:moveTo>
                  <a:pt x="0" y="0"/>
                </a:moveTo>
                <a:lnTo>
                  <a:pt x="3603899" y="0"/>
                </a:lnTo>
                <a:lnTo>
                  <a:pt x="3603899" y="4490840"/>
                </a:lnTo>
                <a:lnTo>
                  <a:pt x="0" y="449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20933" y="4105275"/>
            <a:ext cx="11646135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Prática!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479821">
            <a:off x="15520716" y="1619948"/>
            <a:ext cx="3477167" cy="2886049"/>
          </a:xfrm>
          <a:custGeom>
            <a:avLst/>
            <a:gdLst/>
            <a:ahLst/>
            <a:cxnLst/>
            <a:rect r="r" b="b" t="t" l="l"/>
            <a:pathLst>
              <a:path h="2886049" w="3477167">
                <a:moveTo>
                  <a:pt x="0" y="0"/>
                </a:moveTo>
                <a:lnTo>
                  <a:pt x="3477168" y="0"/>
                </a:lnTo>
                <a:lnTo>
                  <a:pt x="3477168" y="2886049"/>
                </a:lnTo>
                <a:lnTo>
                  <a:pt x="0" y="2886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17220" y="2674620"/>
            <a:ext cx="4937760" cy="493776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176715" y="7877220"/>
            <a:ext cx="1153596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b="true" sz="3000" u="sng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  <a:hlinkClick r:id="rId4" tooltip="https://github.com/marcos14/workshop_univel_out_2025"/>
              </a:rPr>
              <a:t>https://github.com/marcos14/workshop_univel_out_2025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11517" y="3516534"/>
            <a:ext cx="4188607" cy="4188607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2020448" y="2585905"/>
            <a:ext cx="1170744" cy="998326"/>
          </a:xfrm>
          <a:custGeom>
            <a:avLst/>
            <a:gdLst/>
            <a:ahLst/>
            <a:cxnLst/>
            <a:rect r="r" b="b" t="t" l="l"/>
            <a:pathLst>
              <a:path h="998326" w="1170744">
                <a:moveTo>
                  <a:pt x="0" y="0"/>
                </a:moveTo>
                <a:lnTo>
                  <a:pt x="1170745" y="0"/>
                </a:lnTo>
                <a:lnTo>
                  <a:pt x="1170745" y="998325"/>
                </a:lnTo>
                <a:lnTo>
                  <a:pt x="0" y="9983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40919" y="8226888"/>
            <a:ext cx="687453" cy="691223"/>
          </a:xfrm>
          <a:custGeom>
            <a:avLst/>
            <a:gdLst/>
            <a:ahLst/>
            <a:cxnLst/>
            <a:rect r="r" b="b" t="t" l="l"/>
            <a:pathLst>
              <a:path h="691223" w="687453">
                <a:moveTo>
                  <a:pt x="0" y="0"/>
                </a:moveTo>
                <a:lnTo>
                  <a:pt x="687453" y="0"/>
                </a:lnTo>
                <a:lnTo>
                  <a:pt x="687453" y="691224"/>
                </a:lnTo>
                <a:lnTo>
                  <a:pt x="0" y="6912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20933" y="4572613"/>
            <a:ext cx="11646135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Obrigado!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90553" y="8220075"/>
            <a:ext cx="4446315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b="true" sz="4000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(45) 98823-8608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9026" y="3148008"/>
            <a:ext cx="1483543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Definição</a:t>
            </a: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Agente Inteligente (Pré-LLM)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9026" y="1553236"/>
            <a:ext cx="148354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O que são Agentes Inteligentes?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21156" y="4993193"/>
            <a:ext cx="14811170" cy="335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8327" indent="-294163" lvl="1">
              <a:lnSpc>
                <a:spcPts val="3814"/>
              </a:lnSpc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Em sua definição clássica (popularizada por Stuart Russell e Peter Norvig em "Inteligência Artificial: Uma Abordagem Moderna"), um agente inteligente (AI) é qualquer entidade que:</a:t>
            </a:r>
          </a:p>
          <a:p>
            <a:pPr algn="l" marL="1176654" indent="-392218" lvl="2">
              <a:lnSpc>
                <a:spcPts val="3814"/>
              </a:lnSpc>
              <a:buFont typeface="Arial"/>
              <a:buChar char="⚬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Percebe seu ambiente através de sensores.</a:t>
            </a:r>
          </a:p>
          <a:p>
            <a:pPr algn="l" marL="1176654" indent="-392218" lvl="2">
              <a:lnSpc>
                <a:spcPts val="3814"/>
              </a:lnSpc>
              <a:buFont typeface="Arial"/>
              <a:buChar char="⚬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Atua sobre esse ambiente através de atuadores.</a:t>
            </a:r>
          </a:p>
          <a:p>
            <a:pPr algn="l" marL="1176654" indent="-392218" lvl="2">
              <a:lnSpc>
                <a:spcPts val="3814"/>
              </a:lnSpc>
              <a:spcBef>
                <a:spcPct val="0"/>
              </a:spcBef>
              <a:buFont typeface="Arial"/>
              <a:buChar char="⚬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Atua de</a:t>
            </a: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forma autônoma e racional (ou seja, age para maximizar uma medida de desempenho ou "função de utilidade").</a:t>
            </a:r>
          </a:p>
        </p:txBody>
      </p:sp>
      <p:sp>
        <p:nvSpPr>
          <p:cNvPr name="AutoShape 5" id="5"/>
          <p:cNvSpPr/>
          <p:nvPr/>
        </p:nvSpPr>
        <p:spPr>
          <a:xfrm>
            <a:off x="1521156" y="4509993"/>
            <a:ext cx="14811170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9026" y="3148008"/>
            <a:ext cx="1483543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Definição</a:t>
            </a: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de Agente Inteligente (Contexto LLM)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9026" y="1553236"/>
            <a:ext cx="148354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O que são Agentes Inteligentes?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21156" y="5231318"/>
            <a:ext cx="14811170" cy="2874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8327" indent="-294163" lvl="1">
              <a:lnSpc>
                <a:spcPts val="3814"/>
              </a:lnSpc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No contexto dos LLMs, um agente inteligente é um sistema que utiliza um Large Language Model (LLM) como seu núcleo de raciocínio (ou "cérebro") para decompor um objetivo complexo em uma sequência de etapas executáveis.</a:t>
            </a:r>
          </a:p>
          <a:p>
            <a:pPr algn="l" marL="588327" indent="-294163" lvl="1">
              <a:lnSpc>
                <a:spcPts val="3814"/>
              </a:lnSpc>
              <a:spcBef>
                <a:spcPct val="0"/>
              </a:spcBef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Diferente dos agentes clássicos, ele não depende de regras codificadas (if-then). Em vez disso, ele opera em um ciclo de feedback (loop) para decidir, de forma autônoma, qual a próxima ação necessária para atingir seu objetivo.</a:t>
            </a:r>
          </a:p>
        </p:txBody>
      </p:sp>
      <p:sp>
        <p:nvSpPr>
          <p:cNvPr name="AutoShape 5" id="5"/>
          <p:cNvSpPr/>
          <p:nvPr/>
        </p:nvSpPr>
        <p:spPr>
          <a:xfrm>
            <a:off x="1521156" y="4509993"/>
            <a:ext cx="14811170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91768" y="1619911"/>
            <a:ext cx="14835430" cy="2471073"/>
            <a:chOff x="0" y="0"/>
            <a:chExt cx="19780573" cy="329476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046989"/>
              <a:ext cx="19780573" cy="1247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10B5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Definição:</a:t>
              </a:r>
              <a:r>
                <a:rPr lang="en-US" sz="3000" b="true">
                  <a:solidFill>
                    <a:srgbClr val="10B5B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 Um agente usa um LLM para tomar decisões, planejar e executar ações para atingir um objetivo. O Ciclo Básico de um Agente (ReAct):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66675"/>
              <a:ext cx="19780573" cy="1387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00"/>
                </a:lnSpc>
              </a:pPr>
              <a:r>
                <a:rPr lang="en-US" sz="6500" b="true">
                  <a:solidFill>
                    <a:srgbClr val="FFFFFF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 O que são Agentes Inteligentes?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80922" y="5922002"/>
            <a:ext cx="3147579" cy="2221915"/>
            <a:chOff x="0" y="0"/>
            <a:chExt cx="4196772" cy="296255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4196772" cy="12477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PENSA</a:t>
              </a:r>
              <a:r>
                <a:rPr lang="en-US" b="true" sz="3000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MENTO (THOUGHT)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113982"/>
              <a:ext cx="4196772" cy="848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90"/>
                </a:lnSpc>
              </a:pPr>
              <a:r>
                <a:rPr lang="en-US" sz="185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</a:t>
              </a:r>
              <a:r>
                <a:rPr lang="en-US" sz="185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LLM analisa o objetivo e decide o que fazer.</a:t>
              </a: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1690404"/>
              <a:ext cx="4196772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5642876" y="6042969"/>
            <a:ext cx="3147579" cy="1979980"/>
            <a:chOff x="0" y="0"/>
            <a:chExt cx="4196772" cy="263997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28575"/>
              <a:ext cx="4196772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AÇÃO (ACTION)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513907"/>
              <a:ext cx="4196772" cy="1126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75"/>
                </a:lnSpc>
              </a:pPr>
              <a:r>
                <a:rPr lang="en-US" sz="1625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</a:t>
              </a:r>
              <a:r>
                <a:rPr lang="en-US" sz="1625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agente usa uma "Ferramenta" (ex: buscar no Google).</a:t>
              </a:r>
            </a:p>
          </p:txBody>
        </p:sp>
        <p:sp>
          <p:nvSpPr>
            <p:cNvPr name="AutoShape 12" id="12"/>
            <p:cNvSpPr/>
            <p:nvPr/>
          </p:nvSpPr>
          <p:spPr>
            <a:xfrm>
              <a:off x="0" y="1080804"/>
              <a:ext cx="4196772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9501188" y="6185844"/>
            <a:ext cx="3147579" cy="1694230"/>
            <a:chOff x="0" y="0"/>
            <a:chExt cx="4196772" cy="2258974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28575"/>
              <a:ext cx="4196772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OBSERVAÇÃO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513907"/>
              <a:ext cx="4196772" cy="745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75"/>
                </a:lnSpc>
              </a:pPr>
              <a:r>
                <a:rPr lang="en-US" sz="1625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</a:t>
              </a:r>
              <a:r>
                <a:rPr lang="en-US" sz="1625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agente recebe o resultado da ferramenta.</a:t>
              </a:r>
            </a:p>
          </p:txBody>
        </p:sp>
        <p:sp>
          <p:nvSpPr>
            <p:cNvPr name="AutoShape 16" id="16"/>
            <p:cNvSpPr/>
            <p:nvPr/>
          </p:nvSpPr>
          <p:spPr>
            <a:xfrm>
              <a:off x="0" y="1080804"/>
              <a:ext cx="4196772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13359499" y="6185844"/>
            <a:ext cx="3147579" cy="1694230"/>
            <a:chOff x="0" y="0"/>
            <a:chExt cx="4196772" cy="2258974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8575"/>
              <a:ext cx="4196772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b="true">
                  <a:solidFill>
                    <a:srgbClr val="FFFFFF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(LOOP)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1513907"/>
              <a:ext cx="4196772" cy="745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75"/>
                </a:lnSpc>
              </a:pPr>
              <a:r>
                <a:rPr lang="en-US" sz="1625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O</a:t>
              </a:r>
              <a:r>
                <a:rPr lang="en-US" sz="1625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agente repete o ciclo com a nova informação.</a:t>
              </a:r>
            </a:p>
          </p:txBody>
        </p:sp>
        <p:sp>
          <p:nvSpPr>
            <p:cNvPr name="AutoShape 20" id="20"/>
            <p:cNvSpPr/>
            <p:nvPr/>
          </p:nvSpPr>
          <p:spPr>
            <a:xfrm>
              <a:off x="0" y="1080804"/>
              <a:ext cx="4196772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9026" y="3148008"/>
            <a:ext cx="1483543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LLM é a sigla</a:t>
            </a: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para Large Language Model (Modelo de Linguagem de Grande Porte)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9026" y="1553236"/>
            <a:ext cx="148354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 que é um LLM?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21156" y="5469443"/>
            <a:ext cx="14811170" cy="239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8327" indent="-294163" lvl="1">
              <a:lnSpc>
                <a:spcPts val="3814"/>
              </a:lnSpc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Em essência, é um tipo avançado de Inteligência Artificial (especificamente, uma rede neural massiva) que foi treinado em uma quantidade gigantesca de texto e dados (l</a:t>
            </a: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ivros, artigos, código e a maior parte da internet).</a:t>
            </a:r>
          </a:p>
          <a:p>
            <a:pPr algn="l" marL="588327" indent="-294163" lvl="1">
              <a:lnSpc>
                <a:spcPts val="3814"/>
              </a:lnSpc>
              <a:spcBef>
                <a:spcPct val="0"/>
              </a:spcBef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 sua função mais fundamental é surpreendentemente simples: prever estatisticamente a próxima "palavra" (ou token) em uma sequência.</a:t>
            </a:r>
          </a:p>
        </p:txBody>
      </p:sp>
      <p:sp>
        <p:nvSpPr>
          <p:cNvPr name="AutoShape 5" id="5"/>
          <p:cNvSpPr/>
          <p:nvPr/>
        </p:nvSpPr>
        <p:spPr>
          <a:xfrm>
            <a:off x="1521156" y="4509993"/>
            <a:ext cx="14811170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75934" y="2124736"/>
            <a:ext cx="445639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</a:t>
            </a: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3 Pilares de um LLM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9026" y="1553236"/>
            <a:ext cx="148354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 que é um LLM?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8415" y="2837290"/>
            <a:ext cx="14811170" cy="6684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8327" indent="-294163" lvl="1">
              <a:lnSpc>
                <a:spcPts val="3814"/>
              </a:lnSpc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Large (Grande): Isso se refere a dois aspectos:</a:t>
            </a:r>
          </a:p>
          <a:p>
            <a:pPr algn="l" marL="1176654" indent="-392218" lvl="2">
              <a:lnSpc>
                <a:spcPts val="3814"/>
              </a:lnSpc>
              <a:buFont typeface="Arial"/>
              <a:buChar char="⚬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Tamanho do Modelo: A rede neural possui bilhões (ou até trilhões) de "parâmetros". Pense em parâmetros como as "</a:t>
            </a:r>
            <a:r>
              <a:rPr lang="en-US" b="true" sz="27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sinapses</a:t>
            </a: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" em um cérebro, que armazenam o conhecimento aprendido. (Ex: GPT-3 tem 175 bilhões de parâmetros).</a:t>
            </a:r>
          </a:p>
          <a:p>
            <a:pPr algn="l" marL="1176654" indent="-392218" lvl="2">
              <a:lnSpc>
                <a:spcPts val="3814"/>
              </a:lnSpc>
              <a:buFont typeface="Arial"/>
              <a:buChar char="⚬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Tamanho dos Dados: Foi treinado em Terabytes (ou Petabytes) de dados de texto.</a:t>
            </a:r>
          </a:p>
          <a:p>
            <a:pPr algn="l" marL="588327" indent="-294163" lvl="1">
              <a:lnSpc>
                <a:spcPts val="3814"/>
              </a:lnSpc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Language (Linguagem): É o seu domínio. O modelo opera sobre linguagem humana (texto). Ele entende a gramática, o contexto, o sent</a:t>
            </a: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imento, a semântica e as relações entre as palavras.</a:t>
            </a:r>
          </a:p>
          <a:p>
            <a:pPr algn="l" marL="588327" indent="-294163" lvl="1">
              <a:lnSpc>
                <a:spcPts val="3814"/>
              </a:lnSpc>
              <a:spcBef>
                <a:spcPct val="0"/>
              </a:spcBef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Model (Modelo): É um modelo estatístico. Isso é crucial: um LLM não "</a:t>
            </a:r>
            <a:r>
              <a:rPr lang="en-US" b="true" sz="27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entende</a:t>
            </a: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" o mundo, não "</a:t>
            </a:r>
            <a:r>
              <a:rPr lang="en-US" b="true" sz="27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sabe</a:t>
            </a: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" fatos, nem "</a:t>
            </a:r>
            <a:r>
              <a:rPr lang="en-US" b="true" sz="27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pensa</a:t>
            </a: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" como um humano. Ele calcula a probabilidade de qual palavra deve vir a seguir com base em todo o texto que ele "</a:t>
            </a:r>
            <a:r>
              <a:rPr lang="en-US" b="true" sz="272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leu</a:t>
            </a: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" durante o treinamento.</a:t>
            </a:r>
          </a:p>
        </p:txBody>
      </p:sp>
      <p:sp>
        <p:nvSpPr>
          <p:cNvPr name="AutoShape 5" id="5"/>
          <p:cNvSpPr/>
          <p:nvPr/>
        </p:nvSpPr>
        <p:spPr>
          <a:xfrm>
            <a:off x="1509026" y="2884915"/>
            <a:ext cx="14811170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9026" y="3148008"/>
            <a:ext cx="1483543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Analogia Perfeita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9026" y="1553236"/>
            <a:ext cx="148354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 que é um LLM?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21156" y="5469443"/>
            <a:ext cx="14811170" cy="239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8327" indent="-294163" lvl="1">
              <a:lnSpc>
                <a:spcPts val="3814"/>
              </a:lnSpc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Pense em um LLM como o sistema de "autocompletar" mais avançado do mundo.</a:t>
            </a:r>
          </a:p>
          <a:p>
            <a:pPr algn="l" marL="1176654" indent="-392218" lvl="2">
              <a:lnSpc>
                <a:spcPts val="3814"/>
              </a:lnSpc>
              <a:buFont typeface="Arial"/>
              <a:buChar char="⚬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O autocompletar do seu celular sugere a próxima palavra.</a:t>
            </a:r>
          </a:p>
          <a:p>
            <a:pPr algn="l" marL="1176654" indent="-392218" lvl="2">
              <a:lnSpc>
                <a:spcPts val="3814"/>
              </a:lnSpc>
              <a:spcBef>
                <a:spcPct val="0"/>
              </a:spcBef>
              <a:buFont typeface="Arial"/>
              <a:buChar char="⚬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Um LLM sugere a próxima palavra, depo</a:t>
            </a: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is a próxima, e a próxima... e faz isso tão bem que, no final, ele escreveu um parágrafo inteiro, um poema, um código em Python ou um plano de ação.</a:t>
            </a:r>
          </a:p>
        </p:txBody>
      </p:sp>
      <p:sp>
        <p:nvSpPr>
          <p:cNvPr name="AutoShape 5" id="5"/>
          <p:cNvSpPr/>
          <p:nvPr/>
        </p:nvSpPr>
        <p:spPr>
          <a:xfrm>
            <a:off x="1521156" y="4509993"/>
            <a:ext cx="14811170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9026" y="3148008"/>
            <a:ext cx="1483543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3000" b="true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Limitação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9026" y="1553236"/>
            <a:ext cx="148354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 que é um LLM?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21156" y="5469443"/>
            <a:ext cx="14811170" cy="239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8327" indent="-294163" lvl="1">
              <a:lnSpc>
                <a:spcPts val="3814"/>
              </a:lnSpc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 maior limitação de um LLM é que ele é um "cérebro em um pote".</a:t>
            </a:r>
          </a:p>
          <a:p>
            <a:pPr algn="l" marL="588327" indent="-294163" lvl="1">
              <a:lnSpc>
                <a:spcPts val="3814"/>
              </a:lnSpc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Não tem conhecimento do mundo real: Seu conhecimento é "congelado" na data em que seu treinamento terminou.</a:t>
            </a:r>
          </a:p>
          <a:p>
            <a:pPr algn="l" marL="588327" indent="-294163" lvl="1">
              <a:lnSpc>
                <a:spcPts val="3814"/>
              </a:lnSpc>
              <a:spcBef>
                <a:spcPct val="0"/>
              </a:spcBef>
              <a:buFont typeface="Arial"/>
              <a:buChar char="•"/>
            </a:pP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Não pode executar açõe</a:t>
            </a:r>
            <a:r>
              <a:rPr lang="en-US" sz="272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s: Ele só pode gerar texto. Ele não pode navegar na internet, consultar um banco de dados ou enviar um e-mail.</a:t>
            </a:r>
          </a:p>
        </p:txBody>
      </p:sp>
      <p:sp>
        <p:nvSpPr>
          <p:cNvPr name="AutoShape 5" id="5"/>
          <p:cNvSpPr/>
          <p:nvPr/>
        </p:nvSpPr>
        <p:spPr>
          <a:xfrm>
            <a:off x="1521156" y="4509993"/>
            <a:ext cx="14811170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DAG2wXn8ue8</dc:identifier>
  <dcterms:modified xsi:type="dcterms:W3CDTF">2011-08-01T06:04:30Z</dcterms:modified>
  <cp:revision>1</cp:revision>
  <dc:title>Desenvolvimento de Agentes Inteligentes com Python e OpenAI</dc:title>
</cp:coreProperties>
</file>