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58" r:id="rId9"/>
    <p:sldId id="259" r:id="rId10"/>
    <p:sldId id="284" r:id="rId11"/>
    <p:sldId id="283" r:id="rId12"/>
    <p:sldId id="285" r:id="rId13"/>
    <p:sldId id="260" r:id="rId14"/>
    <p:sldId id="286" r:id="rId15"/>
    <p:sldId id="261" r:id="rId16"/>
    <p:sldId id="278" r:id="rId17"/>
    <p:sldId id="276" r:id="rId18"/>
    <p:sldId id="279" r:id="rId19"/>
    <p:sldId id="280" r:id="rId20"/>
    <p:sldId id="277" r:id="rId21"/>
    <p:sldId id="281" r:id="rId22"/>
    <p:sldId id="282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8C9E-EE34-4B8D-8307-8BC040D2CD51}" type="datetimeFigureOut">
              <a:rPr lang="es-ES" smtClean="0"/>
              <a:t>01/07/2022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2BD8-E5E5-4209-82C6-019854E8A0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8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Introducirme, introducir el nombre del proyecto</a:t>
            </a:r>
          </a:p>
          <a:p>
            <a:r>
              <a:rPr lang="es-ES" dirty="0"/>
              <a:t>Voy a hablar de la estructura de la presentación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08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Voy a comentar los puntos básicos de la presentación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89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la introducción veremos los conceptos básicos y el origen del 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76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Después enlazaremos eso con los objetivos que tiene el 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vez eso esté cubierto, se verá con detalle un ejemplo del uso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24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siempre, hay un espacio reservado para preguntas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8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una bibliografía en la que se pueden encontrar los recursos utilizados para la presentación, así como un enlace al </a:t>
            </a:r>
            <a:r>
              <a:rPr lang="es-ES" dirty="0" err="1"/>
              <a:t>repositiorio</a:t>
            </a:r>
            <a:r>
              <a:rPr lang="es-ES" dirty="0"/>
              <a:t> de GitHub donde se encuentra el proyecto y sus manuales de uso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2BD8-E5E5-4209-82C6-019854E8A0E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75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5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499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22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0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0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7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C36E-2D1A-47F0-90CA-31A0701200E9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0547-3327-43DC-9C67-EACF2C99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47FB0-12F2-BDC1-6CDA-A3BC4508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Visualización interactiva de código Java mediante anotaciones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CF035-02E1-8155-D06E-C30CA71A6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7995" y="661106"/>
            <a:ext cx="6257362" cy="5503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Estudiante</a:t>
            </a:r>
            <a:r>
              <a:rPr lang="en-US" dirty="0">
                <a:solidFill>
                  <a:srgbClr val="FFFFFF"/>
                </a:solidFill>
              </a:rPr>
              <a:t>: Marcos Ramos Abia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Tutor: Juan de Lara Jaramillo</a:t>
            </a:r>
          </a:p>
        </p:txBody>
      </p:sp>
    </p:spTree>
    <p:extLst>
      <p:ext uri="{BB962C8B-B14F-4D97-AF65-F5344CB8AC3E}">
        <p14:creationId xmlns:p14="http://schemas.microsoft.com/office/powerpoint/2010/main" val="9171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8CA-1156-5F3E-7709-5E913C51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Anotaciones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352D-89FE-CD95-5D0D-7887ED5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Usos en Java</a:t>
            </a:r>
          </a:p>
          <a:p>
            <a:pPr lvl="1"/>
            <a:r>
              <a:rPr lang="es-ES" dirty="0"/>
              <a:t>@Deprecated</a:t>
            </a:r>
          </a:p>
          <a:p>
            <a:pPr lvl="1"/>
            <a:r>
              <a:rPr lang="es-ES" dirty="0"/>
              <a:t>@Override</a:t>
            </a:r>
          </a:p>
          <a:p>
            <a:r>
              <a:rPr lang="es-ES" dirty="0"/>
              <a:t>Anotaciones personalizadas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CE243-B6D7-D64E-25F9-25CF37EB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30" y="3676605"/>
            <a:ext cx="4877480" cy="12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7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8CA-1156-5F3E-7709-5E913C51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Mantenimiento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352D-89FE-CD95-5D0D-7887ED5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Costes de desarrollo vs mantenimiento</a:t>
            </a:r>
          </a:p>
          <a:p>
            <a:pPr lvl="1"/>
            <a:r>
              <a:rPr lang="es-ES" dirty="0"/>
              <a:t>Dificultades de mantenimiento</a:t>
            </a:r>
          </a:p>
          <a:p>
            <a:pPr lvl="1"/>
            <a:r>
              <a:rPr lang="es-ES" dirty="0"/>
              <a:t>Un cambio de un 12% supone un coste de mantenimiento del 55% [1]</a:t>
            </a:r>
          </a:p>
        </p:txBody>
      </p:sp>
    </p:spTree>
    <p:extLst>
      <p:ext uri="{BB962C8B-B14F-4D97-AF65-F5344CB8AC3E}">
        <p14:creationId xmlns:p14="http://schemas.microsoft.com/office/powerpoint/2010/main" val="256096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8CA-1156-5F3E-7709-5E913C51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Mantenimiento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352D-89FE-CD95-5D0D-7887ED5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Factores adicionales que pueden afectar al mantenimiento</a:t>
            </a:r>
          </a:p>
          <a:p>
            <a:pPr lvl="1"/>
            <a:r>
              <a:rPr lang="es-ES" dirty="0"/>
              <a:t>Cambios de equipo</a:t>
            </a:r>
          </a:p>
          <a:p>
            <a:pPr lvl="1"/>
            <a:r>
              <a:rPr lang="en-US" dirty="0"/>
              <a:t>Código “legacy”</a:t>
            </a:r>
          </a:p>
        </p:txBody>
      </p:sp>
    </p:spTree>
    <p:extLst>
      <p:ext uri="{BB962C8B-B14F-4D97-AF65-F5344CB8AC3E}">
        <p14:creationId xmlns:p14="http://schemas.microsoft.com/office/powerpoint/2010/main" val="299885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EDC8-B977-9A3B-3F3C-2F1F22CE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1.4 Comprensión de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9F6E-BA42-9110-A173-0783215E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Comentarios</a:t>
            </a:r>
          </a:p>
          <a:p>
            <a:pPr lvl="1"/>
            <a:r>
              <a:rPr lang="es-ES" dirty="0"/>
              <a:t>Más extensibles, pero también más personales</a:t>
            </a:r>
          </a:p>
          <a:p>
            <a:r>
              <a:rPr lang="es-ES" dirty="0"/>
              <a:t>Anotaciones</a:t>
            </a:r>
          </a:p>
          <a:p>
            <a:pPr lvl="1"/>
            <a:r>
              <a:rPr lang="es-ES" dirty="0"/>
              <a:t>Son cerradas y estrictas</a:t>
            </a:r>
          </a:p>
          <a:p>
            <a:pPr lvl="1"/>
            <a:r>
              <a:rPr lang="es-ES" dirty="0"/>
              <a:t>Existen estándares de anotaciones en Java y en otros lenguajes</a:t>
            </a:r>
          </a:p>
          <a:p>
            <a:pPr lvl="2"/>
            <a:r>
              <a:rPr lang="es-ES" dirty="0" err="1"/>
              <a:t>Doxygen</a:t>
            </a:r>
            <a:r>
              <a:rPr lang="es-ES" dirty="0"/>
              <a:t> (herramienta externa)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9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EDC8-B977-9A3B-3F3C-2F1F22CE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1.4 Comprensión de código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D1F1A-DB91-D710-3484-F1B8045D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53" y="2063550"/>
            <a:ext cx="4963218" cy="4648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432CA-95FC-83CB-590E-45FB48C52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6"/>
          <a:stretch/>
        </p:blipFill>
        <p:spPr>
          <a:xfrm>
            <a:off x="6456231" y="2063550"/>
            <a:ext cx="4686954" cy="45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2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 del 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Sistema de </a:t>
            </a:r>
            <a:r>
              <a:rPr lang="es-ES" dirty="0"/>
              <a:t>anotaciones</a:t>
            </a:r>
          </a:p>
          <a:p>
            <a:r>
              <a:rPr lang="es-ES" dirty="0"/>
              <a:t>Procesador</a:t>
            </a:r>
            <a:r>
              <a:rPr lang="en-US" dirty="0"/>
              <a:t> de </a:t>
            </a:r>
            <a:r>
              <a:rPr lang="es-ES" dirty="0"/>
              <a:t>anotaciones</a:t>
            </a:r>
          </a:p>
          <a:p>
            <a:r>
              <a:rPr lang="es-ES" dirty="0"/>
              <a:t>Generación</a:t>
            </a:r>
            <a:r>
              <a:rPr lang="en-US" dirty="0"/>
              <a:t> de </a:t>
            </a:r>
            <a:r>
              <a:rPr lang="es-ES" dirty="0"/>
              <a:t>gráficos</a:t>
            </a:r>
          </a:p>
          <a:p>
            <a:pPr lvl="1"/>
            <a:r>
              <a:rPr lang="es-ES" dirty="0"/>
              <a:t>Formato DOT</a:t>
            </a:r>
          </a:p>
          <a:p>
            <a:r>
              <a:rPr lang="es-ES" dirty="0"/>
              <a:t>Otras salidas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51B42-CB4D-61DB-9A88-E50B893C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4517700"/>
            <a:ext cx="10145541" cy="22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3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Posibles casos de uso</a:t>
            </a:r>
          </a:p>
          <a:p>
            <a:pPr lvl="1"/>
            <a:r>
              <a:rPr lang="es-ES" dirty="0"/>
              <a:t>Código se entrega a un equipo que no ha realizado el desarrollo</a:t>
            </a:r>
          </a:p>
          <a:p>
            <a:pPr lvl="1"/>
            <a:r>
              <a:rPr lang="es-ES" dirty="0"/>
              <a:t>Cambia parte del personal que mantiene el código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18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6219B-75D7-7279-AAC9-A569CC74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3" y="2300791"/>
            <a:ext cx="3238952" cy="1238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FA88-B058-C6DB-42BB-2E61CEE1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39" y="2300791"/>
            <a:ext cx="4763164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82412-252E-B30B-B218-EA09DB58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03" y="4215418"/>
            <a:ext cx="4782218" cy="1486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04A6F2-41B9-A63A-C894-AE626809B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739" y="4215418"/>
            <a:ext cx="451548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3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clases están relacionadas, pero ¿cómo exactamente?</a:t>
            </a:r>
          </a:p>
          <a:p>
            <a:r>
              <a:rPr lang="es-ES" dirty="0"/>
              <a:t>Incluso con buenos comentarios, es difícil mantener en mente toda la información según se lee el código, especialmente en proyectos grandes</a:t>
            </a:r>
          </a:p>
          <a:p>
            <a:r>
              <a:rPr lang="es-ES" dirty="0"/>
              <a:t>Se pueden ir añadiendo comentarios o haciendo anotaciones en sistemas externos, pero esto no ayuda a largo plazo. Si luego vuelve a cambiar de manos, esos comentarios y anotaciones no ayudarán.</a:t>
            </a:r>
          </a:p>
        </p:txBody>
      </p:sp>
    </p:spTree>
    <p:extLst>
      <p:ext uri="{BB962C8B-B14F-4D97-AF65-F5344CB8AC3E}">
        <p14:creationId xmlns:p14="http://schemas.microsoft.com/office/powerpoint/2010/main" val="217928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usar la librería de prueba de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Diagram</a:t>
            </a:r>
            <a:r>
              <a:rPr lang="es-ES" dirty="0"/>
              <a:t> (CD)</a:t>
            </a:r>
          </a:p>
          <a:p>
            <a:r>
              <a:rPr lang="es-ES" dirty="0"/>
              <a:t>Sintaxis simplificada que intenta asemejarse a los diagramas de clases UML</a:t>
            </a:r>
          </a:p>
        </p:txBody>
      </p:sp>
    </p:spTree>
    <p:extLst>
      <p:ext uri="{BB962C8B-B14F-4D97-AF65-F5344CB8AC3E}">
        <p14:creationId xmlns:p14="http://schemas.microsoft.com/office/powerpoint/2010/main" val="30213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/>
              <a:t>Introducción</a:t>
            </a:r>
          </a:p>
          <a:p>
            <a:pPr marL="457200" lvl="1" indent="0">
              <a:buNone/>
            </a:pPr>
            <a:r>
              <a:rPr lang="es-ES"/>
              <a:t>1.1  Comentarios</a:t>
            </a:r>
          </a:p>
          <a:p>
            <a:pPr marL="457200" lvl="1" indent="0">
              <a:buNone/>
            </a:pPr>
            <a:r>
              <a:rPr lang="es-ES"/>
              <a:t>1.2  Anotaciones</a:t>
            </a:r>
          </a:p>
          <a:p>
            <a:pPr marL="457200" lvl="1" indent="0">
              <a:buNone/>
            </a:pPr>
            <a:r>
              <a:rPr lang="es-ES"/>
              <a:t>1.3  Mantenimiento</a:t>
            </a:r>
          </a:p>
          <a:p>
            <a:pPr marL="457200" lvl="1" indent="0">
              <a:buNone/>
            </a:pPr>
            <a:r>
              <a:rPr lang="es-ES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Ejemplo</a:t>
            </a:r>
          </a:p>
          <a:p>
            <a:pPr marL="457200" lvl="1" indent="0">
              <a:buNone/>
            </a:pPr>
            <a:r>
              <a:rPr lang="es-ES"/>
              <a:t>3.1  Código recibido</a:t>
            </a:r>
          </a:p>
          <a:p>
            <a:pPr marL="457200" lvl="1" indent="0">
              <a:buNone/>
            </a:pPr>
            <a:r>
              <a:rPr lang="es-ES"/>
              <a:t>3.2  Anotaciones</a:t>
            </a:r>
          </a:p>
          <a:p>
            <a:pPr marL="457200" lvl="1" indent="0">
              <a:buNone/>
            </a:pPr>
            <a:r>
              <a:rPr lang="es-ES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Bibliografía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4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08DA-F95F-00D9-E0CA-6AD22D80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8" y="2211238"/>
            <a:ext cx="2529240" cy="1600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C4865-F912-932B-6037-2CC19DAD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8" y="4515474"/>
            <a:ext cx="7587722" cy="2014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7C3E9-9146-8188-AFD8-CA651B14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329" y="2211238"/>
            <a:ext cx="7430537" cy="2043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FED9A-8FDF-86A0-9508-B52F35343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835" y="4515474"/>
            <a:ext cx="3358031" cy="16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8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ir añadiendo las anotaciones según se va analizando cada archivo</a:t>
            </a:r>
          </a:p>
          <a:p>
            <a:r>
              <a:rPr lang="es-ES" dirty="0"/>
              <a:t>Una vez anotadas, la generación del diagrama es instantánea</a:t>
            </a:r>
          </a:p>
          <a:p>
            <a:r>
              <a:rPr lang="es-ES" dirty="0"/>
              <a:t>Incluso puede verse la construcción del diagrama en tiempo real según se añaden anotaciones</a:t>
            </a:r>
          </a:p>
        </p:txBody>
      </p:sp>
    </p:spTree>
    <p:extLst>
      <p:ext uri="{BB962C8B-B14F-4D97-AF65-F5344CB8AC3E}">
        <p14:creationId xmlns:p14="http://schemas.microsoft.com/office/powerpoint/2010/main" val="239617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Ejemplo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20AF2D-2421-E177-D759-7976A18CF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698" y="2466875"/>
            <a:ext cx="4618604" cy="3770805"/>
          </a:xfrm>
        </p:spPr>
      </p:pic>
    </p:spTree>
    <p:extLst>
      <p:ext uri="{BB962C8B-B14F-4D97-AF65-F5344CB8AC3E}">
        <p14:creationId xmlns:p14="http://schemas.microsoft.com/office/powerpoint/2010/main" val="129565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Preguntas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6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6B7-349F-1F42-5100-869E2806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207C-7550-F808-42AA-43A5086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[1] </a:t>
            </a:r>
            <a:r>
              <a:rPr lang="en-US" dirty="0"/>
              <a:t>Siddhi, P., &amp; Rajpoot, V. K. (2012). A Cost estimation of maintenance phase for component based software. IOSR Journal of Computer Engineering (IOSRJCE), 1(3), 1-50. </a:t>
            </a:r>
          </a:p>
          <a:p>
            <a:r>
              <a:rPr lang="es-ES" dirty="0"/>
              <a:t>Enlace a GitHub del proyecto: GitHub</a:t>
            </a:r>
          </a:p>
        </p:txBody>
      </p:sp>
    </p:spTree>
    <p:extLst>
      <p:ext uri="{BB962C8B-B14F-4D97-AF65-F5344CB8AC3E}">
        <p14:creationId xmlns:p14="http://schemas.microsoft.com/office/powerpoint/2010/main" val="321559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>
                <a:solidFill>
                  <a:srgbClr val="FF0000"/>
                </a:solidFill>
              </a:rPr>
              <a:t>Introducción</a:t>
            </a:r>
          </a:p>
          <a:p>
            <a:pPr marL="457200" lvl="1" indent="0">
              <a:buNone/>
            </a:pPr>
            <a:r>
              <a:rPr lang="es-ES"/>
              <a:t>1.1  Comentarios</a:t>
            </a:r>
          </a:p>
          <a:p>
            <a:pPr marL="457200" lvl="1" indent="0">
              <a:buNone/>
            </a:pPr>
            <a:r>
              <a:rPr lang="es-ES"/>
              <a:t>1.2  Anotaciones</a:t>
            </a:r>
          </a:p>
          <a:p>
            <a:pPr marL="457200" lvl="1" indent="0">
              <a:buNone/>
            </a:pPr>
            <a:r>
              <a:rPr lang="es-ES"/>
              <a:t>1.3  Mantenimiento</a:t>
            </a:r>
          </a:p>
          <a:p>
            <a:pPr marL="457200" lvl="1" indent="0">
              <a:buNone/>
            </a:pPr>
            <a:r>
              <a:rPr lang="es-ES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Ejemplo</a:t>
            </a:r>
          </a:p>
          <a:p>
            <a:pPr marL="457200" lvl="1" indent="0">
              <a:buNone/>
            </a:pPr>
            <a:r>
              <a:rPr lang="es-ES"/>
              <a:t>3.1  Código recibido</a:t>
            </a:r>
          </a:p>
          <a:p>
            <a:pPr marL="457200" lvl="1" indent="0">
              <a:buNone/>
            </a:pPr>
            <a:r>
              <a:rPr lang="es-ES"/>
              <a:t>3.2  Anotaciones</a:t>
            </a:r>
          </a:p>
          <a:p>
            <a:pPr marL="457200" lvl="1" indent="0">
              <a:buNone/>
            </a:pPr>
            <a:r>
              <a:rPr lang="es-ES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Bibliografía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8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6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FEF-7744-7A1E-B956-1E1CD1A7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CC09-5D05-DF1C-5F2D-2D63A76F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 marL="457200" lvl="1" indent="0">
              <a:buNone/>
            </a:pPr>
            <a:r>
              <a:rPr lang="es-ES" dirty="0"/>
              <a:t>1.1  Comentarios</a:t>
            </a:r>
          </a:p>
          <a:p>
            <a:pPr marL="457200" lvl="1" indent="0">
              <a:buNone/>
            </a:pPr>
            <a:r>
              <a:rPr lang="es-ES" dirty="0"/>
              <a:t>1.2  Anotaciones</a:t>
            </a:r>
          </a:p>
          <a:p>
            <a:pPr marL="457200" lvl="1" indent="0">
              <a:buNone/>
            </a:pPr>
            <a:r>
              <a:rPr lang="es-ES" dirty="0"/>
              <a:t>1.3  Mantenimiento</a:t>
            </a:r>
          </a:p>
          <a:p>
            <a:pPr marL="457200" lvl="1" indent="0">
              <a:buNone/>
            </a:pPr>
            <a:r>
              <a:rPr lang="es-ES" dirty="0"/>
              <a:t>1.4  Comprensión de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Objetivos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Ejemplo</a:t>
            </a:r>
          </a:p>
          <a:p>
            <a:pPr marL="457200" lvl="1" indent="0">
              <a:buNone/>
            </a:pPr>
            <a:r>
              <a:rPr lang="es-ES" dirty="0"/>
              <a:t>3.1  Código recibido</a:t>
            </a:r>
          </a:p>
          <a:p>
            <a:pPr marL="457200" lvl="1" indent="0">
              <a:buNone/>
            </a:pPr>
            <a:r>
              <a:rPr lang="es-ES" dirty="0"/>
              <a:t>3.2  Anotaciones</a:t>
            </a:r>
          </a:p>
          <a:p>
            <a:pPr marL="457200" lvl="1" indent="0">
              <a:buNone/>
            </a:pPr>
            <a:r>
              <a:rPr lang="es-ES" dirty="0"/>
              <a:t>3.3  Resultado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Preguntas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Bibliografía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5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944D-C05F-B278-30D0-5E17503A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DFAC-CF57-C182-8BFB-AD975F1A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1.1  Comentarios</a:t>
            </a:r>
          </a:p>
          <a:p>
            <a:pPr marL="0" indent="0">
              <a:buNone/>
            </a:pPr>
            <a:r>
              <a:rPr lang="es-ES" dirty="0"/>
              <a:t>1.2  Anotaciones</a:t>
            </a:r>
          </a:p>
          <a:p>
            <a:pPr marL="0" indent="0">
              <a:buNone/>
            </a:pPr>
            <a:r>
              <a:rPr lang="es-ES" dirty="0"/>
              <a:t>1.3  Mantenimiento</a:t>
            </a:r>
          </a:p>
          <a:p>
            <a:pPr marL="0" indent="0">
              <a:buNone/>
            </a:pPr>
            <a:r>
              <a:rPr lang="es-ES" dirty="0"/>
              <a:t>1.4  Comprensión de código</a:t>
            </a:r>
          </a:p>
        </p:txBody>
      </p:sp>
    </p:spTree>
    <p:extLst>
      <p:ext uri="{BB962C8B-B14F-4D97-AF65-F5344CB8AC3E}">
        <p14:creationId xmlns:p14="http://schemas.microsoft.com/office/powerpoint/2010/main" val="397114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8CA-1156-5F3E-7709-5E913C51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1.1 Comentarios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352D-89FE-CD95-5D0D-7887ED5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Usos</a:t>
            </a:r>
          </a:p>
          <a:p>
            <a:pPr lvl="1"/>
            <a:r>
              <a:rPr lang="es-ES" dirty="0"/>
              <a:t>Comentar partes de código poco intuitivas</a:t>
            </a:r>
          </a:p>
          <a:p>
            <a:r>
              <a:rPr lang="es-ES" dirty="0"/>
              <a:t>Desventajas</a:t>
            </a:r>
          </a:p>
          <a:p>
            <a:pPr lvl="1"/>
            <a:r>
              <a:rPr lang="es-ES" dirty="0"/>
              <a:t>No están normalizados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87BD0-1A58-2CF2-6CAD-0B4009D3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9" y="3330622"/>
            <a:ext cx="478221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029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1219</TotalTime>
  <Words>639</Words>
  <Application>Microsoft Office PowerPoint</Application>
  <PresentationFormat>Widescreen</PresentationFormat>
  <Paragraphs>155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Berlin</vt:lpstr>
      <vt:lpstr>Visualización interactiva de código Java mediante anotaciones</vt:lpstr>
      <vt:lpstr>Índice</vt:lpstr>
      <vt:lpstr>Índice</vt:lpstr>
      <vt:lpstr>Índice</vt:lpstr>
      <vt:lpstr>Índice</vt:lpstr>
      <vt:lpstr>Índice</vt:lpstr>
      <vt:lpstr>Índice</vt:lpstr>
      <vt:lpstr>1. Introducción</vt:lpstr>
      <vt:lpstr>1.1 Comentarios</vt:lpstr>
      <vt:lpstr>1.2 Anotaciones</vt:lpstr>
      <vt:lpstr>1.3 Mantenimiento</vt:lpstr>
      <vt:lpstr>1.3 Mantenimiento</vt:lpstr>
      <vt:lpstr>1.4 Comprensión de código</vt:lpstr>
      <vt:lpstr>1.4 Comprensión de código</vt:lpstr>
      <vt:lpstr>2. Objetivos del proyecto</vt:lpstr>
      <vt:lpstr>3. Ejemplo</vt:lpstr>
      <vt:lpstr>3. Ejemplo</vt:lpstr>
      <vt:lpstr>3. Ejemplo</vt:lpstr>
      <vt:lpstr>3. Ejemplo</vt:lpstr>
      <vt:lpstr>3. Ejemplo</vt:lpstr>
      <vt:lpstr>3. Ejemplo</vt:lpstr>
      <vt:lpstr>3. Ejemplo</vt:lpstr>
      <vt:lpstr>4. Preguntas</vt:lpstr>
      <vt:lpstr>5. 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Ramos Abia</dc:creator>
  <cp:lastModifiedBy>Marcos Ramos Abia</cp:lastModifiedBy>
  <cp:revision>22</cp:revision>
  <dcterms:created xsi:type="dcterms:W3CDTF">2022-06-28T15:56:01Z</dcterms:created>
  <dcterms:modified xsi:type="dcterms:W3CDTF">2022-07-01T06:02:04Z</dcterms:modified>
</cp:coreProperties>
</file>