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29"/>
  </p:notesMasterIdLst>
  <p:sldIdLst>
    <p:sldId id="256" r:id="rId2"/>
    <p:sldId id="267" r:id="rId3"/>
    <p:sldId id="268" r:id="rId4"/>
    <p:sldId id="269" r:id="rId5"/>
    <p:sldId id="270" r:id="rId6"/>
    <p:sldId id="271" r:id="rId7"/>
    <p:sldId id="272" r:id="rId8"/>
    <p:sldId id="258" r:id="rId9"/>
    <p:sldId id="259" r:id="rId10"/>
    <p:sldId id="284" r:id="rId11"/>
    <p:sldId id="283" r:id="rId12"/>
    <p:sldId id="285" r:id="rId13"/>
    <p:sldId id="260" r:id="rId14"/>
    <p:sldId id="286" r:id="rId15"/>
    <p:sldId id="261" r:id="rId16"/>
    <p:sldId id="288" r:id="rId17"/>
    <p:sldId id="278" r:id="rId18"/>
    <p:sldId id="276" r:id="rId19"/>
    <p:sldId id="279" r:id="rId20"/>
    <p:sldId id="280" r:id="rId21"/>
    <p:sldId id="277" r:id="rId22"/>
    <p:sldId id="281" r:id="rId23"/>
    <p:sldId id="282" r:id="rId24"/>
    <p:sldId id="287" r:id="rId25"/>
    <p:sldId id="289" r:id="rId26"/>
    <p:sldId id="274" r:id="rId27"/>
    <p:sldId id="275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308C9E-EE34-4B8D-8307-8BC040D2CD51}" type="datetimeFigureOut">
              <a:rPr lang="es-ES" smtClean="0"/>
              <a:t>01/07/2022</a:t>
            </a:fld>
            <a:endParaRPr lang="es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7A2BD8-E5E5-4209-82C6-019854E8A0E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23480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Introducirme, introducir el nombre del proyecto</a:t>
            </a:r>
          </a:p>
          <a:p>
            <a:r>
              <a:rPr lang="es-ES" dirty="0"/>
              <a:t>Voy a hablar de la estructura de la presentación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7A2BD8-E5E5-4209-82C6-019854E8A0E6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490863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Voy a comentar los puntos básicos de la presentación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7A2BD8-E5E5-4209-82C6-019854E8A0E6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548962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En la introducción veremos los conceptos básicos y el origen del proyecto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7A2BD8-E5E5-4209-82C6-019854E8A0E6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707632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Después enlazaremos eso con los objetivos que tiene el proyecto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7A2BD8-E5E5-4209-82C6-019854E8A0E6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20716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Una vez eso esté cubierto, se verá con detalle un ejemplo del uso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7A2BD8-E5E5-4209-82C6-019854E8A0E6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202445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Como siempre, hay un espacio reservado para preguntas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7A2BD8-E5E5-4209-82C6-019854E8A0E6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500877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Y una bibliografía en la que se pueden encontrar los recursos utilizados para la presentación, así como un enlace al </a:t>
            </a:r>
            <a:r>
              <a:rPr lang="es-ES" dirty="0" err="1"/>
              <a:t>repositiorio</a:t>
            </a:r>
            <a:r>
              <a:rPr lang="es-ES" dirty="0"/>
              <a:t> de GitHub donde se encuentra el proyecto y sus manuales de uso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7A2BD8-E5E5-4209-82C6-019854E8A0E6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187514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0C36E-2D1A-47F0-90CA-31A0701200E9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FDDF0547-3327-43DC-9C67-EACF2C99B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25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0C36E-2D1A-47F0-90CA-31A0701200E9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FDDF0547-3327-43DC-9C67-EACF2C99B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230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0C36E-2D1A-47F0-90CA-31A0701200E9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FDDF0547-3327-43DC-9C67-EACF2C99B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7566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0C36E-2D1A-47F0-90CA-31A0701200E9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FDDF0547-3327-43DC-9C67-EACF2C99B299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949947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0C36E-2D1A-47F0-90CA-31A0701200E9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FDDF0547-3327-43DC-9C67-EACF2C99B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8551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0C36E-2D1A-47F0-90CA-31A0701200E9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F0547-3327-43DC-9C67-EACF2C99B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3229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0C36E-2D1A-47F0-90CA-31A0701200E9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F0547-3327-43DC-9C67-EACF2C99B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9423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0C36E-2D1A-47F0-90CA-31A0701200E9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F0547-3327-43DC-9C67-EACF2C99B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0604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7C0C36E-2D1A-47F0-90CA-31A0701200E9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FDDF0547-3327-43DC-9C67-EACF2C99B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008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0C36E-2D1A-47F0-90CA-31A0701200E9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F0547-3327-43DC-9C67-EACF2C99B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274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0C36E-2D1A-47F0-90CA-31A0701200E9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FDDF0547-3327-43DC-9C67-EACF2C99B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302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0C36E-2D1A-47F0-90CA-31A0701200E9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F0547-3327-43DC-9C67-EACF2C99B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879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0C36E-2D1A-47F0-90CA-31A0701200E9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F0547-3327-43DC-9C67-EACF2C99B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154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0C36E-2D1A-47F0-90CA-31A0701200E9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F0547-3327-43DC-9C67-EACF2C99B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811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0C36E-2D1A-47F0-90CA-31A0701200E9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F0547-3327-43DC-9C67-EACF2C99B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849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0C36E-2D1A-47F0-90CA-31A0701200E9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F0547-3327-43DC-9C67-EACF2C99B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212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0C36E-2D1A-47F0-90CA-31A0701200E9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F0547-3327-43DC-9C67-EACF2C99B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462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C0C36E-2D1A-47F0-90CA-31A0701200E9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DF0547-3327-43DC-9C67-EACF2C99B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6546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oxygen.nl/manual/docblocks.html" TargetMode="External"/><Relationship Id="rId2" Type="http://schemas.openxmlformats.org/officeDocument/2006/relationships/hyperlink" Target="https://www.academia.edu/download/28069523/o0130108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marcos14cody/TFG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>
            <a:extLst>
              <a:ext uri="{FF2B5EF4-FFF2-40B4-BE49-F238E27FC236}">
                <a16:creationId xmlns:a16="http://schemas.microsoft.com/office/drawing/2014/main" id="{AC3E6C53-102E-4ACA-BCBB-3CC973B99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Picture 9">
            <a:extLst>
              <a:ext uri="{FF2B5EF4-FFF2-40B4-BE49-F238E27FC236}">
                <a16:creationId xmlns:a16="http://schemas.microsoft.com/office/drawing/2014/main" id="{E4655D52-F2FA-4137-8A31-499A4FE62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11">
            <a:extLst>
              <a:ext uri="{FF2B5EF4-FFF2-40B4-BE49-F238E27FC236}">
                <a16:creationId xmlns:a16="http://schemas.microsoft.com/office/drawing/2014/main" id="{8519FA1D-01C2-425F-B9AA-D69B4DD0A1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C0D803F-BF83-4194-8691-90B027BDF5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316132F-CC4B-4C96-9C75-95DC7CD48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4B0FA309-807F-4C17-98EF-A3BA7388E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642A87B-CAE9-4F8F-B293-28388E45D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C8FA1749-B91A-40E7-AD01-0B9C9C6AF7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3B7A934F-FFF7-4353-83D3-4EF66E93EE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668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700676C8-6DE8-47DD-9A23-D42063A12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147FB0-12F2-BDC1-6CDA-A3BC4508C5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321" y="2063262"/>
            <a:ext cx="3739279" cy="266105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>
                <a:solidFill>
                  <a:srgbClr val="FFFFFF"/>
                </a:solidFill>
              </a:rPr>
              <a:t>Visualización interactiva de código Java mediante anotaciones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CCF035-02E1-8155-D06E-C30CA71A6C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7995" y="661106"/>
            <a:ext cx="6257362" cy="55031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FFFFFF"/>
                </a:solidFill>
              </a:rPr>
              <a:t>Estudiante</a:t>
            </a:r>
            <a:r>
              <a:rPr lang="en-US" dirty="0">
                <a:solidFill>
                  <a:srgbClr val="FFFFFF"/>
                </a:solidFill>
              </a:rPr>
              <a:t>: Marcos Ramos Abia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Tutor: Juan de Lara Jaramillo</a:t>
            </a:r>
          </a:p>
        </p:txBody>
      </p:sp>
    </p:spTree>
    <p:extLst>
      <p:ext uri="{BB962C8B-B14F-4D97-AF65-F5344CB8AC3E}">
        <p14:creationId xmlns:p14="http://schemas.microsoft.com/office/powerpoint/2010/main" val="917180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DE8CA-1156-5F3E-7709-5E913C514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1.2 Anotaciones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7E352D-89FE-CD95-5D0D-7887ED5B65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Usos en Java</a:t>
            </a:r>
          </a:p>
          <a:p>
            <a:pPr lvl="1"/>
            <a:r>
              <a:rPr lang="es-ES" dirty="0"/>
              <a:t>@Deprecated</a:t>
            </a:r>
          </a:p>
          <a:p>
            <a:pPr lvl="1"/>
            <a:r>
              <a:rPr lang="es-ES" dirty="0"/>
              <a:t>@Override</a:t>
            </a:r>
          </a:p>
          <a:p>
            <a:r>
              <a:rPr lang="es-ES" dirty="0"/>
              <a:t>Anotaciones personalizadas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DCE243-B6D7-D64E-25F9-25CF37EB3D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329" y="4223360"/>
            <a:ext cx="5765605" cy="1531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0741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DE8CA-1156-5F3E-7709-5E913C514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1.3 Mantenimiento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7E352D-89FE-CD95-5D0D-7887ED5B65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Costes de desarrollo vs mantenimiento</a:t>
            </a:r>
          </a:p>
          <a:p>
            <a:pPr lvl="1"/>
            <a:r>
              <a:rPr lang="es-ES" dirty="0"/>
              <a:t>Dificultades de mantenimiento</a:t>
            </a:r>
          </a:p>
          <a:p>
            <a:pPr lvl="1"/>
            <a:r>
              <a:rPr lang="es-ES" dirty="0"/>
              <a:t>Un cambio de un 12% supone un coste de mantenimiento del 55% [1]</a:t>
            </a:r>
          </a:p>
        </p:txBody>
      </p:sp>
    </p:spTree>
    <p:extLst>
      <p:ext uri="{BB962C8B-B14F-4D97-AF65-F5344CB8AC3E}">
        <p14:creationId xmlns:p14="http://schemas.microsoft.com/office/powerpoint/2010/main" val="25609625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DE8CA-1156-5F3E-7709-5E913C514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1.3 Mantenimiento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7E352D-89FE-CD95-5D0D-7887ED5B65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Factores adicionales que pueden afectar al mantenimiento</a:t>
            </a:r>
          </a:p>
          <a:p>
            <a:pPr lvl="1"/>
            <a:r>
              <a:rPr lang="es-ES" dirty="0"/>
              <a:t>Cambios de equipo</a:t>
            </a:r>
          </a:p>
          <a:p>
            <a:pPr lvl="1"/>
            <a:r>
              <a:rPr lang="en-US" dirty="0"/>
              <a:t>Código “legacy”</a:t>
            </a:r>
          </a:p>
        </p:txBody>
      </p:sp>
    </p:spTree>
    <p:extLst>
      <p:ext uri="{BB962C8B-B14F-4D97-AF65-F5344CB8AC3E}">
        <p14:creationId xmlns:p14="http://schemas.microsoft.com/office/powerpoint/2010/main" val="29988568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9EDC8-B977-9A3B-3F3C-2F1F22CE4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1.4 Comprensión de código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B49F6E-BA42-9110-A173-0783215EB7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Definición</a:t>
            </a:r>
          </a:p>
          <a:p>
            <a:r>
              <a:rPr lang="es-ES" dirty="0"/>
              <a:t>¿Cómo podemos aumentarla?</a:t>
            </a:r>
          </a:p>
          <a:p>
            <a:r>
              <a:rPr lang="es-ES" dirty="0"/>
              <a:t>Comentarios</a:t>
            </a:r>
          </a:p>
          <a:p>
            <a:pPr lvl="1"/>
            <a:r>
              <a:rPr lang="es-ES" dirty="0"/>
              <a:t>Más extensibles, pero también más subjetivos</a:t>
            </a:r>
          </a:p>
          <a:p>
            <a:r>
              <a:rPr lang="es-ES" dirty="0"/>
              <a:t>Anotaciones</a:t>
            </a:r>
          </a:p>
          <a:p>
            <a:pPr lvl="1"/>
            <a:r>
              <a:rPr lang="es-ES" dirty="0"/>
              <a:t>Son cerradas y estrictas</a:t>
            </a:r>
          </a:p>
          <a:p>
            <a:pPr lvl="1"/>
            <a:r>
              <a:rPr lang="es-ES" dirty="0"/>
              <a:t>Existen estándares de anotaciones en Java y en otros lenguajes</a:t>
            </a:r>
          </a:p>
          <a:p>
            <a:pPr lvl="2"/>
            <a:r>
              <a:rPr lang="es-ES" dirty="0" err="1"/>
              <a:t>Doxygen</a:t>
            </a:r>
            <a:r>
              <a:rPr lang="es-ES" dirty="0"/>
              <a:t> (herramienta externa)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9970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9EDC8-B977-9A3B-3F3C-2F1F22CE4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1.4 Comprensión de código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3D1F1A-DB91-D710-3484-F1B8045DC7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553" y="2063550"/>
            <a:ext cx="4963218" cy="46488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BA432CA-95FC-83CB-590E-45FB48C52F2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596"/>
          <a:stretch/>
        </p:blipFill>
        <p:spPr>
          <a:xfrm>
            <a:off x="6456231" y="2063550"/>
            <a:ext cx="4686954" cy="4532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2253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9C6B7-349F-1F42-5100-869E28063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2. Objetivos del proyecto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6207C-7550-F808-42AA-43A5086DCE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Sistema de </a:t>
            </a:r>
            <a:r>
              <a:rPr lang="es-ES" dirty="0"/>
              <a:t>anotaciones</a:t>
            </a:r>
          </a:p>
          <a:p>
            <a:r>
              <a:rPr lang="es-ES" dirty="0"/>
              <a:t>Procesador</a:t>
            </a:r>
            <a:r>
              <a:rPr lang="en-US" dirty="0"/>
              <a:t> de </a:t>
            </a:r>
            <a:r>
              <a:rPr lang="es-ES" dirty="0"/>
              <a:t>anotaciones</a:t>
            </a:r>
          </a:p>
          <a:p>
            <a:r>
              <a:rPr lang="es-ES" dirty="0"/>
              <a:t>Generación</a:t>
            </a:r>
            <a:r>
              <a:rPr lang="en-US" dirty="0"/>
              <a:t> de </a:t>
            </a:r>
            <a:r>
              <a:rPr lang="es-ES" dirty="0"/>
              <a:t>gráficos</a:t>
            </a:r>
          </a:p>
          <a:p>
            <a:pPr lvl="1"/>
            <a:r>
              <a:rPr lang="es-ES" dirty="0"/>
              <a:t>Formato DOT</a:t>
            </a:r>
          </a:p>
          <a:p>
            <a:r>
              <a:rPr lang="es-ES" dirty="0"/>
              <a:t>Otras salidas</a:t>
            </a:r>
          </a:p>
          <a:p>
            <a:endParaRPr lang="es-E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841FE0-57A5-B5FD-3832-4561756435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464" y="4517700"/>
            <a:ext cx="11603069" cy="2076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9340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9C6B7-349F-1F42-5100-869E28063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2. Objetivos del proyecto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6207C-7550-F808-42AA-43A5086DCE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Aumentar la comprensión de código</a:t>
            </a:r>
          </a:p>
          <a:p>
            <a:r>
              <a:rPr lang="es-ES" dirty="0"/>
              <a:t>Mejorar mantenibilidad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97252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9C6B7-349F-1F42-5100-869E28063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3. Ejemplo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6207C-7550-F808-42AA-43A5086DCE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Posibles casos de uso</a:t>
            </a:r>
          </a:p>
          <a:p>
            <a:pPr lvl="1"/>
            <a:r>
              <a:rPr lang="es-ES" dirty="0"/>
              <a:t>Código se entrega a un equipo que no ha realizado el desarrollo</a:t>
            </a:r>
          </a:p>
          <a:p>
            <a:pPr lvl="1"/>
            <a:r>
              <a:rPr lang="es-ES" dirty="0"/>
              <a:t>Cambia parte del personal que mantiene el código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018187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9C6B7-349F-1F42-5100-869E28063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3. Ejemplo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A6219B-75D7-7279-AAC9-A569CC74A6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203" y="2300791"/>
            <a:ext cx="3238952" cy="12384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EE4FA88-B058-C6DB-42BB-2E61CEE19C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9739" y="2300791"/>
            <a:ext cx="4763164" cy="14480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AD82412-252E-B30B-B218-EA09DB586E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6203" y="4215418"/>
            <a:ext cx="4782218" cy="148610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004A6F2-41B9-A63A-C894-AE626809BF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9739" y="4215418"/>
            <a:ext cx="4515480" cy="120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2337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9C6B7-349F-1F42-5100-869E28063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3. Ejemplo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6207C-7550-F808-42AA-43A5086DCE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Las clases están relacionadas, pero ¿cómo exactamente?</a:t>
            </a:r>
          </a:p>
          <a:p>
            <a:r>
              <a:rPr lang="es-ES" dirty="0"/>
              <a:t>Incluso con buenos comentarios, es difícil mantener en mente toda la información según se lee el código, especialmente en proyectos grandes</a:t>
            </a:r>
          </a:p>
          <a:p>
            <a:r>
              <a:rPr lang="es-ES" dirty="0"/>
              <a:t>Se pueden ir añadiendo comentarios o haciendo anotaciones en sistemas externos, pero esto no ayuda a largo plazo. Si luego vuelve a cambiar de manos, esos comentarios y anotaciones no ayudarán.</a:t>
            </a:r>
          </a:p>
        </p:txBody>
      </p:sp>
    </p:spTree>
    <p:extLst>
      <p:ext uri="{BB962C8B-B14F-4D97-AF65-F5344CB8AC3E}">
        <p14:creationId xmlns:p14="http://schemas.microsoft.com/office/powerpoint/2010/main" val="2179287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7FFEF-7744-7A1E-B956-1E1CD1A7F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Índice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25CC09-5D05-DF1C-5F2D-2D63A76FB1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s-ES" dirty="0"/>
              <a:t>Introducción</a:t>
            </a:r>
          </a:p>
          <a:p>
            <a:pPr marL="457200" lvl="1" indent="0">
              <a:buNone/>
            </a:pPr>
            <a:r>
              <a:rPr lang="es-ES" dirty="0"/>
              <a:t>1.1  Comentarios</a:t>
            </a:r>
          </a:p>
          <a:p>
            <a:pPr marL="457200" lvl="1" indent="0">
              <a:buNone/>
            </a:pPr>
            <a:r>
              <a:rPr lang="es-ES" dirty="0"/>
              <a:t>1.2  Anotaciones</a:t>
            </a:r>
          </a:p>
          <a:p>
            <a:pPr marL="457200" lvl="1" indent="0">
              <a:buNone/>
            </a:pPr>
            <a:r>
              <a:rPr lang="es-ES" dirty="0"/>
              <a:t>1.3  Mantenimiento</a:t>
            </a:r>
          </a:p>
          <a:p>
            <a:pPr marL="457200" lvl="1" indent="0">
              <a:buNone/>
            </a:pPr>
            <a:r>
              <a:rPr lang="es-ES" dirty="0"/>
              <a:t>1.4  Comprensión de código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Objetivos del proyecto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Ejemplo</a:t>
            </a:r>
          </a:p>
          <a:p>
            <a:pPr marL="457200" lvl="1" indent="0">
              <a:buNone/>
            </a:pPr>
            <a:r>
              <a:rPr lang="es-ES" dirty="0"/>
              <a:t>3.1  Código recibido</a:t>
            </a:r>
          </a:p>
          <a:p>
            <a:pPr marL="457200" lvl="1" indent="0">
              <a:buNone/>
            </a:pPr>
            <a:r>
              <a:rPr lang="es-ES" dirty="0"/>
              <a:t>3.2  Anotaciones</a:t>
            </a:r>
          </a:p>
          <a:p>
            <a:pPr marL="457200" lvl="1" indent="0">
              <a:buNone/>
            </a:pPr>
            <a:r>
              <a:rPr lang="es-ES" dirty="0"/>
              <a:t>3.3  Resultado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Preguntas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Bibliografía y enlaces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0456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9C6B7-349F-1F42-5100-869E28063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3. Ejemplo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6207C-7550-F808-42AA-43A5086DCE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Vamos a usar la librería de prueba de </a:t>
            </a:r>
            <a:r>
              <a:rPr lang="es-ES" dirty="0" err="1"/>
              <a:t>Class</a:t>
            </a:r>
            <a:r>
              <a:rPr lang="es-ES" dirty="0"/>
              <a:t> </a:t>
            </a:r>
            <a:r>
              <a:rPr lang="es-ES" dirty="0" err="1"/>
              <a:t>Diagram</a:t>
            </a:r>
            <a:r>
              <a:rPr lang="es-ES" dirty="0"/>
              <a:t> (CD)</a:t>
            </a:r>
          </a:p>
          <a:p>
            <a:r>
              <a:rPr lang="es-ES" dirty="0"/>
              <a:t>Sintaxis simplificada que intenta asemejarse a los diagramas de clases UML</a:t>
            </a:r>
          </a:p>
        </p:txBody>
      </p:sp>
    </p:spTree>
    <p:extLst>
      <p:ext uri="{BB962C8B-B14F-4D97-AF65-F5344CB8AC3E}">
        <p14:creationId xmlns:p14="http://schemas.microsoft.com/office/powerpoint/2010/main" val="30213407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9C6B7-349F-1F42-5100-869E28063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3. Ejemplo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C008DA-F95F-00D9-E0CA-6AD22D808D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468" y="2211238"/>
            <a:ext cx="2529240" cy="160042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E6C4865-F912-932B-6037-2CC19DAD4D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468" y="4515474"/>
            <a:ext cx="7587722" cy="201481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C17C3E9-9146-8188-AFD8-CA651B1447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0329" y="2211238"/>
            <a:ext cx="7430537" cy="204339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37FED9A-8FDF-86A0-9508-B52F35343B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835" y="4515474"/>
            <a:ext cx="3358031" cy="1643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4823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9C6B7-349F-1F42-5100-869E28063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3. Ejemplo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6207C-7550-F808-42AA-43A5086DCE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Se pueden ir añadiendo las anotaciones según se va analizando cada archivo</a:t>
            </a:r>
          </a:p>
          <a:p>
            <a:r>
              <a:rPr lang="es-ES" dirty="0"/>
              <a:t>Una vez anotadas, la generación del diagrama es instantánea</a:t>
            </a:r>
          </a:p>
          <a:p>
            <a:r>
              <a:rPr lang="es-ES" dirty="0"/>
              <a:t>Incluso puede verse la construcción del diagrama en tiempo real según se añaden anotaciones</a:t>
            </a:r>
          </a:p>
        </p:txBody>
      </p:sp>
    </p:spTree>
    <p:extLst>
      <p:ext uri="{BB962C8B-B14F-4D97-AF65-F5344CB8AC3E}">
        <p14:creationId xmlns:p14="http://schemas.microsoft.com/office/powerpoint/2010/main" val="23961752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9C6B7-349F-1F42-5100-869E28063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3. Ejemplo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F20AF2D-2421-E177-D759-7976A18CF5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86698" y="2466875"/>
            <a:ext cx="4618604" cy="3770805"/>
          </a:xfrm>
        </p:spPr>
      </p:pic>
    </p:spTree>
    <p:extLst>
      <p:ext uri="{BB962C8B-B14F-4D97-AF65-F5344CB8AC3E}">
        <p14:creationId xmlns:p14="http://schemas.microsoft.com/office/powerpoint/2010/main" val="12956545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9C6B7-349F-1F42-5100-869E28063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3. Ejemplo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D370623-AA12-08D9-BD2A-E84A26ABB5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8298" y="2045361"/>
            <a:ext cx="8015404" cy="4737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2727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9C6B7-349F-1F42-5100-869E28063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3. Ejemplo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CBB8BC-A18F-0EF9-DD15-14E7AECAAA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1751" y="2048349"/>
            <a:ext cx="7908497" cy="4737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2399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9C6B7-349F-1F42-5100-869E28063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4. Preguntas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7634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9C6B7-349F-1F42-5100-869E28063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5. Bibliografía y enlaces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6207C-7550-F808-42AA-43A5086DCE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>
                <a:hlinkClick r:id="rId2"/>
              </a:rPr>
              <a:t>[1]</a:t>
            </a:r>
            <a:r>
              <a:rPr lang="es-ES" dirty="0"/>
              <a:t> </a:t>
            </a:r>
            <a:r>
              <a:rPr lang="en-US" dirty="0"/>
              <a:t>Siddhi, P., &amp; Rajpoot, V. K. (2012). A Cost estimation of maintenance phase for component based software. IOSR Journal of Computer Engineering (IOSRJCE), 1(3), 1-50. </a:t>
            </a:r>
          </a:p>
          <a:p>
            <a:r>
              <a:rPr lang="en-US" dirty="0">
                <a:hlinkClick r:id="rId3"/>
              </a:rPr>
              <a:t>Manual </a:t>
            </a:r>
            <a:r>
              <a:rPr lang="en-US" dirty="0" err="1">
                <a:hlinkClick r:id="rId3"/>
              </a:rPr>
              <a:t>Doxygen</a:t>
            </a:r>
            <a:endParaRPr lang="en-US" dirty="0"/>
          </a:p>
          <a:p>
            <a:r>
              <a:rPr lang="es-ES" dirty="0"/>
              <a:t>Enlace a GitHub del proyecto: </a:t>
            </a:r>
            <a:r>
              <a:rPr lang="es-ES" dirty="0">
                <a:hlinkClick r:id="rId4"/>
              </a:rPr>
              <a:t>GitHub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15595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7FFEF-7744-7A1E-B956-1E1CD1A7F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Índice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25CC09-5D05-DF1C-5F2D-2D63A76FB1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s-ES" dirty="0">
                <a:solidFill>
                  <a:srgbClr val="FF0000"/>
                </a:solidFill>
              </a:rPr>
              <a:t>Introducción</a:t>
            </a:r>
          </a:p>
          <a:p>
            <a:pPr marL="457200" lvl="1" indent="0">
              <a:buNone/>
            </a:pPr>
            <a:r>
              <a:rPr lang="es-ES" dirty="0"/>
              <a:t>1.1  Comentarios</a:t>
            </a:r>
          </a:p>
          <a:p>
            <a:pPr marL="457200" lvl="1" indent="0">
              <a:buNone/>
            </a:pPr>
            <a:r>
              <a:rPr lang="es-ES" dirty="0"/>
              <a:t>1.2  Anotaciones</a:t>
            </a:r>
          </a:p>
          <a:p>
            <a:pPr marL="457200" lvl="1" indent="0">
              <a:buNone/>
            </a:pPr>
            <a:r>
              <a:rPr lang="es-ES" dirty="0"/>
              <a:t>1.3  Mantenimiento</a:t>
            </a:r>
          </a:p>
          <a:p>
            <a:pPr marL="457200" lvl="1" indent="0">
              <a:buNone/>
            </a:pPr>
            <a:r>
              <a:rPr lang="es-ES" dirty="0"/>
              <a:t>1.4  Comprensión de código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Objetivos del proyecto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Ejemplo</a:t>
            </a:r>
          </a:p>
          <a:p>
            <a:pPr marL="457200" lvl="1" indent="0">
              <a:buNone/>
            </a:pPr>
            <a:r>
              <a:rPr lang="es-ES" dirty="0"/>
              <a:t>3.1  Código recibido</a:t>
            </a:r>
          </a:p>
          <a:p>
            <a:pPr marL="457200" lvl="1" indent="0">
              <a:buNone/>
            </a:pPr>
            <a:r>
              <a:rPr lang="es-ES" dirty="0"/>
              <a:t>3.2  Anotaciones</a:t>
            </a:r>
          </a:p>
          <a:p>
            <a:pPr marL="457200" lvl="1" indent="0">
              <a:buNone/>
            </a:pPr>
            <a:r>
              <a:rPr lang="es-ES" dirty="0"/>
              <a:t>3.3  Resultado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Preguntas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Bibliografía y enlaces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06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7FFEF-7744-7A1E-B956-1E1CD1A7F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Índice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25CC09-5D05-DF1C-5F2D-2D63A76FB1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s-ES" dirty="0"/>
              <a:t>Introducción</a:t>
            </a:r>
          </a:p>
          <a:p>
            <a:pPr marL="457200" lvl="1" indent="0">
              <a:buNone/>
            </a:pPr>
            <a:r>
              <a:rPr lang="es-ES" dirty="0"/>
              <a:t>1.1  Comentarios</a:t>
            </a:r>
          </a:p>
          <a:p>
            <a:pPr marL="457200" lvl="1" indent="0">
              <a:buNone/>
            </a:pPr>
            <a:r>
              <a:rPr lang="es-ES" dirty="0"/>
              <a:t>1.2  Anotaciones</a:t>
            </a:r>
          </a:p>
          <a:p>
            <a:pPr marL="457200" lvl="1" indent="0">
              <a:buNone/>
            </a:pPr>
            <a:r>
              <a:rPr lang="es-ES" dirty="0"/>
              <a:t>1.3  Mantenimiento</a:t>
            </a:r>
          </a:p>
          <a:p>
            <a:pPr marL="457200" lvl="1" indent="0">
              <a:buNone/>
            </a:pPr>
            <a:r>
              <a:rPr lang="es-ES" dirty="0"/>
              <a:t>1.4  Comprensión de código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>
                <a:solidFill>
                  <a:srgbClr val="FF0000"/>
                </a:solidFill>
              </a:rPr>
              <a:t>Objetivos del proyecto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Ejemplo</a:t>
            </a:r>
          </a:p>
          <a:p>
            <a:pPr marL="457200" lvl="1" indent="0">
              <a:buNone/>
            </a:pPr>
            <a:r>
              <a:rPr lang="es-ES" dirty="0"/>
              <a:t>3.1  Código recibido</a:t>
            </a:r>
          </a:p>
          <a:p>
            <a:pPr marL="457200" lvl="1" indent="0">
              <a:buNone/>
            </a:pPr>
            <a:r>
              <a:rPr lang="es-ES" dirty="0"/>
              <a:t>3.2  Anotaciones</a:t>
            </a:r>
          </a:p>
          <a:p>
            <a:pPr marL="457200" lvl="1" indent="0">
              <a:buNone/>
            </a:pPr>
            <a:r>
              <a:rPr lang="es-ES" dirty="0"/>
              <a:t>3.3  Resultado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Preguntas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Bibliografía y enlaces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382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7FFEF-7744-7A1E-B956-1E1CD1A7F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Índice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25CC09-5D05-DF1C-5F2D-2D63A76FB1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s-ES" dirty="0"/>
              <a:t>Introducción</a:t>
            </a:r>
          </a:p>
          <a:p>
            <a:pPr marL="457200" lvl="1" indent="0">
              <a:buNone/>
            </a:pPr>
            <a:r>
              <a:rPr lang="es-ES" dirty="0"/>
              <a:t>1.1  Comentarios</a:t>
            </a:r>
          </a:p>
          <a:p>
            <a:pPr marL="457200" lvl="1" indent="0">
              <a:buNone/>
            </a:pPr>
            <a:r>
              <a:rPr lang="es-ES" dirty="0"/>
              <a:t>1.2  Anotaciones</a:t>
            </a:r>
          </a:p>
          <a:p>
            <a:pPr marL="457200" lvl="1" indent="0">
              <a:buNone/>
            </a:pPr>
            <a:r>
              <a:rPr lang="es-ES" dirty="0"/>
              <a:t>1.3  Mantenimiento</a:t>
            </a:r>
          </a:p>
          <a:p>
            <a:pPr marL="457200" lvl="1" indent="0">
              <a:buNone/>
            </a:pPr>
            <a:r>
              <a:rPr lang="es-ES" dirty="0"/>
              <a:t>1.4  Comprensión de código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Objetivos del proyecto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>
                <a:solidFill>
                  <a:srgbClr val="FF0000"/>
                </a:solidFill>
              </a:rPr>
              <a:t>Ejemplo</a:t>
            </a:r>
          </a:p>
          <a:p>
            <a:pPr marL="457200" lvl="1" indent="0">
              <a:buNone/>
            </a:pPr>
            <a:r>
              <a:rPr lang="es-ES" dirty="0"/>
              <a:t>3.1  Código recibido</a:t>
            </a:r>
          </a:p>
          <a:p>
            <a:pPr marL="457200" lvl="1" indent="0">
              <a:buNone/>
            </a:pPr>
            <a:r>
              <a:rPr lang="es-ES" dirty="0"/>
              <a:t>3.2  Anotaciones</a:t>
            </a:r>
          </a:p>
          <a:p>
            <a:pPr marL="457200" lvl="1" indent="0">
              <a:buNone/>
            </a:pPr>
            <a:r>
              <a:rPr lang="es-ES" dirty="0"/>
              <a:t>3.3  Resultado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Preguntas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Bibliografía y enlaces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465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7FFEF-7744-7A1E-B956-1E1CD1A7F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Índice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25CC09-5D05-DF1C-5F2D-2D63A76FB1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s-ES" dirty="0"/>
              <a:t>Introducción</a:t>
            </a:r>
          </a:p>
          <a:p>
            <a:pPr marL="457200" lvl="1" indent="0">
              <a:buNone/>
            </a:pPr>
            <a:r>
              <a:rPr lang="es-ES" dirty="0"/>
              <a:t>1.1  Comentarios</a:t>
            </a:r>
          </a:p>
          <a:p>
            <a:pPr marL="457200" lvl="1" indent="0">
              <a:buNone/>
            </a:pPr>
            <a:r>
              <a:rPr lang="es-ES" dirty="0"/>
              <a:t>1.2  Anotaciones</a:t>
            </a:r>
          </a:p>
          <a:p>
            <a:pPr marL="457200" lvl="1" indent="0">
              <a:buNone/>
            </a:pPr>
            <a:r>
              <a:rPr lang="es-ES" dirty="0"/>
              <a:t>1.3  Mantenimiento</a:t>
            </a:r>
          </a:p>
          <a:p>
            <a:pPr marL="457200" lvl="1" indent="0">
              <a:buNone/>
            </a:pPr>
            <a:r>
              <a:rPr lang="es-ES" dirty="0"/>
              <a:t>1.4  Comprensión de código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Objetivos del proyecto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Ejemplo</a:t>
            </a:r>
          </a:p>
          <a:p>
            <a:pPr marL="457200" lvl="1" indent="0">
              <a:buNone/>
            </a:pPr>
            <a:r>
              <a:rPr lang="es-ES" dirty="0"/>
              <a:t>3.1  Código recibido</a:t>
            </a:r>
          </a:p>
          <a:p>
            <a:pPr marL="457200" lvl="1" indent="0">
              <a:buNone/>
            </a:pPr>
            <a:r>
              <a:rPr lang="es-ES" dirty="0"/>
              <a:t>3.2  Anotaciones</a:t>
            </a:r>
          </a:p>
          <a:p>
            <a:pPr marL="457200" lvl="1" indent="0">
              <a:buNone/>
            </a:pPr>
            <a:r>
              <a:rPr lang="es-ES" dirty="0"/>
              <a:t>3.3  Resultado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>
                <a:solidFill>
                  <a:srgbClr val="FF0000"/>
                </a:solidFill>
              </a:rPr>
              <a:t>Preguntas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Bibliografía y enlaces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40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7FFEF-7744-7A1E-B956-1E1CD1A7F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Índice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25CC09-5D05-DF1C-5F2D-2D63A76FB1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s-ES" dirty="0"/>
              <a:t>Introducción</a:t>
            </a:r>
          </a:p>
          <a:p>
            <a:pPr marL="457200" lvl="1" indent="0">
              <a:buNone/>
            </a:pPr>
            <a:r>
              <a:rPr lang="es-ES" dirty="0"/>
              <a:t>1.1  Comentarios</a:t>
            </a:r>
          </a:p>
          <a:p>
            <a:pPr marL="457200" lvl="1" indent="0">
              <a:buNone/>
            </a:pPr>
            <a:r>
              <a:rPr lang="es-ES" dirty="0"/>
              <a:t>1.2  Anotaciones</a:t>
            </a:r>
          </a:p>
          <a:p>
            <a:pPr marL="457200" lvl="1" indent="0">
              <a:buNone/>
            </a:pPr>
            <a:r>
              <a:rPr lang="es-ES" dirty="0"/>
              <a:t>1.3  Mantenimiento</a:t>
            </a:r>
          </a:p>
          <a:p>
            <a:pPr marL="457200" lvl="1" indent="0">
              <a:buNone/>
            </a:pPr>
            <a:r>
              <a:rPr lang="es-ES" dirty="0"/>
              <a:t>1.4  Comprensión de código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Objetivos del proyecto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Ejemplo</a:t>
            </a:r>
          </a:p>
          <a:p>
            <a:pPr marL="457200" lvl="1" indent="0">
              <a:buNone/>
            </a:pPr>
            <a:r>
              <a:rPr lang="es-ES" dirty="0"/>
              <a:t>3.1  Código recibido</a:t>
            </a:r>
          </a:p>
          <a:p>
            <a:pPr marL="457200" lvl="1" indent="0">
              <a:buNone/>
            </a:pPr>
            <a:r>
              <a:rPr lang="es-ES" dirty="0"/>
              <a:t>3.2  Anotaciones</a:t>
            </a:r>
          </a:p>
          <a:p>
            <a:pPr marL="457200" lvl="1" indent="0">
              <a:buNone/>
            </a:pPr>
            <a:r>
              <a:rPr lang="es-ES" dirty="0"/>
              <a:t>3.3  Resultado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Preguntas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>
                <a:solidFill>
                  <a:srgbClr val="FF0000"/>
                </a:solidFill>
              </a:rPr>
              <a:t>Bibliografía y enlaces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05522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1944D-C05F-B278-30D0-5E17503A4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1. Introducción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0DFAC-CF57-C182-8BFB-AD975F1A7A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1.1  Comentarios</a:t>
            </a:r>
          </a:p>
          <a:p>
            <a:pPr marL="0" indent="0">
              <a:buNone/>
            </a:pPr>
            <a:r>
              <a:rPr lang="es-ES" dirty="0"/>
              <a:t>1.2  Anotaciones</a:t>
            </a:r>
          </a:p>
          <a:p>
            <a:pPr marL="0" indent="0">
              <a:buNone/>
            </a:pPr>
            <a:r>
              <a:rPr lang="es-ES" dirty="0"/>
              <a:t>1.3  Mantenimiento</a:t>
            </a:r>
          </a:p>
          <a:p>
            <a:pPr marL="0" indent="0">
              <a:buNone/>
            </a:pPr>
            <a:r>
              <a:rPr lang="es-ES" dirty="0"/>
              <a:t>1.4  Comprensión de código</a:t>
            </a:r>
          </a:p>
        </p:txBody>
      </p:sp>
    </p:spTree>
    <p:extLst>
      <p:ext uri="{BB962C8B-B14F-4D97-AF65-F5344CB8AC3E}">
        <p14:creationId xmlns:p14="http://schemas.microsoft.com/office/powerpoint/2010/main" val="39711448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DE8CA-1156-5F3E-7709-5E913C514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1.1 Comentarios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7E352D-89FE-CD95-5D0D-7887ED5B65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Usos</a:t>
            </a:r>
          </a:p>
          <a:p>
            <a:pPr lvl="1"/>
            <a:r>
              <a:rPr lang="es-ES" dirty="0"/>
              <a:t>Comentar partes de código poco intuitivas</a:t>
            </a:r>
          </a:p>
          <a:p>
            <a:r>
              <a:rPr lang="es-ES" dirty="0"/>
              <a:t>Desventajas</a:t>
            </a:r>
          </a:p>
          <a:p>
            <a:pPr lvl="1"/>
            <a:r>
              <a:rPr lang="es-ES" dirty="0"/>
              <a:t>No están normalizados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187BD0-1A58-2CF2-6CAD-0B4009D31C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9018" y="3247478"/>
            <a:ext cx="5701778" cy="3464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102941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1259</TotalTime>
  <Words>679</Words>
  <Application>Microsoft Office PowerPoint</Application>
  <PresentationFormat>Widescreen</PresentationFormat>
  <Paragraphs>163</Paragraphs>
  <Slides>27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Trebuchet MS</vt:lpstr>
      <vt:lpstr>Berlin</vt:lpstr>
      <vt:lpstr>Visualización interactiva de código Java mediante anotaciones</vt:lpstr>
      <vt:lpstr>Índice</vt:lpstr>
      <vt:lpstr>Índice</vt:lpstr>
      <vt:lpstr>Índice</vt:lpstr>
      <vt:lpstr>Índice</vt:lpstr>
      <vt:lpstr>Índice</vt:lpstr>
      <vt:lpstr>Índice</vt:lpstr>
      <vt:lpstr>1. Introducción</vt:lpstr>
      <vt:lpstr>1.1 Comentarios</vt:lpstr>
      <vt:lpstr>1.2 Anotaciones</vt:lpstr>
      <vt:lpstr>1.3 Mantenimiento</vt:lpstr>
      <vt:lpstr>1.3 Mantenimiento</vt:lpstr>
      <vt:lpstr>1.4 Comprensión de código</vt:lpstr>
      <vt:lpstr>1.4 Comprensión de código</vt:lpstr>
      <vt:lpstr>2. Objetivos del proyecto</vt:lpstr>
      <vt:lpstr>2. Objetivos del proyecto</vt:lpstr>
      <vt:lpstr>3. Ejemplo</vt:lpstr>
      <vt:lpstr>3. Ejemplo</vt:lpstr>
      <vt:lpstr>3. Ejemplo</vt:lpstr>
      <vt:lpstr>3. Ejemplo</vt:lpstr>
      <vt:lpstr>3. Ejemplo</vt:lpstr>
      <vt:lpstr>3. Ejemplo</vt:lpstr>
      <vt:lpstr>3. Ejemplo</vt:lpstr>
      <vt:lpstr>3. Ejemplo</vt:lpstr>
      <vt:lpstr>3. Ejemplo</vt:lpstr>
      <vt:lpstr>4. Preguntas</vt:lpstr>
      <vt:lpstr>5. Bibliografía y enlaces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Marcos Ramos Abia</dc:creator>
  <cp:lastModifiedBy>Marcos Ramos Abia</cp:lastModifiedBy>
  <cp:revision>32</cp:revision>
  <dcterms:created xsi:type="dcterms:W3CDTF">2022-06-28T15:56:01Z</dcterms:created>
  <dcterms:modified xsi:type="dcterms:W3CDTF">2022-07-01T10:34:34Z</dcterms:modified>
</cp:coreProperties>
</file>