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8" r:id="rId3"/>
    <p:sldId id="259" r:id="rId4"/>
    <p:sldId id="275" r:id="rId5"/>
    <p:sldId id="260" r:id="rId6"/>
    <p:sldId id="304" r:id="rId7"/>
    <p:sldId id="268" r:id="rId8"/>
    <p:sldId id="261" r:id="rId9"/>
    <p:sldId id="305" r:id="rId10"/>
    <p:sldId id="312" r:id="rId11"/>
    <p:sldId id="313" r:id="rId12"/>
    <p:sldId id="314" r:id="rId13"/>
    <p:sldId id="315" r:id="rId14"/>
    <p:sldId id="316" r:id="rId15"/>
    <p:sldId id="311" r:id="rId16"/>
    <p:sldId id="306" r:id="rId17"/>
    <p:sldId id="307" r:id="rId18"/>
    <p:sldId id="308" r:id="rId19"/>
    <p:sldId id="309" r:id="rId20"/>
    <p:sldId id="281" r:id="rId21"/>
  </p:sldIdLst>
  <p:sldSz cx="9144000" cy="5143500" type="screen16x9"/>
  <p:notesSz cx="6858000" cy="9144000"/>
  <p:embeddedFontLst>
    <p:embeddedFont>
      <p:font typeface="Quicksand" panose="020B0604020202020204" charset="0"/>
      <p:regular r:id="rId23"/>
      <p:bold r:id="rId24"/>
    </p:embeddedFont>
    <p:embeddedFont>
      <p:font typeface="Bebas Neue" panose="020B0604020202020204" charset="0"/>
      <p:regular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Mulish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75BAC-269E-4E0E-9750-71D0A1ED09AF}">
  <a:tblStyle styleId="{B5175BAC-269E-4E0E-9750-71D0A1ED0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366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70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47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895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57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023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48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339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950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20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13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2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5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go/goias/noticia/2023/06/30/funcionarias-de-pet-shop-filmadas-agredindo-cadela-que-morreu-sao-indiciadas-por-maus-tratos.g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etecbebedouro.com.br/" TargetMode="External"/><Relationship Id="rId4" Type="http://schemas.openxmlformats.org/officeDocument/2006/relationships/hyperlink" Target="https://blog.imam.com.br/almoxarifad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61124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dirty="0" smtClean="0"/>
              <a:t>Projeto TCC </a:t>
            </a:r>
            <a:r>
              <a:rPr lang="en" sz="5900" dirty="0" smtClean="0">
                <a:solidFill>
                  <a:schemeClr val="dk2"/>
                </a:solidFill>
              </a:rPr>
              <a:t>Temas Destaque</a:t>
            </a:r>
            <a:endParaRPr sz="59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482033" y="3618628"/>
            <a:ext cx="623956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Letycia</a:t>
            </a:r>
            <a:r>
              <a:rPr lang="pt-BR" dirty="0" smtClean="0"/>
              <a:t> Conde, Julia </a:t>
            </a:r>
            <a:r>
              <a:rPr lang="pt-BR" dirty="0" err="1" smtClean="0"/>
              <a:t>Sorrente</a:t>
            </a:r>
            <a:r>
              <a:rPr lang="pt-BR" dirty="0" smtClean="0"/>
              <a:t>, Renan Moraes, Marcos Alexandre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016425" y="181028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131533" y="1865182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6;p29"/>
          <p:cNvSpPr txBox="1">
            <a:spLocks/>
          </p:cNvSpPr>
          <p:nvPr/>
        </p:nvSpPr>
        <p:spPr>
          <a:xfrm>
            <a:off x="1303733" y="4149776"/>
            <a:ext cx="623956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dirty="0" smtClean="0"/>
              <a:t>Professor Rodrigo </a:t>
            </a:r>
            <a:r>
              <a:rPr lang="pt-BR" dirty="0" err="1" smtClean="0"/>
              <a:t>Kehdy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"/>
          <p:cNvSpPr txBox="1">
            <a:spLocks noGrp="1"/>
          </p:cNvSpPr>
          <p:nvPr>
            <p:ph type="subTitle" idx="1"/>
          </p:nvPr>
        </p:nvSpPr>
        <p:spPr>
          <a:xfrm>
            <a:off x="4747387" y="1171208"/>
            <a:ext cx="3698100" cy="126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200" dirty="0" smtClean="0"/>
              <a:t>Elaborar uma plataforma, onde pais de pets possam agendar serviços de banho e tosa e, acompanhar de forma remota todo o processo.</a:t>
            </a:r>
            <a:r>
              <a:rPr lang="pt-BR" sz="1200" dirty="0"/>
              <a:t/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608" name="Google Shape;608;p48"/>
          <p:cNvSpPr txBox="1">
            <a:spLocks noGrp="1"/>
          </p:cNvSpPr>
          <p:nvPr>
            <p:ph type="subTitle" idx="2"/>
          </p:nvPr>
        </p:nvSpPr>
        <p:spPr>
          <a:xfrm>
            <a:off x="599550" y="1227625"/>
            <a:ext cx="3698100" cy="3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sz="1050" dirty="0"/>
              <a:t>Pet shop é um estabelecimento </a:t>
            </a:r>
            <a:r>
              <a:rPr lang="pt-BR" sz="1050" dirty="0" smtClean="0"/>
              <a:t>especializado </a:t>
            </a:r>
            <a:r>
              <a:rPr lang="pt-BR" sz="1050" dirty="0"/>
              <a:t>em produtos e serviços para animais de estimação. Esses estabelecimentos são destinados a atender as necessidades </a:t>
            </a:r>
            <a:r>
              <a:rPr lang="pt-BR" sz="1050" dirty="0" smtClean="0"/>
              <a:t>de </a:t>
            </a:r>
            <a:r>
              <a:rPr lang="pt-BR" sz="1050" dirty="0"/>
              <a:t>animais de </a:t>
            </a:r>
            <a:r>
              <a:rPr lang="pt-BR" sz="1050" dirty="0" smtClean="0"/>
              <a:t>companhia, possuindo varias funções: </a:t>
            </a:r>
            <a:endParaRPr lang="pt-BR" sz="1000" dirty="0"/>
          </a:p>
          <a:p>
            <a:pPr marL="139700" indent="0" algn="just">
              <a:buNone/>
            </a:pPr>
            <a:endParaRPr lang="pt-BR" sz="1000" dirty="0"/>
          </a:p>
          <a:p>
            <a:pPr algn="just"/>
            <a:r>
              <a:rPr lang="pt-BR" sz="1000" dirty="0" smtClean="0"/>
              <a:t>Comércio de produtos: Fornecer uma ampla variedade de produtos para animais de estimação, como alimentos, brinquedos, roupas, acessórios, produtos de higiene, coleiras, guias.</a:t>
            </a:r>
          </a:p>
          <a:p>
            <a:pPr algn="just"/>
            <a:r>
              <a:rPr lang="pt-BR" sz="1000" dirty="0" smtClean="0"/>
              <a:t> Banho e tosa: Oferecer serviços de banho e tosa, que incluem a limpeza do pelo, corte de unhas, limpeza auricular e outros cuidados estéticos para manter a saúde e o bem-estar do animal.</a:t>
            </a:r>
          </a:p>
          <a:p>
            <a:pPr algn="just"/>
            <a:r>
              <a:rPr lang="pt-BR" sz="1000" dirty="0" smtClean="0"/>
              <a:t> Consulta Nutricional: Indicar orientações nutricionais para escolha adequada de alimentos e dietas específicas para as necessidades de cada animal.</a:t>
            </a:r>
            <a:endParaRPr lang="pt-BR" sz="1000" dirty="0"/>
          </a:p>
        </p:txBody>
      </p:sp>
      <p:sp>
        <p:nvSpPr>
          <p:cNvPr id="609" name="Google Shape;609;p48"/>
          <p:cNvSpPr txBox="1">
            <a:spLocks noGrp="1"/>
          </p:cNvSpPr>
          <p:nvPr>
            <p:ph type="subTitle" idx="3"/>
          </p:nvPr>
        </p:nvSpPr>
        <p:spPr>
          <a:xfrm>
            <a:off x="726675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um Pet Shop?</a:t>
            </a:r>
            <a:endParaRPr dirty="0"/>
          </a:p>
        </p:txBody>
      </p:sp>
      <p:sp>
        <p:nvSpPr>
          <p:cNvPr id="610" name="Google Shape;610;p48"/>
          <p:cNvSpPr txBox="1">
            <a:spLocks noGrp="1"/>
          </p:cNvSpPr>
          <p:nvPr>
            <p:ph type="subTitle" idx="4"/>
          </p:nvPr>
        </p:nvSpPr>
        <p:spPr>
          <a:xfrm>
            <a:off x="4747387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</a:t>
            </a:r>
            <a:endParaRPr dirty="0"/>
          </a:p>
        </p:txBody>
      </p:sp>
      <p:sp>
        <p:nvSpPr>
          <p:cNvPr id="611" name="Google Shape;611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610;p48"/>
          <p:cNvSpPr txBox="1">
            <a:spLocks/>
          </p:cNvSpPr>
          <p:nvPr/>
        </p:nvSpPr>
        <p:spPr>
          <a:xfrm>
            <a:off x="4747387" y="2361900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smtClean="0"/>
              <a:t>Objetivo</a:t>
            </a:r>
            <a:endParaRPr lang="pt-BR" dirty="0"/>
          </a:p>
        </p:txBody>
      </p:sp>
      <p:sp>
        <p:nvSpPr>
          <p:cNvPr id="10" name="Google Shape;607;p48"/>
          <p:cNvSpPr txBox="1">
            <a:spLocks/>
          </p:cNvSpPr>
          <p:nvPr/>
        </p:nvSpPr>
        <p:spPr>
          <a:xfrm>
            <a:off x="4747387" y="2784300"/>
            <a:ext cx="3698100" cy="138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buNone/>
            </a:pPr>
            <a:r>
              <a:rPr lang="pt-BR" sz="1100" dirty="0"/>
              <a:t>Desenvolver um aplicativo que ofereça aos pais de pets uma experiência completa de agendamento de serviços de banho e tosa, proporcionando praticidade e acompanhamento remoto, visando a satisfação do cliente e o bem-estar dos animais de estimação.</a:t>
            </a:r>
            <a:r>
              <a:rPr lang="pt-BR" sz="1100" dirty="0" smtClean="0"/>
              <a:t/>
            </a:r>
            <a:br>
              <a:rPr lang="pt-BR" sz="1100" dirty="0" smtClean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1384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182816"/>
            <a:ext cx="7704000" cy="103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pt-BR" dirty="0"/>
              <a:t>• Agendamento </a:t>
            </a:r>
            <a:r>
              <a:rPr lang="pt-BR" dirty="0" smtClean="0"/>
              <a:t>Intuitivo, facilitando o agendamento;</a:t>
            </a:r>
          </a:p>
          <a:p>
            <a:r>
              <a:rPr lang="pt-BR" dirty="0"/>
              <a:t>• Acompanhamento </a:t>
            </a:r>
            <a:r>
              <a:rPr lang="pt-BR" dirty="0" smtClean="0"/>
              <a:t>Remoto, com o objetivo de oferecer transparência e confiança;</a:t>
            </a:r>
          </a:p>
          <a:p>
            <a:r>
              <a:rPr lang="pt-BR" dirty="0"/>
              <a:t>• Histórico de </a:t>
            </a:r>
            <a:r>
              <a:rPr lang="pt-BR" dirty="0" smtClean="0"/>
              <a:t>Serviços, manter um registro completo dos serviços anteriores;</a:t>
            </a:r>
          </a:p>
          <a:p>
            <a:r>
              <a:rPr lang="pt-BR" dirty="0"/>
              <a:t>• </a:t>
            </a:r>
            <a:r>
              <a:rPr lang="pt-BR" dirty="0" smtClean="0"/>
              <a:t>Notificações, enviar lembretes de agendamento e atualizações do processo;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sp>
        <p:nvSpPr>
          <p:cNvPr id="19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00" y="2558295"/>
            <a:ext cx="7704000" cy="135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/>
            </a:r>
            <a:br>
              <a:rPr lang="pt-BR" dirty="0"/>
            </a:br>
            <a:r>
              <a:rPr lang="pt-BR" dirty="0"/>
              <a:t>Integrar uma plataforma de avaliações e feedbacks, permitindo que os usuários compartilhem suas experiências e recomendem os serviços, promovendo confiança e fidelidade.</a:t>
            </a:r>
            <a:endParaRPr dirty="0"/>
          </a:p>
        </p:txBody>
      </p:sp>
      <p:sp>
        <p:nvSpPr>
          <p:cNvPr id="20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711516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 Previstas</a:t>
            </a:r>
            <a:endParaRPr dirty="0"/>
          </a:p>
        </p:txBody>
      </p:sp>
      <p:sp>
        <p:nvSpPr>
          <p:cNvPr id="21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36149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Diferencial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30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Recursos de Acessibilidade</a:t>
            </a:r>
            <a:endParaRPr dirty="0"/>
          </a:p>
        </p:txBody>
      </p:sp>
      <p:sp>
        <p:nvSpPr>
          <p:cNvPr id="12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81500" y="1639017"/>
            <a:ext cx="7042500" cy="76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contará com opções de alto contraste nas telas, permitindo</a:t>
            </a:r>
          </a:p>
          <a:p>
            <a:r>
              <a:rPr lang="pt-BR" sz="1300" dirty="0"/>
              <a:t>que usuários com baixa visão possam distinguir melhor os elementos e textos</a:t>
            </a:r>
          </a:p>
          <a:p>
            <a:r>
              <a:rPr lang="pt-BR" sz="1300" dirty="0"/>
              <a:t>apresentados. </a:t>
            </a:r>
            <a:br>
              <a:rPr lang="pt-BR" sz="1300" dirty="0"/>
            </a:br>
            <a:endParaRPr sz="1300" dirty="0"/>
          </a:p>
        </p:txBody>
      </p:sp>
      <p:sp>
        <p:nvSpPr>
          <p:cNvPr id="13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81500" y="2775948"/>
            <a:ext cx="7042500" cy="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pt-BR" dirty="0"/>
              <a:t>As configurações do aplicativo incluirão a opção de </a:t>
            </a:r>
            <a:r>
              <a:rPr lang="pt-BR" dirty="0" smtClean="0"/>
              <a:t>aumentar o amanho das letras,</a:t>
            </a:r>
            <a:endParaRPr lang="pt-BR" dirty="0"/>
          </a:p>
          <a:p>
            <a:pPr algn="just"/>
            <a:r>
              <a:rPr lang="pt-BR" dirty="0" smtClean="0"/>
              <a:t>garantindo que os usuários com dificuldades de visão possam ler o conteúdo com </a:t>
            </a:r>
          </a:p>
          <a:p>
            <a:pPr algn="just"/>
            <a:r>
              <a:rPr lang="pt-BR" dirty="0"/>
              <a:t>m</a:t>
            </a:r>
            <a:r>
              <a:rPr lang="pt-BR" dirty="0" smtClean="0"/>
              <a:t>aior facilidade e conforto </a:t>
            </a:r>
          </a:p>
          <a:p>
            <a:endParaRPr dirty="0"/>
          </a:p>
        </p:txBody>
      </p:sp>
      <p:sp>
        <p:nvSpPr>
          <p:cNvPr id="14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81500" y="3815486"/>
            <a:ext cx="7042500" cy="69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será desenvolvido levando </a:t>
            </a:r>
            <a:r>
              <a:rPr lang="pt-BR" sz="1300" dirty="0" smtClean="0"/>
              <a:t>em consideração </a:t>
            </a:r>
            <a:r>
              <a:rPr lang="pt-BR" sz="1300" dirty="0"/>
              <a:t>as diretrizes de </a:t>
            </a:r>
            <a:r>
              <a:rPr lang="pt-BR" sz="1300" dirty="0" smtClean="0"/>
              <a:t>acessibilidade  </a:t>
            </a:r>
          </a:p>
          <a:p>
            <a:r>
              <a:rPr lang="pt-BR" sz="1300" dirty="0" smtClean="0"/>
              <a:t>e </a:t>
            </a:r>
            <a:r>
              <a:rPr lang="pt-BR" dirty="0"/>
              <a:t>será compatível com </a:t>
            </a:r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r>
              <a:rPr lang="pt-BR" dirty="0" smtClean="0"/>
              <a:t>, como leitores de tela, ampliadores </a:t>
            </a:r>
          </a:p>
          <a:p>
            <a:r>
              <a:rPr lang="pt-BR" dirty="0"/>
              <a:t>v</a:t>
            </a:r>
            <a:r>
              <a:rPr lang="pt-BR" dirty="0" smtClean="0"/>
              <a:t>isuais e outros dispositivos usados por pessoas com deficiência visual </a:t>
            </a:r>
            <a:endParaRPr lang="pt-BR" dirty="0"/>
          </a:p>
          <a:p>
            <a:r>
              <a:rPr lang="pt-BR" sz="1200" dirty="0" smtClean="0"/>
              <a:t> </a:t>
            </a:r>
            <a:r>
              <a:rPr lang="pt-BR" sz="1200" dirty="0"/>
              <a:t/>
            </a:r>
            <a:br>
              <a:rPr lang="pt-BR" sz="1200" dirty="0"/>
            </a:br>
            <a:endParaRPr sz="1300" dirty="0"/>
          </a:p>
        </p:txBody>
      </p:sp>
      <p:sp>
        <p:nvSpPr>
          <p:cNvPr id="15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452;p41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453;p41"/>
          <p:cNvSpPr/>
          <p:nvPr/>
        </p:nvSpPr>
        <p:spPr>
          <a:xfrm>
            <a:off x="720000" y="351434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Alto Contraste</a:t>
            </a:r>
            <a:endParaRPr dirty="0"/>
          </a:p>
        </p:txBody>
      </p:sp>
      <p:sp>
        <p:nvSpPr>
          <p:cNvPr id="19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Letras Grandes e Legíveis</a:t>
            </a:r>
            <a:endParaRPr dirty="0"/>
          </a:p>
        </p:txBody>
      </p:sp>
      <p:sp>
        <p:nvSpPr>
          <p:cNvPr id="20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81500" y="356204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Compatibilidade com Tecnologias </a:t>
            </a:r>
            <a:r>
              <a:rPr lang="pt-BR" dirty="0" err="1" smtClean="0"/>
              <a:t>Assistivas</a:t>
            </a:r>
            <a:r>
              <a:rPr lang="pt-B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78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Conclusão </a:t>
            </a:r>
            <a:endParaRPr dirty="0"/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720000" y="1769462"/>
            <a:ext cx="7042500" cy="21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dirty="0"/>
              <a:t>	O aplicativo visa aprimorar a satisfação dos clientes, proporcionando uma experiência de agendamento fácil, acompanhamento transparente e serviços de qualidade. Espera-se construir uma base de clientes fiéis por meio do diferencial de acompanhamento remoto e feedbacks positivos. A eficiência operacional do </a:t>
            </a:r>
            <a:r>
              <a:rPr lang="pt-BR" dirty="0" smtClean="0"/>
              <a:t>Pet Shop </a:t>
            </a:r>
            <a:r>
              <a:rPr lang="pt-BR" dirty="0"/>
              <a:t>será aprimorada, reduzindo a probabilidade de erros e otimizando o tempo dos profissionais. Além disso, a expectativa é atrair novos clientes através de avaliações positivas e recomendações, consolidando a posição do </a:t>
            </a:r>
            <a:r>
              <a:rPr lang="pt-BR" dirty="0" smtClean="0"/>
              <a:t>Pet Shop </a:t>
            </a:r>
            <a:r>
              <a:rPr lang="pt-BR" dirty="0"/>
              <a:t>no mercado.</a:t>
            </a:r>
            <a:endParaRPr sz="1300" dirty="0"/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776400" y="136348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Resultado Esperado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596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“Amar um pet é aceitar que ele vai sair do banho já se sujando.”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—Marqueli Alves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0013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18575" y="1870286"/>
            <a:ext cx="44500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Integra Etec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600600" y="1842165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670700" y="2211526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18465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6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"/>
          <p:cNvSpPr txBox="1">
            <a:spLocks noGrp="1"/>
          </p:cNvSpPr>
          <p:nvPr>
            <p:ph type="subTitle" idx="1"/>
          </p:nvPr>
        </p:nvSpPr>
        <p:spPr>
          <a:xfrm>
            <a:off x="4747387" y="1171208"/>
            <a:ext cx="3698100" cy="126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100" dirty="0" smtClean="0"/>
              <a:t>A construção de um site onde veteranos poderão deixar a “sua marca”, compartilhando suas experiências, opiniões</a:t>
            </a:r>
            <a:r>
              <a:rPr lang="pt-BR" sz="1100" dirty="0"/>
              <a:t> </a:t>
            </a:r>
            <a:r>
              <a:rPr lang="pt-BR" sz="1100" dirty="0" smtClean="0"/>
              <a:t>e</a:t>
            </a:r>
            <a:r>
              <a:rPr lang="pt-BR" sz="1100" dirty="0" smtClean="0"/>
              <a:t> dicas </a:t>
            </a:r>
            <a:r>
              <a:rPr lang="pt-BR" sz="1100" dirty="0" smtClean="0"/>
              <a:t>para </a:t>
            </a:r>
            <a:r>
              <a:rPr lang="pt-BR" sz="1100" dirty="0"/>
              <a:t>que os novos alunos tenham orientação desde antes de ingressarem na escola até depois de estarem matriculados.</a:t>
            </a:r>
            <a:endParaRPr lang="pt-BR" sz="1100" dirty="0"/>
          </a:p>
        </p:txBody>
      </p:sp>
      <p:sp>
        <p:nvSpPr>
          <p:cNvPr id="608" name="Google Shape;608;p48"/>
          <p:cNvSpPr txBox="1">
            <a:spLocks noGrp="1"/>
          </p:cNvSpPr>
          <p:nvPr>
            <p:ph type="subTitle" idx="2"/>
          </p:nvPr>
        </p:nvSpPr>
        <p:spPr>
          <a:xfrm>
            <a:off x="599550" y="1227625"/>
            <a:ext cx="3698100" cy="3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sz="1000" dirty="0" smtClean="0"/>
              <a:t>O Integra </a:t>
            </a:r>
            <a:r>
              <a:rPr lang="pt-BR" sz="1000" dirty="0" err="1" smtClean="0"/>
              <a:t>Etec</a:t>
            </a:r>
            <a:r>
              <a:rPr lang="pt-BR" sz="1000" dirty="0" smtClean="0"/>
              <a:t>, como o próprio nome diz, é um projeto desenvolvido nas </a:t>
            </a:r>
            <a:r>
              <a:rPr lang="pt-BR" sz="1000" dirty="0" err="1" smtClean="0"/>
              <a:t>Etecs</a:t>
            </a:r>
            <a:r>
              <a:rPr lang="pt-BR" sz="1000" dirty="0" smtClean="0"/>
              <a:t>, que consiste em separar um dia no ano  para que seja realizado uma série de brincadeiras estilo </a:t>
            </a:r>
            <a:r>
              <a:rPr lang="pt-BR" sz="1000" dirty="0"/>
              <a:t>g</a:t>
            </a:r>
            <a:r>
              <a:rPr lang="pt-BR" sz="1000" dirty="0" smtClean="0"/>
              <a:t>incana, com o objetivo de fazer que os alunos novatos se enturmem com o resto da escola, utilizando brincadeiras como:</a:t>
            </a:r>
          </a:p>
          <a:p>
            <a:pPr marL="139700" indent="0" algn="just">
              <a:buNone/>
            </a:pPr>
            <a:endParaRPr lang="pt-BR" sz="1000" dirty="0" smtClean="0"/>
          </a:p>
          <a:p>
            <a:pPr algn="just"/>
            <a:r>
              <a:rPr lang="pt-BR" sz="1000" dirty="0" smtClean="0"/>
              <a:t>Cabo de guerra</a:t>
            </a:r>
          </a:p>
          <a:p>
            <a:pPr algn="just"/>
            <a:r>
              <a:rPr lang="pt-BR" sz="1000" dirty="0" smtClean="0"/>
              <a:t> Torta na Cara</a:t>
            </a:r>
          </a:p>
          <a:p>
            <a:pPr algn="just"/>
            <a:r>
              <a:rPr lang="pt-BR" sz="1000" dirty="0" smtClean="0"/>
              <a:t>Qual é a Musica</a:t>
            </a:r>
          </a:p>
          <a:p>
            <a:pPr algn="just"/>
            <a:r>
              <a:rPr lang="pt-BR" sz="1000" dirty="0" smtClean="0"/>
              <a:t>Dança das Cadeiras</a:t>
            </a:r>
          </a:p>
          <a:p>
            <a:pPr algn="just"/>
            <a:r>
              <a:rPr lang="pt-BR" sz="1000" dirty="0" smtClean="0"/>
              <a:t>Pinturas corporais</a:t>
            </a:r>
          </a:p>
          <a:p>
            <a:pPr algn="just"/>
            <a:r>
              <a:rPr lang="pt-BR" sz="1000" dirty="0" smtClean="0"/>
              <a:t>Fantasias </a:t>
            </a:r>
          </a:p>
          <a:p>
            <a:pPr algn="just"/>
            <a:r>
              <a:rPr lang="pt-BR" sz="1000" dirty="0" smtClean="0"/>
              <a:t>Sistema de Veteranos e Bichos </a:t>
            </a:r>
          </a:p>
          <a:p>
            <a:pPr marL="139700" indent="0" algn="just">
              <a:buNone/>
            </a:pPr>
            <a:endParaRPr lang="pt-BR" sz="1000" dirty="0" smtClean="0"/>
          </a:p>
          <a:p>
            <a:pPr marL="139700" indent="0" algn="just">
              <a:buNone/>
            </a:pPr>
            <a:endParaRPr lang="pt-BR" sz="1000" dirty="0"/>
          </a:p>
        </p:txBody>
      </p:sp>
      <p:sp>
        <p:nvSpPr>
          <p:cNvPr id="609" name="Google Shape;609;p48"/>
          <p:cNvSpPr txBox="1">
            <a:spLocks noGrp="1"/>
          </p:cNvSpPr>
          <p:nvPr>
            <p:ph type="subTitle" idx="3"/>
          </p:nvPr>
        </p:nvSpPr>
        <p:spPr>
          <a:xfrm>
            <a:off x="726675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</a:t>
            </a:r>
            <a:r>
              <a:rPr lang="en" dirty="0" smtClean="0"/>
              <a:t>o </a:t>
            </a:r>
            <a:r>
              <a:rPr lang="en" dirty="0" smtClean="0"/>
              <a:t>Integra Etec?</a:t>
            </a:r>
            <a:endParaRPr dirty="0"/>
          </a:p>
        </p:txBody>
      </p:sp>
      <p:sp>
        <p:nvSpPr>
          <p:cNvPr id="610" name="Google Shape;610;p48"/>
          <p:cNvSpPr txBox="1">
            <a:spLocks noGrp="1"/>
          </p:cNvSpPr>
          <p:nvPr>
            <p:ph type="subTitle" idx="4"/>
          </p:nvPr>
        </p:nvSpPr>
        <p:spPr>
          <a:xfrm>
            <a:off x="4747387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</a:t>
            </a:r>
            <a:endParaRPr dirty="0"/>
          </a:p>
        </p:txBody>
      </p:sp>
      <p:sp>
        <p:nvSpPr>
          <p:cNvPr id="611" name="Google Shape;611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Google Shape;610;p48"/>
          <p:cNvSpPr txBox="1">
            <a:spLocks/>
          </p:cNvSpPr>
          <p:nvPr/>
        </p:nvSpPr>
        <p:spPr>
          <a:xfrm>
            <a:off x="4747387" y="2447316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smtClean="0"/>
              <a:t>Objetivo</a:t>
            </a:r>
            <a:endParaRPr lang="pt-BR" dirty="0"/>
          </a:p>
        </p:txBody>
      </p:sp>
      <p:sp>
        <p:nvSpPr>
          <p:cNvPr id="10" name="Google Shape;607;p48"/>
          <p:cNvSpPr txBox="1">
            <a:spLocks/>
          </p:cNvSpPr>
          <p:nvPr/>
        </p:nvSpPr>
        <p:spPr>
          <a:xfrm>
            <a:off x="4747387" y="2784300"/>
            <a:ext cx="3698100" cy="138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buNone/>
            </a:pPr>
            <a:r>
              <a:rPr lang="pt-BR" sz="1100" dirty="0" smtClean="0"/>
              <a:t>O </a:t>
            </a:r>
            <a:r>
              <a:rPr lang="pt-BR" sz="1100" dirty="0"/>
              <a:t>projeto consiste em permitir que os veteranos de cada curso compartilhem suas opiniões adquiridas ao longo dos três anos na </a:t>
            </a:r>
            <a:r>
              <a:rPr lang="pt-BR" sz="1100" dirty="0" err="1"/>
              <a:t>Etec</a:t>
            </a:r>
            <a:r>
              <a:rPr lang="pt-BR" sz="1100" dirty="0"/>
              <a:t>, juntamente com textos informativos escritos pelos mesmos. Esses textos serão utilizados para transmitir exatamente o que será aprendido no curso e como ele será importante para o futuro de cada estudante, tornando assim a escolha do curso e a matrícula mais leves e fáceis de serem concluídas.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51686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182816"/>
            <a:ext cx="7704000" cy="103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pt-BR" dirty="0"/>
              <a:t>• </a:t>
            </a:r>
            <a:r>
              <a:rPr lang="pt-BR" dirty="0" smtClean="0"/>
              <a:t>Sistema de avaliação e feedback;</a:t>
            </a:r>
            <a:endParaRPr lang="pt-BR" dirty="0" smtClean="0"/>
          </a:p>
          <a:p>
            <a:r>
              <a:rPr lang="pt-BR" dirty="0" smtClean="0"/>
              <a:t>• Visualização de opiniões em anos anteriores;</a:t>
            </a:r>
            <a:endParaRPr lang="pt-BR" dirty="0" smtClean="0"/>
          </a:p>
          <a:p>
            <a:r>
              <a:rPr lang="pt-BR" dirty="0"/>
              <a:t>• </a:t>
            </a:r>
            <a:r>
              <a:rPr lang="pt-BR" dirty="0" smtClean="0"/>
              <a:t>Área de chat com veteranos de seu respectivo curso;</a:t>
            </a:r>
            <a:endParaRPr lang="pt-BR" dirty="0" smtClean="0"/>
          </a:p>
          <a:p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sp>
        <p:nvSpPr>
          <p:cNvPr id="19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00" y="2558295"/>
            <a:ext cx="7704000" cy="135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/>
            </a:r>
            <a:br>
              <a:rPr lang="pt-BR" dirty="0"/>
            </a:br>
            <a:r>
              <a:rPr lang="pt-BR" dirty="0"/>
              <a:t>Embora os alunos veteranos mudem a cada ano, suas opiniões ou "marcas" permanecerão no site. Dessa forma, cada novo usuário pode visualizar opiniões dos anos anteriores. Além disso, essa funcionalidade beneficia a parte administrativa, pois as opiniões construtivas serão compartilhadas com os superiores e receberão a devida atenção necessária. Outro grupo que se beneficiará são os responsáveis pelos possíveis alunos, que poderão avaliar a escola não apenas com base no que ela mesma diz, mas também com base no que alunos ativos e ex-alunos falam, facilitando a tomada de decisões.</a:t>
            </a:r>
            <a:endParaRPr dirty="0"/>
          </a:p>
        </p:txBody>
      </p:sp>
      <p:sp>
        <p:nvSpPr>
          <p:cNvPr id="20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711516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 Previstas</a:t>
            </a:r>
            <a:endParaRPr dirty="0"/>
          </a:p>
        </p:txBody>
      </p:sp>
      <p:sp>
        <p:nvSpPr>
          <p:cNvPr id="21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36149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Diferencial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6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Recursos de Acessibilidade</a:t>
            </a:r>
            <a:endParaRPr dirty="0"/>
          </a:p>
        </p:txBody>
      </p:sp>
      <p:sp>
        <p:nvSpPr>
          <p:cNvPr id="12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81500" y="1639017"/>
            <a:ext cx="7042500" cy="76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contará com opções de alto contraste nas telas, permitindo</a:t>
            </a:r>
          </a:p>
          <a:p>
            <a:r>
              <a:rPr lang="pt-BR" sz="1300" dirty="0"/>
              <a:t>que usuários com baixa visão possam distinguir melhor os elementos e textos</a:t>
            </a:r>
          </a:p>
          <a:p>
            <a:r>
              <a:rPr lang="pt-BR" sz="1300" dirty="0"/>
              <a:t>apresentados. </a:t>
            </a:r>
            <a:br>
              <a:rPr lang="pt-BR" sz="1300" dirty="0"/>
            </a:br>
            <a:endParaRPr sz="1300" dirty="0"/>
          </a:p>
        </p:txBody>
      </p:sp>
      <p:sp>
        <p:nvSpPr>
          <p:cNvPr id="13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81500" y="2775948"/>
            <a:ext cx="7042500" cy="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pt-BR" dirty="0"/>
              <a:t>As configurações do aplicativo incluirão a opção de </a:t>
            </a:r>
            <a:r>
              <a:rPr lang="pt-BR" dirty="0" smtClean="0"/>
              <a:t>aumentar o amanho das letras,</a:t>
            </a:r>
            <a:endParaRPr lang="pt-BR" dirty="0"/>
          </a:p>
          <a:p>
            <a:pPr algn="just"/>
            <a:r>
              <a:rPr lang="pt-BR" dirty="0" smtClean="0"/>
              <a:t>garantindo que os usuários com dificuldades de visão possam ler o conteúdo com </a:t>
            </a:r>
          </a:p>
          <a:p>
            <a:pPr algn="just"/>
            <a:r>
              <a:rPr lang="pt-BR" dirty="0"/>
              <a:t>m</a:t>
            </a:r>
            <a:r>
              <a:rPr lang="pt-BR" dirty="0" smtClean="0"/>
              <a:t>aior facilidade e conforto </a:t>
            </a:r>
          </a:p>
          <a:p>
            <a:endParaRPr dirty="0"/>
          </a:p>
        </p:txBody>
      </p:sp>
      <p:sp>
        <p:nvSpPr>
          <p:cNvPr id="14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81500" y="3815486"/>
            <a:ext cx="7042500" cy="69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será desenvolvido levando </a:t>
            </a:r>
            <a:r>
              <a:rPr lang="pt-BR" sz="1300" dirty="0" smtClean="0"/>
              <a:t>em consideração </a:t>
            </a:r>
            <a:r>
              <a:rPr lang="pt-BR" sz="1300" dirty="0"/>
              <a:t>as diretrizes de </a:t>
            </a:r>
            <a:r>
              <a:rPr lang="pt-BR" sz="1300" dirty="0" smtClean="0"/>
              <a:t>acessibilidade  </a:t>
            </a:r>
          </a:p>
          <a:p>
            <a:r>
              <a:rPr lang="pt-BR" sz="1300" dirty="0" smtClean="0"/>
              <a:t>e </a:t>
            </a:r>
            <a:r>
              <a:rPr lang="pt-BR" dirty="0"/>
              <a:t>será compatível com </a:t>
            </a:r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r>
              <a:rPr lang="pt-BR" dirty="0" smtClean="0"/>
              <a:t>, como leitores de tela, ampliadores </a:t>
            </a:r>
          </a:p>
          <a:p>
            <a:r>
              <a:rPr lang="pt-BR" dirty="0"/>
              <a:t>v</a:t>
            </a:r>
            <a:r>
              <a:rPr lang="pt-BR" dirty="0" smtClean="0"/>
              <a:t>isuais e outros dispositivos usados por pessoas com deficiência visual </a:t>
            </a:r>
            <a:endParaRPr lang="pt-BR" dirty="0"/>
          </a:p>
          <a:p>
            <a:r>
              <a:rPr lang="pt-BR" sz="1200" dirty="0" smtClean="0"/>
              <a:t> </a:t>
            </a:r>
            <a:r>
              <a:rPr lang="pt-BR" sz="1200" dirty="0"/>
              <a:t/>
            </a:r>
            <a:br>
              <a:rPr lang="pt-BR" sz="1200" dirty="0"/>
            </a:br>
            <a:endParaRPr sz="1300" dirty="0"/>
          </a:p>
        </p:txBody>
      </p:sp>
      <p:sp>
        <p:nvSpPr>
          <p:cNvPr id="15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452;p41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453;p41"/>
          <p:cNvSpPr/>
          <p:nvPr/>
        </p:nvSpPr>
        <p:spPr>
          <a:xfrm>
            <a:off x="720000" y="351434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Alto Contraste</a:t>
            </a:r>
            <a:endParaRPr dirty="0"/>
          </a:p>
        </p:txBody>
      </p:sp>
      <p:sp>
        <p:nvSpPr>
          <p:cNvPr id="19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Letras Grandes e Legíveis</a:t>
            </a:r>
            <a:endParaRPr dirty="0"/>
          </a:p>
        </p:txBody>
      </p:sp>
      <p:sp>
        <p:nvSpPr>
          <p:cNvPr id="20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81500" y="356204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Compatibilidade com Tecnologias </a:t>
            </a:r>
            <a:r>
              <a:rPr lang="pt-BR" dirty="0" err="1" smtClean="0"/>
              <a:t>Assistivas</a:t>
            </a:r>
            <a:r>
              <a:rPr lang="pt-B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Conclusão </a:t>
            </a:r>
            <a:endParaRPr dirty="0"/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720000" y="1769462"/>
            <a:ext cx="7042500" cy="21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dirty="0"/>
              <a:t>Com a criação do site, é esperado </a:t>
            </a:r>
            <a:r>
              <a:rPr lang="pt-BR" dirty="0" smtClean="0"/>
              <a:t>sanar as duvidas das novas turmas em relação</a:t>
            </a:r>
          </a:p>
          <a:p>
            <a:pPr algn="just"/>
            <a:r>
              <a:rPr lang="pt-BR" dirty="0" smtClean="0"/>
              <a:t> ao curso escolhido e, até mesmo atrair o interesse de outros alunos com as</a:t>
            </a:r>
          </a:p>
          <a:p>
            <a:pPr algn="just"/>
            <a:r>
              <a:rPr lang="pt-BR" dirty="0" smtClean="0"/>
              <a:t>informações expostas na plataforma, além de fornecer valiosos dados </a:t>
            </a:r>
          </a:p>
          <a:p>
            <a:pPr algn="just"/>
            <a:r>
              <a:rPr lang="pt-BR" dirty="0" smtClean="0"/>
              <a:t>informativos para a equipe de coordenação se aprimorar constantemente </a:t>
            </a: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776400" y="136348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Resultado Esperado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577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686133" y="6943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Conteudo Presente</a:t>
            </a:r>
            <a:endParaRPr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486775" y="3018053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Aplicativo de almoxarifado personalizado</a:t>
            </a: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3460725" y="2979518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Serviço de pet shop remoto e interativo 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486775" y="2093449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460725" y="210354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6099238" y="2979518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Plataforma de Avaliações escolar 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6099238" y="210354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368670" y="2555301"/>
            <a:ext cx="2872255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Almoxarife Hospitalar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460725" y="2556068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Tep Shop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6099238" y="2556068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Integra Etec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Refêrencias</a:t>
            </a:r>
            <a:endParaRPr dirty="0"/>
          </a:p>
        </p:txBody>
      </p:sp>
      <p:sp>
        <p:nvSpPr>
          <p:cNvPr id="776" name="Google Shape;776;p54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300" dirty="0"/>
              <a:t>G1. (2023, 30 de junho). Funcionárias de pet shop filmadas agredindo cadela que morreu são indiciadas por maus-tratos. G1 Goiás. Recuperado de </a:t>
            </a:r>
            <a:r>
              <a:rPr lang="pt-BR" sz="1300" dirty="0">
                <a:hlinkClick r:id="rId3"/>
              </a:rPr>
              <a:t>https://</a:t>
            </a:r>
            <a:r>
              <a:rPr lang="pt-BR" sz="1300" dirty="0" smtClean="0">
                <a:hlinkClick r:id="rId3"/>
              </a:rPr>
              <a:t>g1.globo.com/go/goias/noticia/2023/06/30/funcionarias-de-pet-shop-filmadas-agredindo-cadela-que-morreu-sao-indiciadas-por-maus-tratos.ghtml</a:t>
            </a:r>
            <a:endParaRPr lang="pt-BR" sz="1300" dirty="0" smtClean="0"/>
          </a:p>
          <a:p>
            <a:pPr marL="0" lvl="0" indent="0">
              <a:buNone/>
            </a:pPr>
            <a:endParaRPr lang="pt-BR" sz="1300" dirty="0"/>
          </a:p>
          <a:p>
            <a:pPr marL="0" lvl="0" indent="0">
              <a:buNone/>
            </a:pPr>
            <a:r>
              <a:rPr lang="pt-BR" sz="1300" dirty="0"/>
              <a:t>IMAM. </a:t>
            </a:r>
            <a:r>
              <a:rPr lang="pt-BR" sz="1300" dirty="0" smtClean="0"/>
              <a:t>(2023, 25 de julho). </a:t>
            </a:r>
            <a:r>
              <a:rPr lang="pt-BR" sz="1300" dirty="0"/>
              <a:t>Almoxarifado. Blog do IMAM. Recuperado de </a:t>
            </a:r>
            <a:r>
              <a:rPr lang="pt-BR" sz="1300" dirty="0">
                <a:hlinkClick r:id="rId4"/>
              </a:rPr>
              <a:t>https://blog.imam.com.br/almoxarifado</a:t>
            </a:r>
            <a:r>
              <a:rPr lang="pt-BR" sz="1300" dirty="0" smtClean="0">
                <a:hlinkClick r:id="rId4"/>
              </a:rPr>
              <a:t>/</a:t>
            </a:r>
            <a:endParaRPr lang="pt-BR" sz="1300" dirty="0" smtClean="0"/>
          </a:p>
          <a:p>
            <a:pPr marL="0" lvl="0" indent="0">
              <a:buNone/>
            </a:pPr>
            <a:endParaRPr lang="pt-BR" sz="1300" dirty="0"/>
          </a:p>
          <a:p>
            <a:pPr marL="0" lvl="0" indent="0">
              <a:buNone/>
            </a:pPr>
            <a:r>
              <a:rPr lang="pt-BR" sz="1300" dirty="0"/>
              <a:t>ETEC Bebedouro. </a:t>
            </a:r>
            <a:r>
              <a:rPr lang="pt-BR" sz="1300" dirty="0" smtClean="0"/>
              <a:t>Página </a:t>
            </a:r>
            <a:r>
              <a:rPr lang="pt-BR" sz="1300" dirty="0"/>
              <a:t>inicial. Recuperado de </a:t>
            </a:r>
            <a:r>
              <a:rPr lang="pt-BR" sz="1300" dirty="0">
                <a:hlinkClick r:id="rId5"/>
              </a:rPr>
              <a:t>https://</a:t>
            </a:r>
            <a:r>
              <a:rPr lang="pt-BR" sz="1300" dirty="0" smtClean="0">
                <a:hlinkClick r:id="rId5"/>
              </a:rPr>
              <a:t>www.etecbebedouro.com.br</a:t>
            </a:r>
            <a:endParaRPr lang="pt-BR" sz="1300" dirty="0" smtClean="0"/>
          </a:p>
          <a:p>
            <a:pPr marL="0" lvl="0" indent="0">
              <a:buNone/>
            </a:pPr>
            <a:endParaRPr lang="pt-BR" sz="1300" dirty="0"/>
          </a:p>
          <a:p>
            <a:pPr marL="0" lvl="0" indent="0">
              <a:buNone/>
            </a:pPr>
            <a:r>
              <a:rPr lang="pt-BR" sz="1300" dirty="0"/>
              <a:t>CPS São Paulo. </a:t>
            </a:r>
            <a:r>
              <a:rPr lang="pt-BR" sz="1300" dirty="0" smtClean="0"/>
              <a:t>Página </a:t>
            </a:r>
            <a:r>
              <a:rPr lang="pt-BR" sz="1300" dirty="0"/>
              <a:t>inicial. Recuperado de https://</a:t>
            </a:r>
            <a:r>
              <a:rPr lang="pt-BR" sz="1300" dirty="0" smtClean="0"/>
              <a:t>nsa.cps.sp.gov.br</a:t>
            </a:r>
            <a:endParaRPr sz="1300" dirty="0"/>
          </a:p>
        </p:txBody>
      </p:sp>
      <p:sp>
        <p:nvSpPr>
          <p:cNvPr id="777" name="Google Shape;777;p5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34733" y="1854500"/>
            <a:ext cx="44500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Almoxarifado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600600" y="1842165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598875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18465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8"/>
          <p:cNvSpPr txBox="1">
            <a:spLocks noGrp="1"/>
          </p:cNvSpPr>
          <p:nvPr>
            <p:ph type="subTitle" idx="1"/>
          </p:nvPr>
        </p:nvSpPr>
        <p:spPr>
          <a:xfrm>
            <a:off x="4747387" y="1171208"/>
            <a:ext cx="3698100" cy="126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pt-BR" sz="1200" dirty="0"/>
              <a:t>Elaborar um aplicativo simples, onde o responsável pelo almoxarife é capaz de organizar, inspecionar quantidade de medicamentos e controlar a necessidade de compras de novos materiais. </a:t>
            </a:r>
            <a:br>
              <a:rPr lang="pt-BR" sz="1200" dirty="0"/>
            </a:br>
            <a:endParaRPr lang="pt-BR" sz="1200" dirty="0"/>
          </a:p>
        </p:txBody>
      </p:sp>
      <p:sp>
        <p:nvSpPr>
          <p:cNvPr id="608" name="Google Shape;608;p48"/>
          <p:cNvSpPr txBox="1">
            <a:spLocks noGrp="1"/>
          </p:cNvSpPr>
          <p:nvPr>
            <p:ph type="subTitle" idx="2"/>
          </p:nvPr>
        </p:nvSpPr>
        <p:spPr>
          <a:xfrm>
            <a:off x="599550" y="1227625"/>
            <a:ext cx="3698100" cy="32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pt-BR" sz="1050" dirty="0" smtClean="0"/>
              <a:t>A </a:t>
            </a:r>
            <a:r>
              <a:rPr lang="pt-BR" sz="1050" dirty="0"/>
              <a:t>função do almoxarifado é de extrema importância para o bom funcionamento das empresas. Ao gerenciar os estoques de forma eficiente, o almoxarifado contribui para</a:t>
            </a:r>
            <a:r>
              <a:rPr lang="pt-BR" sz="1050" dirty="0" smtClean="0"/>
              <a:t>:</a:t>
            </a:r>
          </a:p>
          <a:p>
            <a:pPr marL="139700" indent="0" algn="just">
              <a:buNone/>
            </a:pPr>
            <a:endParaRPr lang="pt-BR" sz="1050" dirty="0"/>
          </a:p>
          <a:p>
            <a:pPr algn="just"/>
            <a:r>
              <a:rPr lang="pt-BR" sz="1050" dirty="0" smtClean="0"/>
              <a:t>Redução </a:t>
            </a:r>
            <a:r>
              <a:rPr lang="pt-BR" sz="1050" dirty="0"/>
              <a:t>de custos: evitando compras desnecessárias e desperdícios de materiais.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Agilidade nas operações: disponibilizando os materiais quando necessários, </a:t>
            </a:r>
            <a:r>
              <a:rPr lang="pt-BR" sz="1050" dirty="0" smtClean="0"/>
              <a:t>otimizando  o </a:t>
            </a:r>
            <a:r>
              <a:rPr lang="pt-BR" sz="1050" dirty="0"/>
              <a:t>fluxo de trabalho.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Atendimento às demandas: garantindo que a empresa tenha o estoque necessário </a:t>
            </a:r>
            <a:r>
              <a:rPr lang="pt-BR" sz="1050" dirty="0" smtClean="0"/>
              <a:t>para atender </a:t>
            </a:r>
            <a:r>
              <a:rPr lang="pt-BR" sz="1050" dirty="0"/>
              <a:t>clientes e processos internos.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Controle de qualidade: verificando a integridade dos materiais recebidos e armazenados.</a:t>
            </a:r>
          </a:p>
          <a:p>
            <a:pPr algn="just"/>
            <a:r>
              <a:rPr lang="pt-BR" sz="1050" dirty="0" smtClean="0"/>
              <a:t> </a:t>
            </a:r>
            <a:r>
              <a:rPr lang="pt-BR" sz="1050" dirty="0"/>
              <a:t>Planejamento de compras: mantendo informações atualizadas sobre a </a:t>
            </a:r>
            <a:r>
              <a:rPr lang="pt-BR" sz="1050" dirty="0" smtClean="0"/>
              <a:t>disponibilidade dos </a:t>
            </a:r>
            <a:r>
              <a:rPr lang="pt-BR" sz="1050" dirty="0"/>
              <a:t>itens e sua reposição. </a:t>
            </a:r>
            <a:r>
              <a:rPr lang="pt-BR" sz="1000" dirty="0"/>
              <a:t/>
            </a:r>
            <a:br>
              <a:rPr lang="pt-BR" sz="1000" dirty="0"/>
            </a:br>
            <a:endParaRPr sz="1000" dirty="0"/>
          </a:p>
        </p:txBody>
      </p:sp>
      <p:sp>
        <p:nvSpPr>
          <p:cNvPr id="609" name="Google Shape;609;p48"/>
          <p:cNvSpPr txBox="1">
            <a:spLocks noGrp="1"/>
          </p:cNvSpPr>
          <p:nvPr>
            <p:ph type="subTitle" idx="3"/>
          </p:nvPr>
        </p:nvSpPr>
        <p:spPr>
          <a:xfrm>
            <a:off x="726675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um almoxarifado?</a:t>
            </a:r>
            <a:endParaRPr dirty="0"/>
          </a:p>
        </p:txBody>
      </p:sp>
      <p:sp>
        <p:nvSpPr>
          <p:cNvPr id="610" name="Google Shape;610;p48"/>
          <p:cNvSpPr txBox="1">
            <a:spLocks noGrp="1"/>
          </p:cNvSpPr>
          <p:nvPr>
            <p:ph type="subTitle" idx="4"/>
          </p:nvPr>
        </p:nvSpPr>
        <p:spPr>
          <a:xfrm>
            <a:off x="4747387" y="805225"/>
            <a:ext cx="36981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Proposta</a:t>
            </a:r>
            <a:endParaRPr dirty="0"/>
          </a:p>
        </p:txBody>
      </p:sp>
      <p:sp>
        <p:nvSpPr>
          <p:cNvPr id="611" name="Google Shape;611;p4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610;p48"/>
          <p:cNvSpPr txBox="1">
            <a:spLocks/>
          </p:cNvSpPr>
          <p:nvPr/>
        </p:nvSpPr>
        <p:spPr>
          <a:xfrm>
            <a:off x="4747387" y="2361900"/>
            <a:ext cx="3698100" cy="422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pt-BR" smtClean="0"/>
              <a:t>Objetivo</a:t>
            </a:r>
            <a:endParaRPr lang="pt-BR" dirty="0"/>
          </a:p>
        </p:txBody>
      </p:sp>
      <p:sp>
        <p:nvSpPr>
          <p:cNvPr id="10" name="Google Shape;607;p48"/>
          <p:cNvSpPr txBox="1">
            <a:spLocks/>
          </p:cNvSpPr>
          <p:nvPr/>
        </p:nvSpPr>
        <p:spPr>
          <a:xfrm>
            <a:off x="4747387" y="2784300"/>
            <a:ext cx="3698100" cy="138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●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○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ulish"/>
              <a:buChar char="■"/>
              <a:defRPr sz="2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buNone/>
            </a:pPr>
            <a:r>
              <a:rPr lang="pt-BR" sz="1100" dirty="0" smtClean="0"/>
              <a:t>O projeto visa facilitar o acesso ao aplicativo, contendo uma interface didática e com acessibilidade universal, para que o trabalho seja rápido e prático. Com o desenvolvimento de um aplicativo móvel dedicado a esse propósito pode representar um avanço significativo na otimização dos processos internos, garantindo uma melhor utilização dos recursos disponíveis e, consequentemente, uma prestação de serviços de saúde mais eficiente e segura. </a:t>
            </a:r>
            <a:br>
              <a:rPr lang="pt-BR" sz="1100" dirty="0" smtClean="0"/>
            </a:br>
            <a:r>
              <a:rPr lang="pt-BR" sz="1100" dirty="0" smtClean="0"/>
              <a:t/>
            </a:r>
            <a:br>
              <a:rPr lang="pt-BR" sz="1100" dirty="0" smtClean="0"/>
            </a:br>
            <a:endParaRPr lang="pt-BR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182816"/>
            <a:ext cx="7704000" cy="1033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pt-BR" dirty="0"/>
              <a:t>• </a:t>
            </a:r>
            <a:r>
              <a:rPr lang="pt-BR" dirty="0" smtClean="0"/>
              <a:t>Cadastro </a:t>
            </a:r>
            <a:r>
              <a:rPr lang="pt-BR" dirty="0"/>
              <a:t>de materiais e medicamentos;</a:t>
            </a:r>
          </a:p>
          <a:p>
            <a:r>
              <a:rPr lang="pt-BR" dirty="0"/>
              <a:t>• Controle de estoque, incluindo entradas, saídas e transferências;</a:t>
            </a:r>
          </a:p>
          <a:p>
            <a:r>
              <a:rPr lang="pt-BR" dirty="0"/>
              <a:t>• Rastreamento de produtos por meio de códigos de barras ou RFID;</a:t>
            </a:r>
          </a:p>
          <a:p>
            <a:r>
              <a:rPr lang="pt-BR" dirty="0"/>
              <a:t>• Alertas de vencimento de produtos;</a:t>
            </a:r>
          </a:p>
          <a:p>
            <a:r>
              <a:rPr lang="pt-BR" dirty="0"/>
              <a:t>• Geração de relatórios de movimentação de estoque;</a:t>
            </a:r>
          </a:p>
          <a:p>
            <a:r>
              <a:rPr lang="pt-BR" dirty="0"/>
              <a:t>• Integração com sistemas de gestão hospitalar existentes, se aplicável. </a:t>
            </a:r>
            <a:br>
              <a:rPr lang="pt-BR" dirty="0"/>
            </a:br>
            <a:endParaRPr dirty="0"/>
          </a:p>
        </p:txBody>
      </p:sp>
      <p:sp>
        <p:nvSpPr>
          <p:cNvPr id="19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25" y="3050295"/>
            <a:ext cx="7704000" cy="135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/>
            </a:r>
            <a:br>
              <a:rPr lang="pt-BR" dirty="0"/>
            </a:br>
            <a:r>
              <a:rPr lang="pt-BR" dirty="0"/>
              <a:t>Além das funcionalidades essenciais para a gestão eficiente do almoxarifado hospitalar, um dos principais diferenciais do aplicativo desenvolvido é o foco na acessibilidade para pessoas com dificuldades de visão. Reconhecendo a importância da inclusão e garantia de acesso equitativo aos serviços de saúde, o aplicativo oferecerá recursos específicos para tornar a interface mais amigável e utilizável para esse público. </a:t>
            </a:r>
            <a:br>
              <a:rPr lang="pt-BR" dirty="0"/>
            </a:br>
            <a:endParaRPr dirty="0"/>
          </a:p>
        </p:txBody>
      </p:sp>
      <p:sp>
        <p:nvSpPr>
          <p:cNvPr id="20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711516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 Previstas</a:t>
            </a:r>
            <a:endParaRPr dirty="0"/>
          </a:p>
        </p:txBody>
      </p:sp>
      <p:sp>
        <p:nvSpPr>
          <p:cNvPr id="21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85349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Diferencial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Recursos de Acessibilidade</a:t>
            </a:r>
            <a:endParaRPr dirty="0"/>
          </a:p>
        </p:txBody>
      </p:sp>
      <p:sp>
        <p:nvSpPr>
          <p:cNvPr id="12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81500" y="1639017"/>
            <a:ext cx="7042500" cy="760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contará com opções de alto contraste nas telas, permitindo</a:t>
            </a:r>
          </a:p>
          <a:p>
            <a:r>
              <a:rPr lang="pt-BR" sz="1300" dirty="0"/>
              <a:t>que usuários com baixa visão possam distinguir melhor os elementos e textos</a:t>
            </a:r>
          </a:p>
          <a:p>
            <a:r>
              <a:rPr lang="pt-BR" sz="1300" dirty="0"/>
              <a:t>apresentados. </a:t>
            </a:r>
            <a:br>
              <a:rPr lang="pt-BR" sz="1300" dirty="0"/>
            </a:br>
            <a:endParaRPr sz="1300" dirty="0"/>
          </a:p>
        </p:txBody>
      </p:sp>
      <p:sp>
        <p:nvSpPr>
          <p:cNvPr id="13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81500" y="2775948"/>
            <a:ext cx="7042500" cy="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/>
            <a:r>
              <a:rPr lang="pt-BR" dirty="0"/>
              <a:t>As configurações do aplicativo incluirão a opção de </a:t>
            </a:r>
            <a:r>
              <a:rPr lang="pt-BR" dirty="0" smtClean="0"/>
              <a:t>aumentar o amanho das letras,</a:t>
            </a:r>
            <a:endParaRPr lang="pt-BR" dirty="0"/>
          </a:p>
          <a:p>
            <a:pPr algn="just"/>
            <a:r>
              <a:rPr lang="pt-BR" dirty="0" smtClean="0"/>
              <a:t>garantindo que os usuários com dificuldades de visão possam ler o conteúdo com </a:t>
            </a:r>
          </a:p>
          <a:p>
            <a:pPr algn="just"/>
            <a:r>
              <a:rPr lang="pt-BR" dirty="0"/>
              <a:t>m</a:t>
            </a:r>
            <a:r>
              <a:rPr lang="pt-BR" dirty="0" smtClean="0"/>
              <a:t>aior facilidade e conforto </a:t>
            </a:r>
          </a:p>
          <a:p>
            <a:endParaRPr dirty="0"/>
          </a:p>
        </p:txBody>
      </p:sp>
      <p:sp>
        <p:nvSpPr>
          <p:cNvPr id="14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81500" y="3815486"/>
            <a:ext cx="7042500" cy="699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300" dirty="0"/>
              <a:t>O aplicativo será desenvolvido levando </a:t>
            </a:r>
            <a:r>
              <a:rPr lang="pt-BR" sz="1300" dirty="0" smtClean="0"/>
              <a:t>em consideração </a:t>
            </a:r>
            <a:r>
              <a:rPr lang="pt-BR" sz="1300" dirty="0"/>
              <a:t>as diretrizes de </a:t>
            </a:r>
            <a:r>
              <a:rPr lang="pt-BR" sz="1300" dirty="0" smtClean="0"/>
              <a:t>acessibilidade  </a:t>
            </a:r>
          </a:p>
          <a:p>
            <a:r>
              <a:rPr lang="pt-BR" sz="1300" dirty="0" smtClean="0"/>
              <a:t>e </a:t>
            </a:r>
            <a:r>
              <a:rPr lang="pt-BR" dirty="0"/>
              <a:t>será compatível com </a:t>
            </a:r>
            <a:r>
              <a:rPr lang="pt-BR" dirty="0" smtClean="0"/>
              <a:t>tecnologias </a:t>
            </a:r>
            <a:r>
              <a:rPr lang="pt-BR" dirty="0" err="1" smtClean="0"/>
              <a:t>assistivas</a:t>
            </a:r>
            <a:r>
              <a:rPr lang="pt-BR" dirty="0" smtClean="0"/>
              <a:t>, como leitores de tela, ampliadores </a:t>
            </a:r>
          </a:p>
          <a:p>
            <a:r>
              <a:rPr lang="pt-BR" dirty="0"/>
              <a:t>v</a:t>
            </a:r>
            <a:r>
              <a:rPr lang="pt-BR" dirty="0" smtClean="0"/>
              <a:t>isuais e outros dispositivos usados por pessoas com deficiência visual </a:t>
            </a:r>
            <a:endParaRPr lang="pt-BR" dirty="0"/>
          </a:p>
          <a:p>
            <a:r>
              <a:rPr lang="pt-BR" sz="1200" dirty="0" smtClean="0"/>
              <a:t> </a:t>
            </a:r>
            <a:r>
              <a:rPr lang="pt-BR" sz="1200" dirty="0"/>
              <a:t/>
            </a:r>
            <a:br>
              <a:rPr lang="pt-BR" sz="1200" dirty="0"/>
            </a:br>
            <a:endParaRPr sz="1300" dirty="0"/>
          </a:p>
        </p:txBody>
      </p:sp>
      <p:sp>
        <p:nvSpPr>
          <p:cNvPr id="15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452;p41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453;p41"/>
          <p:cNvSpPr/>
          <p:nvPr/>
        </p:nvSpPr>
        <p:spPr>
          <a:xfrm>
            <a:off x="720000" y="351434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Alto Contraste</a:t>
            </a:r>
            <a:endParaRPr dirty="0"/>
          </a:p>
        </p:txBody>
      </p:sp>
      <p:sp>
        <p:nvSpPr>
          <p:cNvPr id="19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Letras Grandes e Legíveis</a:t>
            </a:r>
            <a:endParaRPr dirty="0"/>
          </a:p>
        </p:txBody>
      </p:sp>
      <p:sp>
        <p:nvSpPr>
          <p:cNvPr id="20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81500" y="356204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Compatibilidade com Tecnologias </a:t>
            </a:r>
            <a:r>
              <a:rPr lang="pt-BR" dirty="0" err="1" smtClean="0"/>
              <a:t>Assistivas</a:t>
            </a:r>
            <a:r>
              <a:rPr lang="pt-BR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71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Conclusão </a:t>
            </a:r>
            <a:endParaRPr dirty="0"/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720000" y="1769462"/>
            <a:ext cx="7042500" cy="215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dirty="0" smtClean="0"/>
              <a:t>	Espera-se </a:t>
            </a:r>
            <a:r>
              <a:rPr lang="pt-BR" dirty="0"/>
              <a:t>que o desenvolvimento e implementação do aplicativo proposto contribuam significativamente para a melhoria da gestão de almoxarifado em ambientes hospitalares, resultando em maior eficiência operacional, redução de desperdícios e melhor atendimento aos pacientes, além de ao oferecer recursos específicos para pessoas com dificuldades de visão, o aplicativo de gestão de almoxarifado hospitalar não apenas atende às demandas de inclusão, mas também proporciona uma experiência de uso mais satisfatória e eficaz para todos os seus usuários.</a:t>
            </a:r>
            <a:r>
              <a:rPr lang="pt-BR" sz="1200" dirty="0"/>
              <a:t> </a:t>
            </a:r>
            <a:br>
              <a:rPr lang="pt-BR" sz="1200" dirty="0"/>
            </a:br>
            <a:endParaRPr sz="1300" dirty="0"/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776400" y="136348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Resultado Esperado</a:t>
            </a:r>
            <a:endParaRPr dirty="0"/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“Se é o coração o almoxarifado da felicidade, por onde anda nossa cabeça?.”</a:t>
            </a:r>
            <a:endParaRPr dirty="0"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—Julio Ramos da Cruz Neto</a:t>
            </a:r>
            <a:endParaRPr dirty="0"/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553150" y="3923150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553150" y="3325025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18575" y="1870286"/>
            <a:ext cx="44500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Tep Shop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600600" y="1842165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2598875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18465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96461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1329</Words>
  <Application>Microsoft Office PowerPoint</Application>
  <PresentationFormat>Apresentação na tela (16:9)</PresentationFormat>
  <Paragraphs>173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Quicksand</vt:lpstr>
      <vt:lpstr>Nunito Light</vt:lpstr>
      <vt:lpstr>Bebas Neue</vt:lpstr>
      <vt:lpstr>DM Sans</vt:lpstr>
      <vt:lpstr>Mulish</vt:lpstr>
      <vt:lpstr>Arial</vt:lpstr>
      <vt:lpstr>Elegant Bachelor Thesis by Slidesgo</vt:lpstr>
      <vt:lpstr>Projeto TCC Temas Destaque</vt:lpstr>
      <vt:lpstr>Conteudo Presente</vt:lpstr>
      <vt:lpstr>Almoxarifado</vt:lpstr>
      <vt:lpstr>Apresentação do PowerPoint</vt:lpstr>
      <vt:lpstr>Apresentação do PowerPoint</vt:lpstr>
      <vt:lpstr>Recursos de Acessibilidade</vt:lpstr>
      <vt:lpstr>Conclusão </vt:lpstr>
      <vt:lpstr>—Julio Ramos da Cruz Neto</vt:lpstr>
      <vt:lpstr>Tep Shop</vt:lpstr>
      <vt:lpstr>Apresentação do PowerPoint</vt:lpstr>
      <vt:lpstr>Apresentação do PowerPoint</vt:lpstr>
      <vt:lpstr>Recursos de Acessibilidade</vt:lpstr>
      <vt:lpstr>Conclusão </vt:lpstr>
      <vt:lpstr>—Marqueli Alves</vt:lpstr>
      <vt:lpstr>Integra Etec</vt:lpstr>
      <vt:lpstr>Apresentação do PowerPoint</vt:lpstr>
      <vt:lpstr>Apresentação do PowerPoint</vt:lpstr>
      <vt:lpstr>Recursos de Acessibilidade</vt:lpstr>
      <vt:lpstr>Conclusão </vt:lpstr>
      <vt:lpstr>Refêrencias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TCC Temas Destaque</dc:title>
  <cp:lastModifiedBy>Marcos</cp:lastModifiedBy>
  <cp:revision>14</cp:revision>
  <dcterms:modified xsi:type="dcterms:W3CDTF">2024-03-10T00:26:32Z</dcterms:modified>
</cp:coreProperties>
</file>