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4" r:id="rId6"/>
    <p:sldId id="266" r:id="rId7"/>
    <p:sldId id="262" r:id="rId8"/>
    <p:sldId id="265" r:id="rId9"/>
    <p:sldId id="267" r:id="rId10"/>
    <p:sldId id="261" r:id="rId11"/>
    <p:sldId id="268" r:id="rId12"/>
    <p:sldId id="270" r:id="rId13"/>
    <p:sldId id="269" r:id="rId14"/>
    <p:sldId id="271" r:id="rId15"/>
    <p:sldId id="272" r:id="rId16"/>
    <p:sldId id="273" r:id="rId17"/>
    <p:sldId id="274" r:id="rId18"/>
  </p:sldIdLst>
  <p:sldSz cx="9144000" cy="5143500" type="screen16x9"/>
  <p:notesSz cx="6858000" cy="9144000"/>
  <p:embeddedFontLst>
    <p:embeddedFont>
      <p:font typeface="Lato" panose="020B0604020202020204" charset="0"/>
      <p:regular r:id="rId20"/>
      <p:bold r:id="rId21"/>
      <p:italic r:id="rId22"/>
      <p:boldItalic r:id="rId23"/>
    </p:embeddedFont>
    <p:embeddedFont>
      <p:font typeface="Raleway"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3976107-8D54-4B4F-B818-6BCB2B37BEB7}">
          <p14:sldIdLst>
            <p14:sldId id="256"/>
            <p14:sldId id="257"/>
            <p14:sldId id="258"/>
            <p14:sldId id="259"/>
            <p14:sldId id="264"/>
            <p14:sldId id="266"/>
            <p14:sldId id="262"/>
            <p14:sldId id="265"/>
            <p14:sldId id="267"/>
            <p14:sldId id="261"/>
          </p14:sldIdLst>
        </p14:section>
        <p14:section name="Diapositivas de Apoyo" id="{1B3D07F5-7794-43D0-85C6-2BF1A022B691}">
          <p14:sldIdLst>
            <p14:sldId id="268"/>
            <p14:sldId id="270"/>
            <p14:sldId id="269"/>
            <p14:sldId id="271"/>
            <p14:sldId id="272"/>
            <p14:sldId id="273"/>
            <p14:sldId id="27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99" autoAdjust="0"/>
  </p:normalViewPr>
  <p:slideViewPr>
    <p:cSldViewPr snapToGrid="0">
      <p:cViewPr varScale="1">
        <p:scale>
          <a:sx n="138" d="100"/>
          <a:sy n="138" d="100"/>
        </p:scale>
        <p:origin x="756"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bg2"/>
                </a:solidFill>
                <a:latin typeface="+mn-lt"/>
                <a:ea typeface="+mn-ea"/>
                <a:cs typeface="+mn-cs"/>
              </a:defRPr>
            </a:pPr>
            <a:r>
              <a:rPr lang="en-US">
                <a:solidFill>
                  <a:schemeClr val="bg2"/>
                </a:solidFill>
              </a:rPr>
              <a:t>Estudiantes Cecytej</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Sheet1!$E$1</c:f>
              <c:strCache>
                <c:ptCount val="1"/>
                <c:pt idx="0">
                  <c:v>Continua</c:v>
                </c:pt>
              </c:strCache>
            </c:strRef>
          </c:tx>
          <c:spPr>
            <a:solidFill>
              <a:schemeClr val="accent1"/>
            </a:solidFill>
            <a:ln>
              <a:noFill/>
            </a:ln>
            <a:effectLst/>
          </c:spPr>
          <c:invertIfNegative val="0"/>
          <c:val>
            <c:numRef>
              <c:f>Sheet1!$E$2</c:f>
              <c:numCache>
                <c:formatCode>General</c:formatCode>
                <c:ptCount val="1"/>
                <c:pt idx="0">
                  <c:v>1938</c:v>
                </c:pt>
              </c:numCache>
            </c:numRef>
          </c:val>
          <c:extLst>
            <c:ext xmlns:c16="http://schemas.microsoft.com/office/drawing/2014/chart" uri="{C3380CC4-5D6E-409C-BE32-E72D297353CC}">
              <c16:uniqueId val="{00000000-124C-4B91-BD66-58248432CAD2}"/>
            </c:ext>
          </c:extLst>
        </c:ser>
        <c:ser>
          <c:idx val="1"/>
          <c:order val="1"/>
          <c:tx>
            <c:strRef>
              <c:f>Sheet1!$F$1</c:f>
              <c:strCache>
                <c:ptCount val="1"/>
                <c:pt idx="0">
                  <c:v>Abandono</c:v>
                </c:pt>
              </c:strCache>
            </c:strRef>
          </c:tx>
          <c:spPr>
            <a:solidFill>
              <a:schemeClr val="accent5"/>
            </a:solidFill>
            <a:ln>
              <a:noFill/>
            </a:ln>
            <a:effectLst/>
          </c:spPr>
          <c:invertIfNegative val="0"/>
          <c:val>
            <c:numRef>
              <c:f>Sheet1!$F$2</c:f>
              <c:numCache>
                <c:formatCode>General</c:formatCode>
                <c:ptCount val="1"/>
                <c:pt idx="0">
                  <c:v>414</c:v>
                </c:pt>
              </c:numCache>
            </c:numRef>
          </c:val>
          <c:extLst>
            <c:ext xmlns:c16="http://schemas.microsoft.com/office/drawing/2014/chart" uri="{C3380CC4-5D6E-409C-BE32-E72D297353CC}">
              <c16:uniqueId val="{00000001-124C-4B91-BD66-58248432CAD2}"/>
            </c:ext>
          </c:extLst>
        </c:ser>
        <c:dLbls>
          <c:showLegendKey val="0"/>
          <c:showVal val="0"/>
          <c:showCatName val="0"/>
          <c:showSerName val="0"/>
          <c:showPercent val="0"/>
          <c:showBubbleSize val="0"/>
        </c:dLbls>
        <c:gapWidth val="150"/>
        <c:axId val="779160784"/>
        <c:axId val="779157832"/>
      </c:barChart>
      <c:catAx>
        <c:axId val="779160784"/>
        <c:scaling>
          <c:orientation val="minMax"/>
        </c:scaling>
        <c:delete val="1"/>
        <c:axPos val="b"/>
        <c:numFmt formatCode="General" sourceLinked="1"/>
        <c:majorTickMark val="none"/>
        <c:minorTickMark val="none"/>
        <c:tickLblPos val="nextTo"/>
        <c:crossAx val="779157832"/>
        <c:crosses val="autoZero"/>
        <c:auto val="1"/>
        <c:lblAlgn val="ctr"/>
        <c:lblOffset val="100"/>
        <c:noMultiLvlLbl val="0"/>
      </c:catAx>
      <c:valAx>
        <c:axId val="779157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en-US"/>
          </a:p>
        </c:txPr>
        <c:crossAx val="7791607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41d3f6d2f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741d3f6d2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8ded3b3e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8ded3b3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6777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41d3f6d2f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741d3f6d2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err="1"/>
              <a:t>Accuracy</a:t>
            </a:r>
            <a:r>
              <a:rPr lang="es-MX" dirty="0"/>
              <a:t>: Buenas / Total</a:t>
            </a:r>
          </a:p>
          <a:p>
            <a:pPr marL="0" lvl="0" indent="0" algn="l" rtl="0">
              <a:spcBef>
                <a:spcPts val="0"/>
              </a:spcBef>
              <a:spcAft>
                <a:spcPts val="0"/>
              </a:spcAft>
              <a:buNone/>
            </a:pPr>
            <a:r>
              <a:rPr lang="es-MX" dirty="0"/>
              <a:t>Precisión: Que tan confiable es un modelo en responder si un punto pertenece a esa clase</a:t>
            </a:r>
          </a:p>
          <a:p>
            <a:pPr marL="0" lvl="0" indent="0" algn="l" rtl="0">
              <a:spcBef>
                <a:spcPts val="0"/>
              </a:spcBef>
              <a:spcAft>
                <a:spcPts val="0"/>
              </a:spcAft>
              <a:buNone/>
            </a:pPr>
            <a:r>
              <a:rPr lang="es-MX" dirty="0" err="1"/>
              <a:t>Recall</a:t>
            </a:r>
            <a:r>
              <a:rPr lang="es-MX" dirty="0"/>
              <a:t>: que tan bien </a:t>
            </a:r>
            <a:r>
              <a:rPr lang="es-MX" dirty="0" err="1"/>
              <a:t>bien</a:t>
            </a:r>
            <a:r>
              <a:rPr lang="es-MX" dirty="0"/>
              <a:t> puede el modelo detectar a esa clase </a:t>
            </a:r>
            <a:endParaRPr dirty="0"/>
          </a:p>
        </p:txBody>
      </p:sp>
    </p:spTree>
    <p:extLst>
      <p:ext uri="{BB962C8B-B14F-4D97-AF65-F5344CB8AC3E}">
        <p14:creationId xmlns:p14="http://schemas.microsoft.com/office/powerpoint/2010/main" val="1706377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41d3f6d2f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741d3f6d2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err="1"/>
              <a:t>Accuracy</a:t>
            </a:r>
            <a:r>
              <a:rPr lang="es-MX" dirty="0"/>
              <a:t>: Buenas / Total</a:t>
            </a:r>
          </a:p>
          <a:p>
            <a:pPr marL="0" lvl="0" indent="0" algn="l" rtl="0">
              <a:spcBef>
                <a:spcPts val="0"/>
              </a:spcBef>
              <a:spcAft>
                <a:spcPts val="0"/>
              </a:spcAft>
              <a:buNone/>
            </a:pPr>
            <a:r>
              <a:rPr lang="es-MX" dirty="0"/>
              <a:t>Precisión: Que tan confiable es un modelo en responder si un punto pertenece a esa clase</a:t>
            </a:r>
          </a:p>
          <a:p>
            <a:pPr marL="0" lvl="0" indent="0" algn="l" rtl="0">
              <a:spcBef>
                <a:spcPts val="0"/>
              </a:spcBef>
              <a:spcAft>
                <a:spcPts val="0"/>
              </a:spcAft>
              <a:buNone/>
            </a:pPr>
            <a:r>
              <a:rPr lang="es-MX" dirty="0" err="1"/>
              <a:t>Recall</a:t>
            </a:r>
            <a:r>
              <a:rPr lang="es-MX" dirty="0"/>
              <a:t>: que tan bien </a:t>
            </a:r>
            <a:r>
              <a:rPr lang="es-MX" dirty="0" err="1"/>
              <a:t>bien</a:t>
            </a:r>
            <a:r>
              <a:rPr lang="es-MX" dirty="0"/>
              <a:t> puede el modelo detectar a esa clase </a:t>
            </a:r>
            <a:endParaRPr dirty="0"/>
          </a:p>
        </p:txBody>
      </p:sp>
    </p:spTree>
    <p:extLst>
      <p:ext uri="{BB962C8B-B14F-4D97-AF65-F5344CB8AC3E}">
        <p14:creationId xmlns:p14="http://schemas.microsoft.com/office/powerpoint/2010/main" val="2172897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41d3f6d2f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741d3f6d2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err="1"/>
              <a:t>Accuracy</a:t>
            </a:r>
            <a:r>
              <a:rPr lang="es-MX" dirty="0"/>
              <a:t>: Buenas / Total</a:t>
            </a:r>
          </a:p>
          <a:p>
            <a:pPr marL="0" lvl="0" indent="0" algn="l" rtl="0">
              <a:spcBef>
                <a:spcPts val="0"/>
              </a:spcBef>
              <a:spcAft>
                <a:spcPts val="0"/>
              </a:spcAft>
              <a:buNone/>
            </a:pPr>
            <a:r>
              <a:rPr lang="es-MX" dirty="0"/>
              <a:t>Precisión: Que tan confiable es un modelo en responder si un punto pertenece a esa clase</a:t>
            </a:r>
          </a:p>
          <a:p>
            <a:pPr marL="0" lvl="0" indent="0" algn="l" rtl="0">
              <a:spcBef>
                <a:spcPts val="0"/>
              </a:spcBef>
              <a:spcAft>
                <a:spcPts val="0"/>
              </a:spcAft>
              <a:buNone/>
            </a:pPr>
            <a:r>
              <a:rPr lang="es-MX" dirty="0" err="1"/>
              <a:t>Recall</a:t>
            </a:r>
            <a:r>
              <a:rPr lang="es-MX" dirty="0"/>
              <a:t>: que tan bien </a:t>
            </a:r>
            <a:r>
              <a:rPr lang="es-MX" dirty="0" err="1"/>
              <a:t>bien</a:t>
            </a:r>
            <a:r>
              <a:rPr lang="es-MX" dirty="0"/>
              <a:t> puede el modelo detectar a esa clase </a:t>
            </a:r>
            <a:endParaRPr dirty="0"/>
          </a:p>
        </p:txBody>
      </p:sp>
    </p:spTree>
    <p:extLst>
      <p:ext uri="{BB962C8B-B14F-4D97-AF65-F5344CB8AC3E}">
        <p14:creationId xmlns:p14="http://schemas.microsoft.com/office/powerpoint/2010/main" val="3286311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41d3f6d2f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741d3f6d2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1109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41d3f6d2f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741d3f6d2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0600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41d3f6d2f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741d3f6d2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9287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8ded3b3e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8ded3b3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41d3f6d2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41d3f6d2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8ded3b3e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8ded3b3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8050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41d3f6d2f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741d3f6d2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Para llegar a los resultados… primero teníamos que generar una pregunta muy especifica, la cual, pudiera ser respondida con ML, y dicha pregunta fue:</a:t>
            </a:r>
          </a:p>
          <a:p>
            <a:pPr marL="0" lvl="0" indent="0" algn="l" rtl="0">
              <a:spcBef>
                <a:spcPts val="0"/>
              </a:spcBef>
              <a:spcAft>
                <a:spcPts val="0"/>
              </a:spcAft>
              <a:buNone/>
            </a:pPr>
            <a:endParaRPr lang="es-MX" dirty="0"/>
          </a:p>
          <a:p>
            <a:pPr marL="0" lvl="0" indent="0" algn="l" rtl="0">
              <a:spcBef>
                <a:spcPts val="0"/>
              </a:spcBef>
              <a:spcAft>
                <a:spcPts val="0"/>
              </a:spcAft>
              <a:buNone/>
            </a:pPr>
            <a:r>
              <a:rPr lang="es-MX" dirty="0"/>
              <a:t>Basándonos den sus calificaciones y faltas, que son datos que toda escuela debe de tener, va a abandonar sus estudios este estudiante?</a:t>
            </a:r>
          </a:p>
          <a:p>
            <a:pPr marL="0" lvl="0" indent="0" algn="l" rtl="0">
              <a:spcBef>
                <a:spcPts val="0"/>
              </a:spcBef>
              <a:spcAft>
                <a:spcPts val="0"/>
              </a:spcAft>
              <a:buNone/>
            </a:pPr>
            <a:endParaRPr lang="es-MX"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164648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41d3f6d2f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741d3f6d2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Ya con la pregunta especifica definida, tuvimos que explorar los datos para darnos una idea de que problemas podríamos encontrar, uno de los tantos problemas que encontramos fue… como era de esperarse, que los alumnos que nos interesa predecir correctamente, los que van a abandonar sus estudios, son pocos en relación a los estudiantes que no abandonan.</a:t>
            </a:r>
          </a:p>
          <a:p>
            <a:pPr marL="0" lvl="0" indent="0" algn="l" rtl="0">
              <a:spcBef>
                <a:spcPts val="0"/>
              </a:spcBef>
              <a:spcAft>
                <a:spcPts val="0"/>
              </a:spcAft>
              <a:buNone/>
            </a:pPr>
            <a:endParaRPr lang="es-MX" dirty="0"/>
          </a:p>
          <a:p>
            <a:pPr marL="0" lvl="0" indent="0" algn="l" rtl="0">
              <a:spcBef>
                <a:spcPts val="0"/>
              </a:spcBef>
              <a:spcAft>
                <a:spcPts val="0"/>
              </a:spcAft>
              <a:buNone/>
            </a:pPr>
            <a:r>
              <a:rPr lang="es-MX" dirty="0"/>
              <a:t>Teniendo esta información, de todos los algoritmos posibles de ML tuvimos que reducirlos a solo los que pudieran trabajar de mejor manera con este tipo de datos desbalanceados.</a:t>
            </a:r>
            <a:endParaRPr dirty="0"/>
          </a:p>
        </p:txBody>
      </p:sp>
    </p:spTree>
    <p:extLst>
      <p:ext uri="{BB962C8B-B14F-4D97-AF65-F5344CB8AC3E}">
        <p14:creationId xmlns:p14="http://schemas.microsoft.com/office/powerpoint/2010/main" val="3143638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41d3f6d2f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741d3f6d2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Los datos, como el petróleo… de poco sirve crudo, para poder obtener valor de ambos, se tienen que refinar, transformar, por lo cual, tuvimos que transformar nuestros datos crudos para poder hacer uso de ellos y así lograr el objetivo que es responder la pregunta de si un estudiante en particular va o no a abandonar sus estudios.</a:t>
            </a:r>
            <a:endParaRPr dirty="0"/>
          </a:p>
        </p:txBody>
      </p:sp>
    </p:spTree>
    <p:extLst>
      <p:ext uri="{BB962C8B-B14F-4D97-AF65-F5344CB8AC3E}">
        <p14:creationId xmlns:p14="http://schemas.microsoft.com/office/powerpoint/2010/main" val="3569348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41d3f6d2f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741d3f6d2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Después de hacer varias pruebas con diferentes algoritmos y usando diferentes técnicas para balancear los datos, el modelo con los mejores resultados nos lograba predecir, el 96% de las veces correctamente que alumno iba o no a abandonar sus estudios.</a:t>
            </a:r>
          </a:p>
          <a:p>
            <a:pPr marL="0" lvl="0" indent="0" algn="l" rtl="0">
              <a:spcBef>
                <a:spcPts val="0"/>
              </a:spcBef>
              <a:spcAft>
                <a:spcPts val="0"/>
              </a:spcAft>
              <a:buNone/>
            </a:pPr>
            <a:endParaRPr lang="es-MX" dirty="0"/>
          </a:p>
          <a:p>
            <a:pPr marL="0" lvl="0" indent="0" algn="l" rtl="0">
              <a:spcBef>
                <a:spcPts val="0"/>
              </a:spcBef>
              <a:spcAft>
                <a:spcPts val="0"/>
              </a:spcAft>
              <a:buNone/>
            </a:pPr>
            <a:r>
              <a:rPr lang="es-MX" dirty="0"/>
              <a:t>Pero en nuestro caso, la exactitud general del modelo podría ser engañosa debido a la naturaleza de nuestros datos desbalanceados, por lo cual, teníamos también que revisar que tan bueno era cada algoritmo detectando si un estudiante iba o no a abandonar sus estudios, por lo cual, era también importante medir la exactitud para cada caso.</a:t>
            </a:r>
          </a:p>
          <a:p>
            <a:pPr marL="0" lvl="0" indent="0" algn="l" rtl="0">
              <a:spcBef>
                <a:spcPts val="0"/>
              </a:spcBef>
              <a:spcAft>
                <a:spcPts val="0"/>
              </a:spcAft>
              <a:buNone/>
            </a:pPr>
            <a:endParaRPr lang="es-MX"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050029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hyperlink" Target="https://github.com/marcos862/SaturdaysAI_Project_T2/"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hyperlink" Target="https://github.com/marcos862/SaturdaysAI_Project_T2/"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arcos862/SaturdaysAI_Project_T2/"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arcos862/SaturdaysAI_Project_T2/"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marcos862/SaturdaysAI_Project_T2/"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marcos862/SaturdaysAI_Project_T2/"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marcos862/SaturdaysAI_Project_T2/"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17.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arcos862/SaturdaysAI_Project_T2/" TargetMode="External"/><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hyperlink" Target="https://github.com/marcos862/SaturdaysAI_Project_T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hyperlink" Target="https://github.com/marcos862/SaturdaysAI_Project_T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hyperlink" Target="https://github.com/marcos862/SaturdaysAI_Project_T2/"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arcos862/SaturdaysAI_Project_T2/"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arcos862/SaturdaysAI_Project_T2/" TargetMode="External"/><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arcos862/SaturdaysAI_Project_T2/"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arcos862/SaturdaysAI_Project_T2/"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547350" y="628300"/>
            <a:ext cx="59697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Scholar Dropout Detection.</a:t>
            </a:r>
            <a:endParaRPr/>
          </a:p>
        </p:txBody>
      </p:sp>
      <p:sp>
        <p:nvSpPr>
          <p:cNvPr id="73" name="Google Shape;73;p13"/>
          <p:cNvSpPr txBox="1">
            <a:spLocks noGrp="1"/>
          </p:cNvSpPr>
          <p:nvPr>
            <p:ph type="subTitle" idx="1"/>
          </p:nvPr>
        </p:nvSpPr>
        <p:spPr>
          <a:xfrm>
            <a:off x="2547350" y="2885325"/>
            <a:ext cx="6121200" cy="213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t>Equipo 2:</a:t>
            </a:r>
            <a:endParaRPr sz="2400" b="1" dirty="0"/>
          </a:p>
          <a:p>
            <a:pPr marL="0" lvl="0" indent="0" algn="l" rtl="0">
              <a:spcBef>
                <a:spcPts val="0"/>
              </a:spcBef>
              <a:spcAft>
                <a:spcPts val="0"/>
              </a:spcAft>
              <a:buNone/>
            </a:pPr>
            <a:r>
              <a:rPr lang="en" sz="2400" dirty="0"/>
              <a:t>Angel Cruz                  Griselda Perez </a:t>
            </a:r>
            <a:endParaRPr sz="2400" dirty="0"/>
          </a:p>
          <a:p>
            <a:pPr marL="0" lvl="0" indent="0" algn="l" rtl="0">
              <a:spcBef>
                <a:spcPts val="0"/>
              </a:spcBef>
              <a:spcAft>
                <a:spcPts val="0"/>
              </a:spcAft>
              <a:buNone/>
            </a:pPr>
            <a:r>
              <a:rPr lang="en" sz="2400" dirty="0"/>
              <a:t>Xochitl Arroyo          Marco</a:t>
            </a:r>
            <a:r>
              <a:rPr lang="en-US" sz="2400" dirty="0"/>
              <a:t>s</a:t>
            </a:r>
            <a:r>
              <a:rPr lang="en" sz="2400" dirty="0"/>
              <a:t> Bolaños</a:t>
            </a:r>
          </a:p>
          <a:p>
            <a:pPr marL="0" lvl="0" indent="0" algn="l" rtl="0">
              <a:spcBef>
                <a:spcPts val="0"/>
              </a:spcBef>
              <a:spcAft>
                <a:spcPts val="0"/>
              </a:spcAft>
              <a:buNone/>
            </a:pPr>
            <a:endParaRPr sz="2400" dirty="0"/>
          </a:p>
          <a:p>
            <a:pPr marL="0" lvl="0" indent="0" algn="l" rtl="0">
              <a:spcBef>
                <a:spcPts val="0"/>
              </a:spcBef>
              <a:spcAft>
                <a:spcPts val="0"/>
              </a:spcAft>
              <a:buNone/>
            </a:pPr>
            <a:r>
              <a:rPr lang="en" sz="2400" b="1" dirty="0"/>
              <a:t>Mentor :</a:t>
            </a:r>
            <a:r>
              <a:rPr lang="en" sz="2400" dirty="0"/>
              <a:t>  Nelly De Anda</a:t>
            </a:r>
            <a:endParaRPr sz="2400" dirty="0"/>
          </a:p>
          <a:p>
            <a:pPr marL="0" lvl="0" indent="0" algn="l" rtl="0">
              <a:spcBef>
                <a:spcPts val="0"/>
              </a:spcBef>
              <a:spcAft>
                <a:spcPts val="0"/>
              </a:spcAft>
              <a:buNone/>
            </a:pPr>
            <a:r>
              <a:rPr lang="en" sz="2400" b="1" dirty="0"/>
              <a:t>City Lead:</a:t>
            </a:r>
            <a:r>
              <a:rPr lang="en" sz="2400" dirty="0"/>
              <a:t> Ma Angelina Alarcon Romero</a:t>
            </a:r>
          </a:p>
          <a:p>
            <a:pPr marL="0" lvl="0" indent="0" algn="l" rtl="0">
              <a:spcBef>
                <a:spcPts val="0"/>
              </a:spcBef>
              <a:spcAft>
                <a:spcPts val="0"/>
              </a:spcAft>
              <a:buNone/>
            </a:pPr>
            <a:endParaRPr sz="2400" dirty="0"/>
          </a:p>
        </p:txBody>
      </p:sp>
      <p:pic>
        <p:nvPicPr>
          <p:cNvPr id="74" name="Google Shape;74;p13"/>
          <p:cNvPicPr preferRelativeResize="0"/>
          <p:nvPr/>
        </p:nvPicPr>
        <p:blipFill>
          <a:blip r:embed="rId3">
            <a:alphaModFix/>
          </a:blip>
          <a:stretch>
            <a:fillRect/>
          </a:stretch>
        </p:blipFill>
        <p:spPr>
          <a:xfrm>
            <a:off x="388900" y="403325"/>
            <a:ext cx="1766975" cy="1766975"/>
          </a:xfrm>
          <a:prstGeom prst="rect">
            <a:avLst/>
          </a:prstGeom>
          <a:noFill/>
          <a:ln>
            <a:noFill/>
          </a:ln>
        </p:spPr>
      </p:pic>
      <p:pic>
        <p:nvPicPr>
          <p:cNvPr id="3" name="Picture 2">
            <a:extLst>
              <a:ext uri="{FF2B5EF4-FFF2-40B4-BE49-F238E27FC236}">
                <a16:creationId xmlns:a16="http://schemas.microsoft.com/office/drawing/2014/main" id="{A50D74A0-D982-46AE-A098-10911ADBC43F}"/>
              </a:ext>
            </a:extLst>
          </p:cNvPr>
          <p:cNvPicPr>
            <a:picLocks noChangeAspect="1"/>
          </p:cNvPicPr>
          <p:nvPr/>
        </p:nvPicPr>
        <p:blipFill>
          <a:blip r:embed="rId4"/>
          <a:stretch>
            <a:fillRect/>
          </a:stretch>
        </p:blipFill>
        <p:spPr>
          <a:xfrm>
            <a:off x="575628" y="403325"/>
            <a:ext cx="1393517" cy="17168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p:nvPr/>
        </p:nvSpPr>
        <p:spPr>
          <a:xfrm>
            <a:off x="785225" y="489275"/>
            <a:ext cx="7833300" cy="372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lt2"/>
              </a:solidFill>
              <a:latin typeface="Raleway"/>
              <a:ea typeface="Raleway"/>
              <a:cs typeface="Raleway"/>
              <a:sym typeface="Raleway"/>
            </a:endParaRPr>
          </a:p>
          <a:p>
            <a:pPr marL="0" lvl="0" indent="0" algn="l" rtl="0">
              <a:spcBef>
                <a:spcPts val="0"/>
              </a:spcBef>
              <a:spcAft>
                <a:spcPts val="0"/>
              </a:spcAft>
              <a:buNone/>
            </a:pPr>
            <a:endParaRPr sz="2000">
              <a:solidFill>
                <a:schemeClr val="lt2"/>
              </a:solidFill>
              <a:latin typeface="Raleway"/>
              <a:ea typeface="Raleway"/>
              <a:cs typeface="Raleway"/>
              <a:sym typeface="Raleway"/>
            </a:endParaRPr>
          </a:p>
          <a:p>
            <a:pPr marL="0" lvl="0" indent="0" algn="l" rtl="0">
              <a:spcBef>
                <a:spcPts val="0"/>
              </a:spcBef>
              <a:spcAft>
                <a:spcPts val="0"/>
              </a:spcAft>
              <a:buNone/>
            </a:pPr>
            <a:r>
              <a:rPr lang="en" sz="2000">
                <a:solidFill>
                  <a:schemeClr val="lt2"/>
                </a:solidFill>
                <a:latin typeface="Raleway"/>
                <a:ea typeface="Raleway"/>
                <a:cs typeface="Raleway"/>
                <a:sym typeface="Raleway"/>
              </a:rPr>
              <a:t>                               Código Abierto    </a:t>
            </a:r>
            <a:endParaRPr sz="2000">
              <a:solidFill>
                <a:schemeClr val="lt2"/>
              </a:solidFill>
              <a:latin typeface="Raleway"/>
              <a:ea typeface="Raleway"/>
              <a:cs typeface="Raleway"/>
              <a:sym typeface="Raleway"/>
            </a:endParaRPr>
          </a:p>
          <a:p>
            <a:pPr marL="0" lvl="0" indent="0" algn="l" rtl="0">
              <a:spcBef>
                <a:spcPts val="0"/>
              </a:spcBef>
              <a:spcAft>
                <a:spcPts val="0"/>
              </a:spcAft>
              <a:buNone/>
            </a:pPr>
            <a:r>
              <a:rPr lang="en" sz="2000">
                <a:solidFill>
                  <a:schemeClr val="lt2"/>
                </a:solidFill>
                <a:latin typeface="Raleway"/>
                <a:ea typeface="Raleway"/>
                <a:cs typeface="Raleway"/>
                <a:sym typeface="Raleway"/>
              </a:rPr>
              <a:t>                               </a:t>
            </a:r>
            <a:r>
              <a:rPr lang="en" sz="3600" b="1">
                <a:solidFill>
                  <a:schemeClr val="lt2"/>
                </a:solidFill>
              </a:rPr>
              <a:t>SaturdaysAI_Project_T2</a:t>
            </a:r>
            <a:endParaRPr sz="3600" b="1">
              <a:solidFill>
                <a:srgbClr val="666666"/>
              </a:solidFill>
            </a:endParaRPr>
          </a:p>
          <a:p>
            <a:pPr marL="0" lvl="0" indent="0" algn="l" rtl="0">
              <a:lnSpc>
                <a:spcPct val="115000"/>
              </a:lnSpc>
              <a:spcBef>
                <a:spcPts val="1200"/>
              </a:spcBef>
              <a:spcAft>
                <a:spcPts val="0"/>
              </a:spcAft>
              <a:buNone/>
            </a:pPr>
            <a:endParaRPr sz="2200" b="1">
              <a:solidFill>
                <a:schemeClr val="lt2"/>
              </a:solidFill>
              <a:latin typeface="Raleway"/>
              <a:ea typeface="Raleway"/>
              <a:cs typeface="Raleway"/>
              <a:sym typeface="Raleway"/>
            </a:endParaRPr>
          </a:p>
          <a:p>
            <a:pPr marL="0" lvl="0" indent="0" algn="l" rtl="0">
              <a:lnSpc>
                <a:spcPct val="115000"/>
              </a:lnSpc>
              <a:spcBef>
                <a:spcPts val="1200"/>
              </a:spcBef>
              <a:spcAft>
                <a:spcPts val="0"/>
              </a:spcAft>
              <a:buNone/>
            </a:pPr>
            <a:endParaRPr sz="2200" b="1">
              <a:solidFill>
                <a:schemeClr val="lt2"/>
              </a:solidFill>
              <a:latin typeface="Raleway"/>
              <a:ea typeface="Raleway"/>
              <a:cs typeface="Raleway"/>
              <a:sym typeface="Raleway"/>
            </a:endParaRPr>
          </a:p>
          <a:p>
            <a:pPr marL="0" lvl="0" indent="0" algn="l" rtl="0">
              <a:lnSpc>
                <a:spcPct val="115000"/>
              </a:lnSpc>
              <a:spcBef>
                <a:spcPts val="1200"/>
              </a:spcBef>
              <a:spcAft>
                <a:spcPts val="1200"/>
              </a:spcAft>
              <a:buNone/>
            </a:pPr>
            <a:r>
              <a:rPr lang="en" sz="2400" i="1">
                <a:solidFill>
                  <a:srgbClr val="666666"/>
                </a:solidFill>
                <a:latin typeface="Raleway"/>
                <a:ea typeface="Raleway"/>
                <a:cs typeface="Raleway"/>
                <a:sym typeface="Raleway"/>
              </a:rPr>
              <a:t>“Lo maravilloso de aprender algo es que nadie puede arrebatárnoslo</a:t>
            </a:r>
            <a:r>
              <a:rPr lang="en" sz="2200">
                <a:solidFill>
                  <a:schemeClr val="lt2"/>
                </a:solidFill>
                <a:latin typeface="Raleway"/>
                <a:ea typeface="Raleway"/>
                <a:cs typeface="Raleway"/>
                <a:sym typeface="Raleway"/>
              </a:rPr>
              <a:t>”</a:t>
            </a:r>
            <a:r>
              <a:rPr lang="en" sz="2200" b="1">
                <a:solidFill>
                  <a:schemeClr val="lt2"/>
                </a:solidFill>
                <a:latin typeface="Raleway"/>
                <a:ea typeface="Raleway"/>
                <a:cs typeface="Raleway"/>
                <a:sym typeface="Raleway"/>
              </a:rPr>
              <a:t> -B.B King.</a:t>
            </a:r>
            <a:endParaRPr sz="2200" b="1">
              <a:solidFill>
                <a:schemeClr val="lt2"/>
              </a:solidFill>
              <a:latin typeface="Raleway"/>
              <a:ea typeface="Raleway"/>
              <a:cs typeface="Raleway"/>
              <a:sym typeface="Raleway"/>
            </a:endParaRPr>
          </a:p>
        </p:txBody>
      </p:sp>
      <p:sp>
        <p:nvSpPr>
          <p:cNvPr id="113" name="Google Shape;113;p18"/>
          <p:cNvSpPr/>
          <p:nvPr/>
        </p:nvSpPr>
        <p:spPr>
          <a:xfrm>
            <a:off x="50" y="4377400"/>
            <a:ext cx="9144000" cy="7662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4" name="Google Shape;114;p18"/>
          <p:cNvPicPr preferRelativeResize="0"/>
          <p:nvPr/>
        </p:nvPicPr>
        <p:blipFill>
          <a:blip r:embed="rId3">
            <a:alphaModFix/>
          </a:blip>
          <a:stretch>
            <a:fillRect/>
          </a:stretch>
        </p:blipFill>
        <p:spPr>
          <a:xfrm>
            <a:off x="709950" y="566400"/>
            <a:ext cx="2005350" cy="2005350"/>
          </a:xfrm>
          <a:prstGeom prst="rect">
            <a:avLst/>
          </a:prstGeom>
          <a:noFill/>
          <a:ln>
            <a:noFill/>
          </a:ln>
        </p:spPr>
      </p:pic>
      <p:sp>
        <p:nvSpPr>
          <p:cNvPr id="2" name="TextBox 1">
            <a:extLst>
              <a:ext uri="{FF2B5EF4-FFF2-40B4-BE49-F238E27FC236}">
                <a16:creationId xmlns:a16="http://schemas.microsoft.com/office/drawing/2014/main" id="{18DA2F10-20CB-4F17-A1A5-147AE6794ADB}"/>
              </a:ext>
            </a:extLst>
          </p:cNvPr>
          <p:cNvSpPr txBox="1"/>
          <p:nvPr/>
        </p:nvSpPr>
        <p:spPr>
          <a:xfrm>
            <a:off x="4572000" y="4760500"/>
            <a:ext cx="4856921" cy="307777"/>
          </a:xfrm>
          <a:prstGeom prst="rect">
            <a:avLst/>
          </a:prstGeom>
          <a:noFill/>
        </p:spPr>
        <p:txBody>
          <a:bodyPr wrap="square" rtlCol="0">
            <a:spAutoFit/>
          </a:bodyPr>
          <a:lstStyle/>
          <a:p>
            <a:r>
              <a:rPr lang="en-US" dirty="0">
                <a:hlinkClick r:id="rId4"/>
              </a:rPr>
              <a:t>https://github.com/marcos862/SaturdaysAI_Project_T2/</a:t>
            </a:r>
            <a:endParaRPr lang="en-US" dirty="0"/>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5"/>
          <p:cNvPicPr preferRelativeResize="0"/>
          <p:nvPr/>
        </p:nvPicPr>
        <p:blipFill>
          <a:blip r:embed="rId3">
            <a:alphaModFix/>
          </a:blip>
          <a:stretch>
            <a:fillRect/>
          </a:stretch>
        </p:blipFill>
        <p:spPr>
          <a:xfrm>
            <a:off x="0" y="0"/>
            <a:ext cx="9144000" cy="4576658"/>
          </a:xfrm>
          <a:prstGeom prst="rect">
            <a:avLst/>
          </a:prstGeom>
          <a:noFill/>
          <a:ln>
            <a:noFill/>
          </a:ln>
        </p:spPr>
      </p:pic>
      <p:sp>
        <p:nvSpPr>
          <p:cNvPr id="91" name="Google Shape;91;p15"/>
          <p:cNvSpPr txBox="1">
            <a:spLocks noGrp="1"/>
          </p:cNvSpPr>
          <p:nvPr>
            <p:ph type="title" idx="4294967295"/>
          </p:nvPr>
        </p:nvSpPr>
        <p:spPr>
          <a:xfrm>
            <a:off x="2322443" y="1678497"/>
            <a:ext cx="4678017" cy="1036102"/>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sz="3600" dirty="0" err="1">
                <a:solidFill>
                  <a:srgbClr val="FFFFFF"/>
                </a:solidFill>
              </a:rPr>
              <a:t>Diapositivas</a:t>
            </a:r>
            <a:r>
              <a:rPr lang="en-US" sz="3600" dirty="0">
                <a:solidFill>
                  <a:srgbClr val="FFFFFF"/>
                </a:solidFill>
              </a:rPr>
              <a:t> </a:t>
            </a:r>
            <a:br>
              <a:rPr lang="en-US" sz="3600" dirty="0">
                <a:solidFill>
                  <a:srgbClr val="FFFFFF"/>
                </a:solidFill>
              </a:rPr>
            </a:br>
            <a:r>
              <a:rPr lang="en-US" sz="3600" dirty="0">
                <a:solidFill>
                  <a:srgbClr val="FFFFFF"/>
                </a:solidFill>
              </a:rPr>
              <a:t>		de </a:t>
            </a:r>
            <a:r>
              <a:rPr lang="en-US" sz="3600" dirty="0" err="1">
                <a:solidFill>
                  <a:srgbClr val="FFFFFF"/>
                </a:solidFill>
              </a:rPr>
              <a:t>Apoyo</a:t>
            </a:r>
            <a:endParaRPr sz="3600" dirty="0">
              <a:solidFill>
                <a:srgbClr val="FFFFFF"/>
              </a:solidFill>
            </a:endParaRPr>
          </a:p>
        </p:txBody>
      </p:sp>
      <p:sp>
        <p:nvSpPr>
          <p:cNvPr id="92" name="Google Shape;92;p15"/>
          <p:cNvSpPr/>
          <p:nvPr/>
        </p:nvSpPr>
        <p:spPr>
          <a:xfrm>
            <a:off x="0" y="4393096"/>
            <a:ext cx="9144000" cy="750404"/>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B76C3BA5-2142-48D9-BA04-FD576FA2B4C0}"/>
              </a:ext>
            </a:extLst>
          </p:cNvPr>
          <p:cNvSpPr txBox="1"/>
          <p:nvPr/>
        </p:nvSpPr>
        <p:spPr>
          <a:xfrm>
            <a:off x="4572000" y="4760500"/>
            <a:ext cx="4856921" cy="307777"/>
          </a:xfrm>
          <a:prstGeom prst="rect">
            <a:avLst/>
          </a:prstGeom>
          <a:noFill/>
        </p:spPr>
        <p:txBody>
          <a:bodyPr wrap="square" rtlCol="0">
            <a:spAutoFit/>
          </a:bodyPr>
          <a:lstStyle/>
          <a:p>
            <a:r>
              <a:rPr lang="en-US" dirty="0">
                <a:hlinkClick r:id="rId4"/>
              </a:rPr>
              <a:t>https://github.com/marcos862/SaturdaysAI_Project_T2/</a:t>
            </a:r>
            <a:endParaRPr lang="en-US" dirty="0"/>
          </a:p>
        </p:txBody>
      </p:sp>
    </p:spTree>
    <p:extLst>
      <p:ext uri="{BB962C8B-B14F-4D97-AF65-F5344CB8AC3E}">
        <p14:creationId xmlns:p14="http://schemas.microsoft.com/office/powerpoint/2010/main" val="4095820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18"/>
          <p:cNvSpPr/>
          <p:nvPr/>
        </p:nvSpPr>
        <p:spPr>
          <a:xfrm>
            <a:off x="50" y="4377400"/>
            <a:ext cx="9144000" cy="7662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18DA2F10-20CB-4F17-A1A5-147AE6794ADB}"/>
              </a:ext>
            </a:extLst>
          </p:cNvPr>
          <p:cNvSpPr txBox="1"/>
          <p:nvPr/>
        </p:nvSpPr>
        <p:spPr>
          <a:xfrm>
            <a:off x="4572000" y="4760500"/>
            <a:ext cx="4856921" cy="307777"/>
          </a:xfrm>
          <a:prstGeom prst="rect">
            <a:avLst/>
          </a:prstGeom>
          <a:noFill/>
        </p:spPr>
        <p:txBody>
          <a:bodyPr wrap="square" rtlCol="0">
            <a:spAutoFit/>
          </a:bodyPr>
          <a:lstStyle/>
          <a:p>
            <a:r>
              <a:rPr lang="en-US" dirty="0">
                <a:hlinkClick r:id="rId3"/>
              </a:rPr>
              <a:t>https://github.com/marcos862/SaturdaysAI_Project_T2/</a:t>
            </a:r>
            <a:endParaRPr lang="en-US" dirty="0"/>
          </a:p>
        </p:txBody>
      </p:sp>
      <p:pic>
        <p:nvPicPr>
          <p:cNvPr id="6" name="Imagen 20">
            <a:extLst>
              <a:ext uri="{FF2B5EF4-FFF2-40B4-BE49-F238E27FC236}">
                <a16:creationId xmlns:a16="http://schemas.microsoft.com/office/drawing/2014/main" id="{D9ED2675-6298-4C6E-92AA-DAC264E4432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76745" y="1179368"/>
            <a:ext cx="7190509" cy="2784763"/>
          </a:xfrm>
          <a:prstGeom prst="rect">
            <a:avLst/>
          </a:prstGeom>
          <a:noFill/>
          <a:ln>
            <a:noFill/>
          </a:ln>
        </p:spPr>
      </p:pic>
      <p:sp>
        <p:nvSpPr>
          <p:cNvPr id="3" name="TextBox 2">
            <a:extLst>
              <a:ext uri="{FF2B5EF4-FFF2-40B4-BE49-F238E27FC236}">
                <a16:creationId xmlns:a16="http://schemas.microsoft.com/office/drawing/2014/main" id="{E2C7C58E-ECBA-4ADE-8627-164DCEEB7868}"/>
              </a:ext>
            </a:extLst>
          </p:cNvPr>
          <p:cNvSpPr txBox="1"/>
          <p:nvPr/>
        </p:nvSpPr>
        <p:spPr>
          <a:xfrm>
            <a:off x="1995055" y="374073"/>
            <a:ext cx="4197927" cy="738664"/>
          </a:xfrm>
          <a:prstGeom prst="rect">
            <a:avLst/>
          </a:prstGeom>
          <a:noFill/>
        </p:spPr>
        <p:txBody>
          <a:bodyPr wrap="square" rtlCol="0">
            <a:spAutoFit/>
          </a:bodyPr>
          <a:lstStyle/>
          <a:p>
            <a:r>
              <a:rPr lang="es-MX" dirty="0"/>
              <a:t>Matriz de Correlación.</a:t>
            </a:r>
          </a:p>
          <a:p>
            <a:endParaRPr lang="es-MX" dirty="0"/>
          </a:p>
          <a:p>
            <a:r>
              <a:rPr lang="es-MX" dirty="0"/>
              <a:t>Ab es nuestra variable a predecir</a:t>
            </a:r>
            <a:endParaRPr lang="en-US" dirty="0"/>
          </a:p>
        </p:txBody>
      </p:sp>
    </p:spTree>
    <p:extLst>
      <p:ext uri="{BB962C8B-B14F-4D97-AF65-F5344CB8AC3E}">
        <p14:creationId xmlns:p14="http://schemas.microsoft.com/office/powerpoint/2010/main" val="2677530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18"/>
          <p:cNvSpPr/>
          <p:nvPr/>
        </p:nvSpPr>
        <p:spPr>
          <a:xfrm>
            <a:off x="50" y="4377400"/>
            <a:ext cx="9144000" cy="7662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18DA2F10-20CB-4F17-A1A5-147AE6794ADB}"/>
              </a:ext>
            </a:extLst>
          </p:cNvPr>
          <p:cNvSpPr txBox="1"/>
          <p:nvPr/>
        </p:nvSpPr>
        <p:spPr>
          <a:xfrm>
            <a:off x="4572000" y="4760500"/>
            <a:ext cx="4856921" cy="307777"/>
          </a:xfrm>
          <a:prstGeom prst="rect">
            <a:avLst/>
          </a:prstGeom>
          <a:noFill/>
        </p:spPr>
        <p:txBody>
          <a:bodyPr wrap="square" rtlCol="0">
            <a:spAutoFit/>
          </a:bodyPr>
          <a:lstStyle/>
          <a:p>
            <a:r>
              <a:rPr lang="en-US" dirty="0">
                <a:hlinkClick r:id="rId3"/>
              </a:rPr>
              <a:t>https://github.com/marcos862/SaturdaysAI_Project_T2/</a:t>
            </a:r>
            <a:endParaRPr lang="en-US" dirty="0"/>
          </a:p>
        </p:txBody>
      </p:sp>
      <p:pic>
        <p:nvPicPr>
          <p:cNvPr id="5" name="Imagen 19">
            <a:extLst>
              <a:ext uri="{FF2B5EF4-FFF2-40B4-BE49-F238E27FC236}">
                <a16:creationId xmlns:a16="http://schemas.microsoft.com/office/drawing/2014/main" id="{A6C6CDCA-616A-40E9-995B-DD94F17A460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800225" y="-55851"/>
            <a:ext cx="5314084" cy="4433252"/>
          </a:xfrm>
          <a:prstGeom prst="rect">
            <a:avLst/>
          </a:prstGeom>
          <a:noFill/>
          <a:ln>
            <a:noFill/>
          </a:ln>
        </p:spPr>
      </p:pic>
    </p:spTree>
    <p:extLst>
      <p:ext uri="{BB962C8B-B14F-4D97-AF65-F5344CB8AC3E}">
        <p14:creationId xmlns:p14="http://schemas.microsoft.com/office/powerpoint/2010/main" val="2466640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18"/>
          <p:cNvSpPr/>
          <p:nvPr/>
        </p:nvSpPr>
        <p:spPr>
          <a:xfrm>
            <a:off x="50" y="4377400"/>
            <a:ext cx="9144000" cy="7662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18DA2F10-20CB-4F17-A1A5-147AE6794ADB}"/>
              </a:ext>
            </a:extLst>
          </p:cNvPr>
          <p:cNvSpPr txBox="1"/>
          <p:nvPr/>
        </p:nvSpPr>
        <p:spPr>
          <a:xfrm>
            <a:off x="4572000" y="4760500"/>
            <a:ext cx="4856921" cy="307777"/>
          </a:xfrm>
          <a:prstGeom prst="rect">
            <a:avLst/>
          </a:prstGeom>
          <a:noFill/>
        </p:spPr>
        <p:txBody>
          <a:bodyPr wrap="square" rtlCol="0">
            <a:spAutoFit/>
          </a:bodyPr>
          <a:lstStyle/>
          <a:p>
            <a:r>
              <a:rPr lang="en-US" dirty="0">
                <a:hlinkClick r:id="rId3"/>
              </a:rPr>
              <a:t>https://github.com/marcos862/SaturdaysAI_Project_T2/</a:t>
            </a:r>
            <a:endParaRPr lang="en-US" dirty="0"/>
          </a:p>
        </p:txBody>
      </p:sp>
      <p:pic>
        <p:nvPicPr>
          <p:cNvPr id="3" name="Picture 2">
            <a:extLst>
              <a:ext uri="{FF2B5EF4-FFF2-40B4-BE49-F238E27FC236}">
                <a16:creationId xmlns:a16="http://schemas.microsoft.com/office/drawing/2014/main" id="{084ABC5F-F3C9-4733-9C04-4F08095E0BD6}"/>
              </a:ext>
            </a:extLst>
          </p:cNvPr>
          <p:cNvPicPr>
            <a:picLocks noChangeAspect="1"/>
          </p:cNvPicPr>
          <p:nvPr/>
        </p:nvPicPr>
        <p:blipFill>
          <a:blip r:embed="rId4"/>
          <a:stretch>
            <a:fillRect/>
          </a:stretch>
        </p:blipFill>
        <p:spPr>
          <a:xfrm>
            <a:off x="240289" y="361950"/>
            <a:ext cx="3952875" cy="2209800"/>
          </a:xfrm>
          <a:prstGeom prst="rect">
            <a:avLst/>
          </a:prstGeom>
        </p:spPr>
      </p:pic>
      <p:pic>
        <p:nvPicPr>
          <p:cNvPr id="4" name="Picture 3">
            <a:extLst>
              <a:ext uri="{FF2B5EF4-FFF2-40B4-BE49-F238E27FC236}">
                <a16:creationId xmlns:a16="http://schemas.microsoft.com/office/drawing/2014/main" id="{30F4DC03-064C-4509-83E5-C1C37D38F8F6}"/>
              </a:ext>
            </a:extLst>
          </p:cNvPr>
          <p:cNvPicPr>
            <a:picLocks noChangeAspect="1"/>
          </p:cNvPicPr>
          <p:nvPr/>
        </p:nvPicPr>
        <p:blipFill>
          <a:blip r:embed="rId5"/>
          <a:stretch>
            <a:fillRect/>
          </a:stretch>
        </p:blipFill>
        <p:spPr>
          <a:xfrm>
            <a:off x="5329237" y="205450"/>
            <a:ext cx="3209925" cy="4171950"/>
          </a:xfrm>
          <a:prstGeom prst="rect">
            <a:avLst/>
          </a:prstGeom>
        </p:spPr>
      </p:pic>
    </p:spTree>
    <p:extLst>
      <p:ext uri="{BB962C8B-B14F-4D97-AF65-F5344CB8AC3E}">
        <p14:creationId xmlns:p14="http://schemas.microsoft.com/office/powerpoint/2010/main" val="2561406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18"/>
          <p:cNvSpPr/>
          <p:nvPr/>
        </p:nvSpPr>
        <p:spPr>
          <a:xfrm>
            <a:off x="50" y="4377400"/>
            <a:ext cx="9144000" cy="7662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18DA2F10-20CB-4F17-A1A5-147AE6794ADB}"/>
              </a:ext>
            </a:extLst>
          </p:cNvPr>
          <p:cNvSpPr txBox="1"/>
          <p:nvPr/>
        </p:nvSpPr>
        <p:spPr>
          <a:xfrm>
            <a:off x="4572000" y="4760500"/>
            <a:ext cx="4856921" cy="307777"/>
          </a:xfrm>
          <a:prstGeom prst="rect">
            <a:avLst/>
          </a:prstGeom>
          <a:noFill/>
        </p:spPr>
        <p:txBody>
          <a:bodyPr wrap="square" rtlCol="0">
            <a:spAutoFit/>
          </a:bodyPr>
          <a:lstStyle/>
          <a:p>
            <a:r>
              <a:rPr lang="en-US" dirty="0">
                <a:hlinkClick r:id="rId3"/>
              </a:rPr>
              <a:t>https://github.com/marcos862/SaturdaysAI_Project_T2/</a:t>
            </a:r>
            <a:endParaRPr lang="en-US" dirty="0"/>
          </a:p>
        </p:txBody>
      </p:sp>
      <p:pic>
        <p:nvPicPr>
          <p:cNvPr id="5" name="Picture 4">
            <a:extLst>
              <a:ext uri="{FF2B5EF4-FFF2-40B4-BE49-F238E27FC236}">
                <a16:creationId xmlns:a16="http://schemas.microsoft.com/office/drawing/2014/main" id="{060A0FC3-A2B7-4C7C-86AB-EDD33412EBE1}"/>
              </a:ext>
            </a:extLst>
          </p:cNvPr>
          <p:cNvPicPr>
            <a:picLocks noChangeAspect="1"/>
          </p:cNvPicPr>
          <p:nvPr/>
        </p:nvPicPr>
        <p:blipFill>
          <a:blip r:embed="rId4"/>
          <a:stretch>
            <a:fillRect/>
          </a:stretch>
        </p:blipFill>
        <p:spPr>
          <a:xfrm>
            <a:off x="345930" y="251546"/>
            <a:ext cx="5210175" cy="1647825"/>
          </a:xfrm>
          <a:prstGeom prst="rect">
            <a:avLst/>
          </a:prstGeom>
        </p:spPr>
      </p:pic>
      <p:pic>
        <p:nvPicPr>
          <p:cNvPr id="6" name="Picture 5">
            <a:extLst>
              <a:ext uri="{FF2B5EF4-FFF2-40B4-BE49-F238E27FC236}">
                <a16:creationId xmlns:a16="http://schemas.microsoft.com/office/drawing/2014/main" id="{BAEB09E1-9692-4E2A-84F4-B7317B590842}"/>
              </a:ext>
            </a:extLst>
          </p:cNvPr>
          <p:cNvPicPr>
            <a:picLocks noChangeAspect="1"/>
          </p:cNvPicPr>
          <p:nvPr/>
        </p:nvPicPr>
        <p:blipFill>
          <a:blip r:embed="rId5"/>
          <a:stretch>
            <a:fillRect/>
          </a:stretch>
        </p:blipFill>
        <p:spPr>
          <a:xfrm>
            <a:off x="345930" y="2460914"/>
            <a:ext cx="5219700" cy="1676400"/>
          </a:xfrm>
          <a:prstGeom prst="rect">
            <a:avLst/>
          </a:prstGeom>
        </p:spPr>
      </p:pic>
      <p:sp>
        <p:nvSpPr>
          <p:cNvPr id="7" name="TextBox 6">
            <a:extLst>
              <a:ext uri="{FF2B5EF4-FFF2-40B4-BE49-F238E27FC236}">
                <a16:creationId xmlns:a16="http://schemas.microsoft.com/office/drawing/2014/main" id="{997071A8-B61C-4020-9108-BBD5A0BBD2BF}"/>
              </a:ext>
            </a:extLst>
          </p:cNvPr>
          <p:cNvSpPr txBox="1"/>
          <p:nvPr/>
        </p:nvSpPr>
        <p:spPr>
          <a:xfrm>
            <a:off x="6192981" y="1841658"/>
            <a:ext cx="2438400" cy="523220"/>
          </a:xfrm>
          <a:prstGeom prst="rect">
            <a:avLst/>
          </a:prstGeom>
          <a:noFill/>
        </p:spPr>
        <p:txBody>
          <a:bodyPr wrap="square" rtlCol="0">
            <a:spAutoFit/>
          </a:bodyPr>
          <a:lstStyle/>
          <a:p>
            <a:r>
              <a:rPr lang="en-US" dirty="0"/>
              <a:t>69 </a:t>
            </a:r>
            <a:r>
              <a:rPr lang="en-US" dirty="0" err="1"/>
              <a:t>alumnos</a:t>
            </a:r>
            <a:r>
              <a:rPr lang="en-US" dirty="0"/>
              <a:t> </a:t>
            </a:r>
            <a:r>
              <a:rPr lang="en-US" dirty="0" err="1"/>
              <a:t>en</a:t>
            </a:r>
            <a:r>
              <a:rPr lang="en-US" dirty="0"/>
              <a:t> total </a:t>
            </a:r>
            <a:r>
              <a:rPr lang="en-US" dirty="0" err="1"/>
              <a:t>ya</a:t>
            </a:r>
            <a:r>
              <a:rPr lang="en-US" dirty="0"/>
              <a:t> no </a:t>
            </a:r>
            <a:r>
              <a:rPr lang="en-US" dirty="0" err="1"/>
              <a:t>estan</a:t>
            </a:r>
            <a:r>
              <a:rPr lang="en-US" dirty="0"/>
              <a:t> </a:t>
            </a:r>
            <a:r>
              <a:rPr lang="en-US" dirty="0" err="1"/>
              <a:t>en</a:t>
            </a:r>
            <a:r>
              <a:rPr lang="en-US" dirty="0"/>
              <a:t> el </a:t>
            </a:r>
            <a:r>
              <a:rPr lang="en-US" dirty="0" err="1"/>
              <a:t>siguiente</a:t>
            </a:r>
            <a:r>
              <a:rPr lang="en-US" dirty="0"/>
              <a:t> </a:t>
            </a:r>
            <a:r>
              <a:rPr lang="en-US" dirty="0" err="1"/>
              <a:t>ciclo</a:t>
            </a:r>
            <a:endParaRPr lang="en-US" dirty="0"/>
          </a:p>
        </p:txBody>
      </p:sp>
    </p:spTree>
    <p:extLst>
      <p:ext uri="{BB962C8B-B14F-4D97-AF65-F5344CB8AC3E}">
        <p14:creationId xmlns:p14="http://schemas.microsoft.com/office/powerpoint/2010/main" val="3533246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18"/>
          <p:cNvSpPr/>
          <p:nvPr/>
        </p:nvSpPr>
        <p:spPr>
          <a:xfrm>
            <a:off x="50" y="4377400"/>
            <a:ext cx="9144000" cy="7662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18DA2F10-20CB-4F17-A1A5-147AE6794ADB}"/>
              </a:ext>
            </a:extLst>
          </p:cNvPr>
          <p:cNvSpPr txBox="1"/>
          <p:nvPr/>
        </p:nvSpPr>
        <p:spPr>
          <a:xfrm>
            <a:off x="4572000" y="4760500"/>
            <a:ext cx="4856921" cy="307777"/>
          </a:xfrm>
          <a:prstGeom prst="rect">
            <a:avLst/>
          </a:prstGeom>
          <a:noFill/>
        </p:spPr>
        <p:txBody>
          <a:bodyPr wrap="square" rtlCol="0">
            <a:spAutoFit/>
          </a:bodyPr>
          <a:lstStyle/>
          <a:p>
            <a:r>
              <a:rPr lang="en-US" dirty="0">
                <a:hlinkClick r:id="rId3"/>
              </a:rPr>
              <a:t>https://github.com/marcos862/SaturdaysAI_Project_T2/</a:t>
            </a:r>
            <a:endParaRPr lang="en-US" dirty="0"/>
          </a:p>
        </p:txBody>
      </p:sp>
      <p:pic>
        <p:nvPicPr>
          <p:cNvPr id="5" name="Picture 4">
            <a:extLst>
              <a:ext uri="{FF2B5EF4-FFF2-40B4-BE49-F238E27FC236}">
                <a16:creationId xmlns:a16="http://schemas.microsoft.com/office/drawing/2014/main" id="{060A0FC3-A2B7-4C7C-86AB-EDD33412EBE1}"/>
              </a:ext>
            </a:extLst>
          </p:cNvPr>
          <p:cNvPicPr>
            <a:picLocks noChangeAspect="1"/>
          </p:cNvPicPr>
          <p:nvPr/>
        </p:nvPicPr>
        <p:blipFill>
          <a:blip r:embed="rId4"/>
          <a:stretch>
            <a:fillRect/>
          </a:stretch>
        </p:blipFill>
        <p:spPr>
          <a:xfrm>
            <a:off x="345930" y="251546"/>
            <a:ext cx="5210175" cy="1647825"/>
          </a:xfrm>
          <a:prstGeom prst="rect">
            <a:avLst/>
          </a:prstGeom>
        </p:spPr>
      </p:pic>
      <p:pic>
        <p:nvPicPr>
          <p:cNvPr id="3" name="Picture 2">
            <a:extLst>
              <a:ext uri="{FF2B5EF4-FFF2-40B4-BE49-F238E27FC236}">
                <a16:creationId xmlns:a16="http://schemas.microsoft.com/office/drawing/2014/main" id="{E716B3BB-6050-4DF3-87B5-9A053E142D4D}"/>
              </a:ext>
            </a:extLst>
          </p:cNvPr>
          <p:cNvPicPr>
            <a:picLocks noChangeAspect="1"/>
          </p:cNvPicPr>
          <p:nvPr/>
        </p:nvPicPr>
        <p:blipFill>
          <a:blip r:embed="rId5"/>
          <a:stretch>
            <a:fillRect/>
          </a:stretch>
        </p:blipFill>
        <p:spPr>
          <a:xfrm>
            <a:off x="326879" y="2571750"/>
            <a:ext cx="5248275" cy="1638300"/>
          </a:xfrm>
          <a:prstGeom prst="rect">
            <a:avLst/>
          </a:prstGeom>
        </p:spPr>
      </p:pic>
    </p:spTree>
    <p:extLst>
      <p:ext uri="{BB962C8B-B14F-4D97-AF65-F5344CB8AC3E}">
        <p14:creationId xmlns:p14="http://schemas.microsoft.com/office/powerpoint/2010/main" val="1920345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18"/>
          <p:cNvSpPr/>
          <p:nvPr/>
        </p:nvSpPr>
        <p:spPr>
          <a:xfrm>
            <a:off x="50" y="4377400"/>
            <a:ext cx="9144000" cy="7662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18DA2F10-20CB-4F17-A1A5-147AE6794ADB}"/>
              </a:ext>
            </a:extLst>
          </p:cNvPr>
          <p:cNvSpPr txBox="1"/>
          <p:nvPr/>
        </p:nvSpPr>
        <p:spPr>
          <a:xfrm>
            <a:off x="4572000" y="4760500"/>
            <a:ext cx="4856921" cy="307777"/>
          </a:xfrm>
          <a:prstGeom prst="rect">
            <a:avLst/>
          </a:prstGeom>
          <a:noFill/>
        </p:spPr>
        <p:txBody>
          <a:bodyPr wrap="square" rtlCol="0">
            <a:spAutoFit/>
          </a:bodyPr>
          <a:lstStyle/>
          <a:p>
            <a:r>
              <a:rPr lang="en-US" dirty="0">
                <a:hlinkClick r:id="rId3"/>
              </a:rPr>
              <a:t>https://github.com/marcos862/SaturdaysAI_Project_T2/</a:t>
            </a:r>
            <a:endParaRPr lang="en-US" dirty="0"/>
          </a:p>
        </p:txBody>
      </p:sp>
      <p:pic>
        <p:nvPicPr>
          <p:cNvPr id="4" name="Picture 3">
            <a:extLst>
              <a:ext uri="{FF2B5EF4-FFF2-40B4-BE49-F238E27FC236}">
                <a16:creationId xmlns:a16="http://schemas.microsoft.com/office/drawing/2014/main" id="{CD383DBC-9246-436E-B295-1AD45561CD10}"/>
              </a:ext>
            </a:extLst>
          </p:cNvPr>
          <p:cNvPicPr>
            <a:picLocks noChangeAspect="1"/>
          </p:cNvPicPr>
          <p:nvPr/>
        </p:nvPicPr>
        <p:blipFill>
          <a:blip r:embed="rId4"/>
          <a:stretch>
            <a:fillRect/>
          </a:stretch>
        </p:blipFill>
        <p:spPr>
          <a:xfrm>
            <a:off x="464127" y="878897"/>
            <a:ext cx="2133600" cy="847725"/>
          </a:xfrm>
          <a:prstGeom prst="rect">
            <a:avLst/>
          </a:prstGeom>
        </p:spPr>
      </p:pic>
      <p:sp>
        <p:nvSpPr>
          <p:cNvPr id="6" name="TextBox 5">
            <a:extLst>
              <a:ext uri="{FF2B5EF4-FFF2-40B4-BE49-F238E27FC236}">
                <a16:creationId xmlns:a16="http://schemas.microsoft.com/office/drawing/2014/main" id="{6F9B7B3D-97F5-45B7-906B-D57A6A87E98C}"/>
              </a:ext>
            </a:extLst>
          </p:cNvPr>
          <p:cNvSpPr txBox="1"/>
          <p:nvPr/>
        </p:nvSpPr>
        <p:spPr>
          <a:xfrm>
            <a:off x="897082" y="480389"/>
            <a:ext cx="1267691" cy="307777"/>
          </a:xfrm>
          <a:prstGeom prst="rect">
            <a:avLst/>
          </a:prstGeom>
          <a:noFill/>
        </p:spPr>
        <p:txBody>
          <a:bodyPr wrap="square" rtlCol="0">
            <a:spAutoFit/>
          </a:bodyPr>
          <a:lstStyle/>
          <a:p>
            <a:r>
              <a:rPr lang="en-US" dirty="0"/>
              <a:t>Carreras:</a:t>
            </a:r>
          </a:p>
        </p:txBody>
      </p:sp>
      <p:pic>
        <p:nvPicPr>
          <p:cNvPr id="7" name="Picture 6">
            <a:extLst>
              <a:ext uri="{FF2B5EF4-FFF2-40B4-BE49-F238E27FC236}">
                <a16:creationId xmlns:a16="http://schemas.microsoft.com/office/drawing/2014/main" id="{6AC9B69C-CE76-4A85-BCEC-664C5C52F735}"/>
              </a:ext>
            </a:extLst>
          </p:cNvPr>
          <p:cNvPicPr>
            <a:picLocks noChangeAspect="1"/>
          </p:cNvPicPr>
          <p:nvPr/>
        </p:nvPicPr>
        <p:blipFill>
          <a:blip r:embed="rId5"/>
          <a:stretch>
            <a:fillRect/>
          </a:stretch>
        </p:blipFill>
        <p:spPr>
          <a:xfrm>
            <a:off x="973282" y="2669840"/>
            <a:ext cx="685800" cy="1085850"/>
          </a:xfrm>
          <a:prstGeom prst="rect">
            <a:avLst/>
          </a:prstGeom>
        </p:spPr>
      </p:pic>
      <p:pic>
        <p:nvPicPr>
          <p:cNvPr id="8" name="Picture 7">
            <a:extLst>
              <a:ext uri="{FF2B5EF4-FFF2-40B4-BE49-F238E27FC236}">
                <a16:creationId xmlns:a16="http://schemas.microsoft.com/office/drawing/2014/main" id="{955E9256-2ABB-4767-B1F0-E6393DCAAAF0}"/>
              </a:ext>
            </a:extLst>
          </p:cNvPr>
          <p:cNvPicPr>
            <a:picLocks noChangeAspect="1"/>
          </p:cNvPicPr>
          <p:nvPr/>
        </p:nvPicPr>
        <p:blipFill>
          <a:blip r:embed="rId6"/>
          <a:stretch>
            <a:fillRect/>
          </a:stretch>
        </p:blipFill>
        <p:spPr>
          <a:xfrm>
            <a:off x="3868882" y="878897"/>
            <a:ext cx="4162425" cy="2790825"/>
          </a:xfrm>
          <a:prstGeom prst="rect">
            <a:avLst/>
          </a:prstGeom>
        </p:spPr>
      </p:pic>
    </p:spTree>
    <p:extLst>
      <p:ext uri="{BB962C8B-B14F-4D97-AF65-F5344CB8AC3E}">
        <p14:creationId xmlns:p14="http://schemas.microsoft.com/office/powerpoint/2010/main" val="3011578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idx="4294967295"/>
          </p:nvPr>
        </p:nvSpPr>
        <p:spPr>
          <a:xfrm>
            <a:off x="581175" y="559725"/>
            <a:ext cx="73803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accent5"/>
                </a:solidFill>
              </a:rPr>
              <a:t>Abandono Escolar en Mexico</a:t>
            </a:r>
            <a:endParaRPr sz="2400">
              <a:solidFill>
                <a:schemeClr val="accent5"/>
              </a:solidFill>
            </a:endParaRPr>
          </a:p>
        </p:txBody>
      </p:sp>
      <p:sp>
        <p:nvSpPr>
          <p:cNvPr id="80" name="Google Shape;80;p14"/>
          <p:cNvSpPr txBox="1">
            <a:spLocks noGrp="1"/>
          </p:cNvSpPr>
          <p:nvPr>
            <p:ph type="title" idx="4294967295"/>
          </p:nvPr>
        </p:nvSpPr>
        <p:spPr>
          <a:xfrm>
            <a:off x="648675" y="1392300"/>
            <a:ext cx="77316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endParaRPr sz="2000" b="0">
              <a:solidFill>
                <a:srgbClr val="434343"/>
              </a:solidFill>
              <a:latin typeface="Lato"/>
              <a:ea typeface="Lato"/>
              <a:cs typeface="Lato"/>
              <a:sym typeface="Lato"/>
            </a:endParaRPr>
          </a:p>
          <a:p>
            <a:pPr marL="0" lvl="0" indent="0" algn="l" rtl="0">
              <a:lnSpc>
                <a:spcPct val="115000"/>
              </a:lnSpc>
              <a:spcBef>
                <a:spcPts val="1200"/>
              </a:spcBef>
              <a:spcAft>
                <a:spcPts val="1600"/>
              </a:spcAft>
              <a:buNone/>
            </a:pPr>
            <a:endParaRPr sz="1800" b="0">
              <a:latin typeface="Lato"/>
              <a:ea typeface="Lato"/>
              <a:cs typeface="Lato"/>
              <a:sym typeface="Lato"/>
            </a:endParaRPr>
          </a:p>
        </p:txBody>
      </p:sp>
      <p:pic>
        <p:nvPicPr>
          <p:cNvPr id="81" name="Google Shape;81;p14"/>
          <p:cNvPicPr preferRelativeResize="0"/>
          <p:nvPr/>
        </p:nvPicPr>
        <p:blipFill>
          <a:blip r:embed="rId3">
            <a:alphaModFix/>
          </a:blip>
          <a:stretch>
            <a:fillRect/>
          </a:stretch>
        </p:blipFill>
        <p:spPr>
          <a:xfrm>
            <a:off x="6983825" y="350075"/>
            <a:ext cx="977650" cy="977650"/>
          </a:xfrm>
          <a:prstGeom prst="rect">
            <a:avLst/>
          </a:prstGeom>
          <a:noFill/>
          <a:ln>
            <a:noFill/>
          </a:ln>
        </p:spPr>
      </p:pic>
      <p:pic>
        <p:nvPicPr>
          <p:cNvPr id="82" name="Google Shape;82;p14"/>
          <p:cNvPicPr preferRelativeResize="0"/>
          <p:nvPr/>
        </p:nvPicPr>
        <p:blipFill>
          <a:blip r:embed="rId4">
            <a:alphaModFix/>
          </a:blip>
          <a:stretch>
            <a:fillRect/>
          </a:stretch>
        </p:blipFill>
        <p:spPr>
          <a:xfrm>
            <a:off x="480813" y="1338177"/>
            <a:ext cx="8182375" cy="3175736"/>
          </a:xfrm>
          <a:prstGeom prst="rect">
            <a:avLst/>
          </a:prstGeom>
          <a:noFill/>
          <a:ln>
            <a:noFill/>
          </a:ln>
        </p:spPr>
      </p:pic>
      <p:pic>
        <p:nvPicPr>
          <p:cNvPr id="83" name="Google Shape;83;p14"/>
          <p:cNvPicPr preferRelativeResize="0"/>
          <p:nvPr/>
        </p:nvPicPr>
        <p:blipFill>
          <a:blip r:embed="rId5">
            <a:alphaModFix/>
          </a:blip>
          <a:stretch>
            <a:fillRect/>
          </a:stretch>
        </p:blipFill>
        <p:spPr>
          <a:xfrm>
            <a:off x="152399" y="4638437"/>
            <a:ext cx="8839201" cy="279675"/>
          </a:xfrm>
          <a:prstGeom prst="rect">
            <a:avLst/>
          </a:prstGeom>
          <a:noFill/>
          <a:ln>
            <a:noFill/>
          </a:ln>
        </p:spPr>
      </p:pic>
      <p:sp>
        <p:nvSpPr>
          <p:cNvPr id="84" name="Google Shape;84;p14"/>
          <p:cNvSpPr/>
          <p:nvPr/>
        </p:nvSpPr>
        <p:spPr>
          <a:xfrm>
            <a:off x="1718675" y="2897100"/>
            <a:ext cx="401700" cy="351300"/>
          </a:xfrm>
          <a:prstGeom prst="stripedRightArrow">
            <a:avLst>
              <a:gd name="adj1" fmla="val 50000"/>
              <a:gd name="adj2" fmla="val 50000"/>
            </a:avLst>
          </a:prstGeom>
          <a:solidFill>
            <a:srgbClr val="FF9900"/>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a:off x="4164975" y="2922175"/>
            <a:ext cx="4102200" cy="2796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5"/>
          <p:cNvPicPr preferRelativeResize="0"/>
          <p:nvPr/>
        </p:nvPicPr>
        <p:blipFill>
          <a:blip r:embed="rId3">
            <a:alphaModFix/>
          </a:blip>
          <a:stretch>
            <a:fillRect/>
          </a:stretch>
        </p:blipFill>
        <p:spPr>
          <a:xfrm>
            <a:off x="0" y="0"/>
            <a:ext cx="9144000" cy="4576658"/>
          </a:xfrm>
          <a:prstGeom prst="rect">
            <a:avLst/>
          </a:prstGeom>
          <a:noFill/>
          <a:ln>
            <a:noFill/>
          </a:ln>
        </p:spPr>
      </p:pic>
      <p:sp>
        <p:nvSpPr>
          <p:cNvPr id="91" name="Google Shape;91;p15"/>
          <p:cNvSpPr txBox="1">
            <a:spLocks noGrp="1"/>
          </p:cNvSpPr>
          <p:nvPr>
            <p:ph type="title" idx="4294967295"/>
          </p:nvPr>
        </p:nvSpPr>
        <p:spPr>
          <a:xfrm>
            <a:off x="934800" y="1263150"/>
            <a:ext cx="7326600" cy="2617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600">
                <a:solidFill>
                  <a:srgbClr val="FFFFFF"/>
                </a:solidFill>
              </a:rPr>
              <a:t>La educación tecnológica es clave para integrarse a la fuerza laboral de una industria especializada.</a:t>
            </a:r>
            <a:endParaRPr sz="3600">
              <a:solidFill>
                <a:srgbClr val="FFFFFF"/>
              </a:solidFill>
            </a:endParaRPr>
          </a:p>
        </p:txBody>
      </p:sp>
      <p:sp>
        <p:nvSpPr>
          <p:cNvPr id="92" name="Google Shape;92;p15"/>
          <p:cNvSpPr/>
          <p:nvPr/>
        </p:nvSpPr>
        <p:spPr>
          <a:xfrm>
            <a:off x="0" y="4393096"/>
            <a:ext cx="9144000" cy="750404"/>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B76C3BA5-2142-48D9-BA04-FD576FA2B4C0}"/>
              </a:ext>
            </a:extLst>
          </p:cNvPr>
          <p:cNvSpPr txBox="1"/>
          <p:nvPr/>
        </p:nvSpPr>
        <p:spPr>
          <a:xfrm>
            <a:off x="4572000" y="4760500"/>
            <a:ext cx="4856921" cy="307777"/>
          </a:xfrm>
          <a:prstGeom prst="rect">
            <a:avLst/>
          </a:prstGeom>
          <a:noFill/>
        </p:spPr>
        <p:txBody>
          <a:bodyPr wrap="square" rtlCol="0">
            <a:spAutoFit/>
          </a:bodyPr>
          <a:lstStyle/>
          <a:p>
            <a:r>
              <a:rPr lang="en-US" dirty="0">
                <a:hlinkClick r:id="rId4"/>
              </a:rPr>
              <a:t>https://github.com/marcos862/SaturdaysAI_Project_T2/</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p:nvPr/>
        </p:nvSpPr>
        <p:spPr>
          <a:xfrm>
            <a:off x="3989375" y="649600"/>
            <a:ext cx="4528500" cy="372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lt2"/>
                </a:solidFill>
                <a:latin typeface="Raleway"/>
                <a:ea typeface="Raleway"/>
                <a:cs typeface="Raleway"/>
                <a:sym typeface="Raleway"/>
              </a:rPr>
              <a:t>Objetivo:</a:t>
            </a:r>
            <a:endParaRPr sz="2000">
              <a:solidFill>
                <a:schemeClr val="lt2"/>
              </a:solidFill>
              <a:latin typeface="Raleway"/>
              <a:ea typeface="Raleway"/>
              <a:cs typeface="Raleway"/>
              <a:sym typeface="Raleway"/>
            </a:endParaRPr>
          </a:p>
          <a:p>
            <a:pPr marL="0" lvl="0" indent="0" algn="l" rtl="0">
              <a:lnSpc>
                <a:spcPct val="115000"/>
              </a:lnSpc>
              <a:spcBef>
                <a:spcPts val="1200"/>
              </a:spcBef>
              <a:spcAft>
                <a:spcPts val="1200"/>
              </a:spcAft>
              <a:buNone/>
            </a:pPr>
            <a:r>
              <a:rPr lang="en" sz="2200" b="1">
                <a:solidFill>
                  <a:schemeClr val="lt2"/>
                </a:solidFill>
                <a:latin typeface="Raleway"/>
                <a:ea typeface="Raleway"/>
                <a:cs typeface="Raleway"/>
                <a:sym typeface="Raleway"/>
              </a:rPr>
              <a:t>Predecir a través del </a:t>
            </a:r>
            <a:r>
              <a:rPr lang="en" sz="2600" b="1">
                <a:solidFill>
                  <a:schemeClr val="lt2"/>
                </a:solidFill>
                <a:latin typeface="Raleway"/>
                <a:ea typeface="Raleway"/>
                <a:cs typeface="Raleway"/>
                <a:sym typeface="Raleway"/>
              </a:rPr>
              <a:t>MACHINE LEARNING</a:t>
            </a:r>
            <a:r>
              <a:rPr lang="en" sz="2200" b="1">
                <a:solidFill>
                  <a:schemeClr val="lt2"/>
                </a:solidFill>
                <a:latin typeface="Raleway"/>
                <a:ea typeface="Raleway"/>
                <a:cs typeface="Raleway"/>
                <a:sym typeface="Raleway"/>
              </a:rPr>
              <a:t> el riesgo que tienen los estudiantes de abandonar sus estudios y así implementar </a:t>
            </a:r>
            <a:r>
              <a:rPr lang="en" sz="2200" b="1">
                <a:solidFill>
                  <a:schemeClr val="accent5"/>
                </a:solidFill>
                <a:latin typeface="Raleway"/>
                <a:ea typeface="Raleway"/>
                <a:cs typeface="Raleway"/>
                <a:sym typeface="Raleway"/>
              </a:rPr>
              <a:t>estrategias</a:t>
            </a:r>
            <a:r>
              <a:rPr lang="en" sz="2200" b="1">
                <a:solidFill>
                  <a:schemeClr val="lt2"/>
                </a:solidFill>
                <a:latin typeface="Raleway"/>
                <a:ea typeface="Raleway"/>
                <a:cs typeface="Raleway"/>
                <a:sym typeface="Raleway"/>
              </a:rPr>
              <a:t> </a:t>
            </a:r>
            <a:r>
              <a:rPr lang="en" sz="2200" b="1">
                <a:solidFill>
                  <a:srgbClr val="FF9900"/>
                </a:solidFill>
                <a:latin typeface="Raleway"/>
                <a:ea typeface="Raleway"/>
                <a:cs typeface="Raleway"/>
                <a:sym typeface="Raleway"/>
              </a:rPr>
              <a:t>de intervención </a:t>
            </a:r>
            <a:r>
              <a:rPr lang="en" sz="3200" b="1">
                <a:solidFill>
                  <a:schemeClr val="lt2"/>
                </a:solidFill>
                <a:latin typeface="Raleway"/>
                <a:ea typeface="Raleway"/>
                <a:cs typeface="Raleway"/>
                <a:sym typeface="Raleway"/>
              </a:rPr>
              <a:t>oportunas</a:t>
            </a:r>
            <a:r>
              <a:rPr lang="en" sz="2200" b="1">
                <a:solidFill>
                  <a:schemeClr val="lt2"/>
                </a:solidFill>
                <a:latin typeface="Raleway"/>
                <a:ea typeface="Raleway"/>
                <a:cs typeface="Raleway"/>
                <a:sym typeface="Raleway"/>
              </a:rPr>
              <a:t>.</a:t>
            </a:r>
            <a:endParaRPr sz="2200"/>
          </a:p>
        </p:txBody>
      </p:sp>
      <p:sp>
        <p:nvSpPr>
          <p:cNvPr id="98" name="Google Shape;98;p16"/>
          <p:cNvSpPr/>
          <p:nvPr/>
        </p:nvSpPr>
        <p:spPr>
          <a:xfrm>
            <a:off x="50" y="4377400"/>
            <a:ext cx="9144000" cy="7662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9" name="Google Shape;99;p16"/>
          <p:cNvPicPr preferRelativeResize="0"/>
          <p:nvPr/>
        </p:nvPicPr>
        <p:blipFill>
          <a:blip r:embed="rId3">
            <a:alphaModFix/>
          </a:blip>
          <a:stretch>
            <a:fillRect/>
          </a:stretch>
        </p:blipFill>
        <p:spPr>
          <a:xfrm>
            <a:off x="526900" y="797575"/>
            <a:ext cx="3302426" cy="3284798"/>
          </a:xfrm>
          <a:prstGeom prst="rect">
            <a:avLst/>
          </a:prstGeom>
          <a:noFill/>
          <a:ln>
            <a:noFill/>
          </a:ln>
        </p:spPr>
      </p:pic>
      <p:sp>
        <p:nvSpPr>
          <p:cNvPr id="5" name="TextBox 4">
            <a:extLst>
              <a:ext uri="{FF2B5EF4-FFF2-40B4-BE49-F238E27FC236}">
                <a16:creationId xmlns:a16="http://schemas.microsoft.com/office/drawing/2014/main" id="{EE13545C-64B2-4530-99A8-6C0FE212A21B}"/>
              </a:ext>
            </a:extLst>
          </p:cNvPr>
          <p:cNvSpPr txBox="1"/>
          <p:nvPr/>
        </p:nvSpPr>
        <p:spPr>
          <a:xfrm>
            <a:off x="4572000" y="4760500"/>
            <a:ext cx="4856921" cy="307777"/>
          </a:xfrm>
          <a:prstGeom prst="rect">
            <a:avLst/>
          </a:prstGeom>
          <a:noFill/>
        </p:spPr>
        <p:txBody>
          <a:bodyPr wrap="square" rtlCol="0">
            <a:spAutoFit/>
          </a:bodyPr>
          <a:lstStyle/>
          <a:p>
            <a:r>
              <a:rPr lang="en-US" dirty="0">
                <a:hlinkClick r:id="rId4"/>
              </a:rPr>
              <a:t>https://github.com/marcos862/SaturdaysAI_Project_T2/</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5"/>
          <p:cNvPicPr preferRelativeResize="0"/>
          <p:nvPr/>
        </p:nvPicPr>
        <p:blipFill>
          <a:blip r:embed="rId3">
            <a:alphaModFix/>
          </a:blip>
          <a:stretch>
            <a:fillRect/>
          </a:stretch>
        </p:blipFill>
        <p:spPr>
          <a:xfrm>
            <a:off x="0" y="0"/>
            <a:ext cx="9144000" cy="4576658"/>
          </a:xfrm>
          <a:prstGeom prst="rect">
            <a:avLst/>
          </a:prstGeom>
          <a:noFill/>
          <a:ln>
            <a:noFill/>
          </a:ln>
        </p:spPr>
      </p:pic>
      <p:sp>
        <p:nvSpPr>
          <p:cNvPr id="91" name="Google Shape;91;p15"/>
          <p:cNvSpPr txBox="1">
            <a:spLocks noGrp="1"/>
          </p:cNvSpPr>
          <p:nvPr>
            <p:ph type="title" idx="4294967295"/>
          </p:nvPr>
        </p:nvSpPr>
        <p:spPr>
          <a:xfrm>
            <a:off x="2322443" y="1678497"/>
            <a:ext cx="4678017" cy="1036102"/>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sz="3600" dirty="0" err="1">
                <a:solidFill>
                  <a:srgbClr val="FFFFFF"/>
                </a:solidFill>
              </a:rPr>
              <a:t>Resultados</a:t>
            </a:r>
            <a:r>
              <a:rPr lang="en-US" sz="3600" dirty="0">
                <a:solidFill>
                  <a:srgbClr val="FFFFFF"/>
                </a:solidFill>
              </a:rPr>
              <a:t> </a:t>
            </a:r>
            <a:br>
              <a:rPr lang="en-US" sz="3600" dirty="0">
                <a:solidFill>
                  <a:srgbClr val="FFFFFF"/>
                </a:solidFill>
              </a:rPr>
            </a:br>
            <a:r>
              <a:rPr lang="en-US" sz="3600" dirty="0">
                <a:solidFill>
                  <a:srgbClr val="FFFFFF"/>
                </a:solidFill>
              </a:rPr>
              <a:t>		</a:t>
            </a:r>
            <a:r>
              <a:rPr lang="en-US" sz="3600" dirty="0" err="1">
                <a:solidFill>
                  <a:srgbClr val="FFFFFF"/>
                </a:solidFill>
              </a:rPr>
              <a:t>Obtenidos</a:t>
            </a:r>
            <a:endParaRPr sz="3600" dirty="0">
              <a:solidFill>
                <a:srgbClr val="FFFFFF"/>
              </a:solidFill>
            </a:endParaRPr>
          </a:p>
        </p:txBody>
      </p:sp>
      <p:sp>
        <p:nvSpPr>
          <p:cNvPr id="92" name="Google Shape;92;p15"/>
          <p:cNvSpPr/>
          <p:nvPr/>
        </p:nvSpPr>
        <p:spPr>
          <a:xfrm>
            <a:off x="0" y="4393096"/>
            <a:ext cx="9144000" cy="750404"/>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B76C3BA5-2142-48D9-BA04-FD576FA2B4C0}"/>
              </a:ext>
            </a:extLst>
          </p:cNvPr>
          <p:cNvSpPr txBox="1"/>
          <p:nvPr/>
        </p:nvSpPr>
        <p:spPr>
          <a:xfrm>
            <a:off x="4572000" y="4760500"/>
            <a:ext cx="4856921" cy="307777"/>
          </a:xfrm>
          <a:prstGeom prst="rect">
            <a:avLst/>
          </a:prstGeom>
          <a:noFill/>
        </p:spPr>
        <p:txBody>
          <a:bodyPr wrap="square" rtlCol="0">
            <a:spAutoFit/>
          </a:bodyPr>
          <a:lstStyle/>
          <a:p>
            <a:r>
              <a:rPr lang="en-US" dirty="0">
                <a:hlinkClick r:id="rId4"/>
              </a:rPr>
              <a:t>https://github.com/marcos862/SaturdaysAI_Project_T2/</a:t>
            </a:r>
            <a:endParaRPr lang="en-US" dirty="0"/>
          </a:p>
        </p:txBody>
      </p:sp>
    </p:spTree>
    <p:extLst>
      <p:ext uri="{BB962C8B-B14F-4D97-AF65-F5344CB8AC3E}">
        <p14:creationId xmlns:p14="http://schemas.microsoft.com/office/powerpoint/2010/main" val="3371034290"/>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18"/>
          <p:cNvSpPr/>
          <p:nvPr/>
        </p:nvSpPr>
        <p:spPr>
          <a:xfrm>
            <a:off x="50" y="4377400"/>
            <a:ext cx="9144000" cy="7662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18DA2F10-20CB-4F17-A1A5-147AE6794ADB}"/>
              </a:ext>
            </a:extLst>
          </p:cNvPr>
          <p:cNvSpPr txBox="1"/>
          <p:nvPr/>
        </p:nvSpPr>
        <p:spPr>
          <a:xfrm>
            <a:off x="4572000" y="4760500"/>
            <a:ext cx="4856921" cy="307777"/>
          </a:xfrm>
          <a:prstGeom prst="rect">
            <a:avLst/>
          </a:prstGeom>
          <a:noFill/>
        </p:spPr>
        <p:txBody>
          <a:bodyPr wrap="square" rtlCol="0">
            <a:spAutoFit/>
          </a:bodyPr>
          <a:lstStyle/>
          <a:p>
            <a:r>
              <a:rPr lang="en-US" dirty="0">
                <a:hlinkClick r:id="rId3"/>
              </a:rPr>
              <a:t>https://github.com/marcos862/SaturdaysAI_Project_T2/</a:t>
            </a:r>
            <a:endParaRPr lang="en-US" dirty="0"/>
          </a:p>
        </p:txBody>
      </p:sp>
      <p:sp>
        <p:nvSpPr>
          <p:cNvPr id="3" name="TextBox 2">
            <a:extLst>
              <a:ext uri="{FF2B5EF4-FFF2-40B4-BE49-F238E27FC236}">
                <a16:creationId xmlns:a16="http://schemas.microsoft.com/office/drawing/2014/main" id="{91C920C8-AE4C-4D1D-9952-4045A3AAE38E}"/>
              </a:ext>
            </a:extLst>
          </p:cNvPr>
          <p:cNvSpPr txBox="1"/>
          <p:nvPr/>
        </p:nvSpPr>
        <p:spPr>
          <a:xfrm>
            <a:off x="450274" y="1593273"/>
            <a:ext cx="8451271" cy="1477328"/>
          </a:xfrm>
          <a:prstGeom prst="rect">
            <a:avLst/>
          </a:prstGeom>
          <a:noFill/>
        </p:spPr>
        <p:txBody>
          <a:bodyPr wrap="square" rtlCol="0">
            <a:spAutoFit/>
          </a:bodyPr>
          <a:lstStyle/>
          <a:p>
            <a:r>
              <a:rPr lang="es-MX" sz="3000" dirty="0"/>
              <a:t>Basándonos en sus calificaciones y faltas… </a:t>
            </a:r>
          </a:p>
          <a:p>
            <a:endParaRPr lang="es-MX" sz="3000" dirty="0"/>
          </a:p>
          <a:p>
            <a:r>
              <a:rPr lang="es-MX" sz="3000" dirty="0"/>
              <a:t>va a abandonar sus estudios este estudiante?</a:t>
            </a:r>
            <a:endParaRPr lang="en-US" sz="3000" dirty="0"/>
          </a:p>
        </p:txBody>
      </p:sp>
    </p:spTree>
    <p:extLst>
      <p:ext uri="{BB962C8B-B14F-4D97-AF65-F5344CB8AC3E}">
        <p14:creationId xmlns:p14="http://schemas.microsoft.com/office/powerpoint/2010/main" val="2236012108"/>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18"/>
          <p:cNvSpPr/>
          <p:nvPr/>
        </p:nvSpPr>
        <p:spPr>
          <a:xfrm>
            <a:off x="50" y="4377400"/>
            <a:ext cx="9144000" cy="7662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18DA2F10-20CB-4F17-A1A5-147AE6794ADB}"/>
              </a:ext>
            </a:extLst>
          </p:cNvPr>
          <p:cNvSpPr txBox="1"/>
          <p:nvPr/>
        </p:nvSpPr>
        <p:spPr>
          <a:xfrm>
            <a:off x="4572000" y="4760500"/>
            <a:ext cx="4856921" cy="307777"/>
          </a:xfrm>
          <a:prstGeom prst="rect">
            <a:avLst/>
          </a:prstGeom>
          <a:noFill/>
        </p:spPr>
        <p:txBody>
          <a:bodyPr wrap="square" rtlCol="0">
            <a:spAutoFit/>
          </a:bodyPr>
          <a:lstStyle/>
          <a:p>
            <a:r>
              <a:rPr lang="en-US" dirty="0">
                <a:hlinkClick r:id="rId3"/>
              </a:rPr>
              <a:t>https://github.com/marcos862/SaturdaysAI_Project_T2/</a:t>
            </a:r>
            <a:endParaRPr lang="en-US" dirty="0"/>
          </a:p>
        </p:txBody>
      </p:sp>
      <p:graphicFrame>
        <p:nvGraphicFramePr>
          <p:cNvPr id="7" name="Chart 6">
            <a:extLst>
              <a:ext uri="{FF2B5EF4-FFF2-40B4-BE49-F238E27FC236}">
                <a16:creationId xmlns:a16="http://schemas.microsoft.com/office/drawing/2014/main" id="{0019D8F1-EE85-4B69-B9D6-D64377486C06}"/>
              </a:ext>
            </a:extLst>
          </p:cNvPr>
          <p:cNvGraphicFramePr>
            <a:graphicFrameLocks/>
          </p:cNvGraphicFramePr>
          <p:nvPr>
            <p:extLst>
              <p:ext uri="{D42A27DB-BD31-4B8C-83A1-F6EECF244321}">
                <p14:modId xmlns:p14="http://schemas.microsoft.com/office/powerpoint/2010/main" val="494846904"/>
              </p:ext>
            </p:extLst>
          </p:nvPr>
        </p:nvGraphicFramePr>
        <p:xfrm>
          <a:off x="2757875" y="481674"/>
          <a:ext cx="3919372" cy="389572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3458619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18"/>
          <p:cNvSpPr/>
          <p:nvPr/>
        </p:nvSpPr>
        <p:spPr>
          <a:xfrm>
            <a:off x="50" y="4377400"/>
            <a:ext cx="9144000" cy="7662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18DA2F10-20CB-4F17-A1A5-147AE6794ADB}"/>
              </a:ext>
            </a:extLst>
          </p:cNvPr>
          <p:cNvSpPr txBox="1"/>
          <p:nvPr/>
        </p:nvSpPr>
        <p:spPr>
          <a:xfrm>
            <a:off x="4572000" y="4760500"/>
            <a:ext cx="4856921" cy="307777"/>
          </a:xfrm>
          <a:prstGeom prst="rect">
            <a:avLst/>
          </a:prstGeom>
          <a:noFill/>
        </p:spPr>
        <p:txBody>
          <a:bodyPr wrap="square" rtlCol="0">
            <a:spAutoFit/>
          </a:bodyPr>
          <a:lstStyle/>
          <a:p>
            <a:r>
              <a:rPr lang="en-US" dirty="0">
                <a:hlinkClick r:id="rId3"/>
              </a:rPr>
              <a:t>https://github.com/marcos862/SaturdaysAI_Project_T2/</a:t>
            </a:r>
            <a:endParaRPr lang="en-US" dirty="0"/>
          </a:p>
        </p:txBody>
      </p:sp>
      <p:pic>
        <p:nvPicPr>
          <p:cNvPr id="4" name="Picture 3">
            <a:extLst>
              <a:ext uri="{FF2B5EF4-FFF2-40B4-BE49-F238E27FC236}">
                <a16:creationId xmlns:a16="http://schemas.microsoft.com/office/drawing/2014/main" id="{37F2D823-A026-4F13-B199-A4D681CF6B0F}"/>
              </a:ext>
            </a:extLst>
          </p:cNvPr>
          <p:cNvPicPr>
            <a:picLocks noChangeAspect="1"/>
          </p:cNvPicPr>
          <p:nvPr/>
        </p:nvPicPr>
        <p:blipFill>
          <a:blip r:embed="rId4"/>
          <a:stretch>
            <a:fillRect/>
          </a:stretch>
        </p:blipFill>
        <p:spPr>
          <a:xfrm>
            <a:off x="0" y="623273"/>
            <a:ext cx="3825935" cy="2611763"/>
          </a:xfrm>
          <a:prstGeom prst="rect">
            <a:avLst/>
          </a:prstGeom>
        </p:spPr>
      </p:pic>
      <p:pic>
        <p:nvPicPr>
          <p:cNvPr id="9" name="Picture 8">
            <a:extLst>
              <a:ext uri="{FF2B5EF4-FFF2-40B4-BE49-F238E27FC236}">
                <a16:creationId xmlns:a16="http://schemas.microsoft.com/office/drawing/2014/main" id="{E6A51844-435E-417A-9857-6A0676BEAAC4}"/>
              </a:ext>
            </a:extLst>
          </p:cNvPr>
          <p:cNvPicPr>
            <a:picLocks noChangeAspect="1"/>
          </p:cNvPicPr>
          <p:nvPr/>
        </p:nvPicPr>
        <p:blipFill>
          <a:blip r:embed="rId4"/>
          <a:stretch>
            <a:fillRect/>
          </a:stretch>
        </p:blipFill>
        <p:spPr>
          <a:xfrm>
            <a:off x="152400" y="882768"/>
            <a:ext cx="3825935" cy="2611763"/>
          </a:xfrm>
          <a:prstGeom prst="rect">
            <a:avLst/>
          </a:prstGeom>
        </p:spPr>
      </p:pic>
      <p:pic>
        <p:nvPicPr>
          <p:cNvPr id="10" name="Picture 9">
            <a:extLst>
              <a:ext uri="{FF2B5EF4-FFF2-40B4-BE49-F238E27FC236}">
                <a16:creationId xmlns:a16="http://schemas.microsoft.com/office/drawing/2014/main" id="{1C519632-5C03-4177-8868-F4A49F9D8DDD}"/>
              </a:ext>
            </a:extLst>
          </p:cNvPr>
          <p:cNvPicPr>
            <a:picLocks noChangeAspect="1"/>
          </p:cNvPicPr>
          <p:nvPr/>
        </p:nvPicPr>
        <p:blipFill>
          <a:blip r:embed="rId4"/>
          <a:stretch>
            <a:fillRect/>
          </a:stretch>
        </p:blipFill>
        <p:spPr>
          <a:xfrm>
            <a:off x="360218" y="1194455"/>
            <a:ext cx="3825935" cy="2611763"/>
          </a:xfrm>
          <a:prstGeom prst="rect">
            <a:avLst/>
          </a:prstGeom>
        </p:spPr>
      </p:pic>
      <p:pic>
        <p:nvPicPr>
          <p:cNvPr id="11" name="Picture 10">
            <a:extLst>
              <a:ext uri="{FF2B5EF4-FFF2-40B4-BE49-F238E27FC236}">
                <a16:creationId xmlns:a16="http://schemas.microsoft.com/office/drawing/2014/main" id="{E730E7E5-83BB-405C-A492-C48BBE451542}"/>
              </a:ext>
            </a:extLst>
          </p:cNvPr>
          <p:cNvPicPr>
            <a:picLocks noChangeAspect="1"/>
          </p:cNvPicPr>
          <p:nvPr/>
        </p:nvPicPr>
        <p:blipFill>
          <a:blip r:embed="rId4"/>
          <a:stretch>
            <a:fillRect/>
          </a:stretch>
        </p:blipFill>
        <p:spPr>
          <a:xfrm>
            <a:off x="568036" y="1519627"/>
            <a:ext cx="3825935" cy="2611763"/>
          </a:xfrm>
          <a:prstGeom prst="rect">
            <a:avLst/>
          </a:prstGeom>
        </p:spPr>
      </p:pic>
      <p:sp>
        <p:nvSpPr>
          <p:cNvPr id="6" name="Arrow: Right 5">
            <a:extLst>
              <a:ext uri="{FF2B5EF4-FFF2-40B4-BE49-F238E27FC236}">
                <a16:creationId xmlns:a16="http://schemas.microsoft.com/office/drawing/2014/main" id="{39384EF5-1D91-49E7-B836-C2249FC47BA5}"/>
              </a:ext>
            </a:extLst>
          </p:cNvPr>
          <p:cNvSpPr/>
          <p:nvPr/>
        </p:nvSpPr>
        <p:spPr>
          <a:xfrm>
            <a:off x="3825935" y="2188650"/>
            <a:ext cx="1496291" cy="7662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208FFB0-1469-4E41-B1B9-A30CEDCA324D}"/>
              </a:ext>
            </a:extLst>
          </p:cNvPr>
          <p:cNvPicPr>
            <a:picLocks noChangeAspect="1"/>
          </p:cNvPicPr>
          <p:nvPr/>
        </p:nvPicPr>
        <p:blipFill>
          <a:blip r:embed="rId5"/>
          <a:stretch>
            <a:fillRect/>
          </a:stretch>
        </p:blipFill>
        <p:spPr>
          <a:xfrm>
            <a:off x="5322226" y="1770444"/>
            <a:ext cx="3799240" cy="1815363"/>
          </a:xfrm>
          <a:prstGeom prst="rect">
            <a:avLst/>
          </a:prstGeom>
        </p:spPr>
      </p:pic>
    </p:spTree>
    <p:extLst>
      <p:ext uri="{BB962C8B-B14F-4D97-AF65-F5344CB8AC3E}">
        <p14:creationId xmlns:p14="http://schemas.microsoft.com/office/powerpoint/2010/main" val="42689963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18"/>
          <p:cNvSpPr/>
          <p:nvPr/>
        </p:nvSpPr>
        <p:spPr>
          <a:xfrm>
            <a:off x="50" y="4377400"/>
            <a:ext cx="9144000" cy="7662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18DA2F10-20CB-4F17-A1A5-147AE6794ADB}"/>
              </a:ext>
            </a:extLst>
          </p:cNvPr>
          <p:cNvSpPr txBox="1"/>
          <p:nvPr/>
        </p:nvSpPr>
        <p:spPr>
          <a:xfrm>
            <a:off x="4572000" y="4760500"/>
            <a:ext cx="4856921" cy="307777"/>
          </a:xfrm>
          <a:prstGeom prst="rect">
            <a:avLst/>
          </a:prstGeom>
          <a:noFill/>
        </p:spPr>
        <p:txBody>
          <a:bodyPr wrap="square" rtlCol="0">
            <a:spAutoFit/>
          </a:bodyPr>
          <a:lstStyle/>
          <a:p>
            <a:r>
              <a:rPr lang="en-US" dirty="0">
                <a:hlinkClick r:id="rId3"/>
              </a:rPr>
              <a:t>https://github.com/marcos862/SaturdaysAI_Project_T2/</a:t>
            </a:r>
            <a:endParaRPr lang="en-US" dirty="0"/>
          </a:p>
        </p:txBody>
      </p:sp>
      <p:sp>
        <p:nvSpPr>
          <p:cNvPr id="3" name="Rectangle 2">
            <a:extLst>
              <a:ext uri="{FF2B5EF4-FFF2-40B4-BE49-F238E27FC236}">
                <a16:creationId xmlns:a16="http://schemas.microsoft.com/office/drawing/2014/main" id="{89D25D01-8E02-4B24-8E7A-383AE61B9891}"/>
              </a:ext>
            </a:extLst>
          </p:cNvPr>
          <p:cNvSpPr/>
          <p:nvPr/>
        </p:nvSpPr>
        <p:spPr>
          <a:xfrm>
            <a:off x="5638226" y="996230"/>
            <a:ext cx="2724467" cy="1015663"/>
          </a:xfrm>
          <a:prstGeom prst="rect">
            <a:avLst/>
          </a:prstGeom>
          <a:noFill/>
        </p:spPr>
        <p:txBody>
          <a:bodyPr wrap="square" lIns="91440" tIns="45720" rIns="91440" bIns="45720">
            <a:spAutoFit/>
          </a:bodyPr>
          <a:lstStyle/>
          <a:p>
            <a:pPr algn="ctr"/>
            <a:r>
              <a:rPr lang="en-US" sz="6000" b="0" cap="none" spc="0" dirty="0">
                <a:ln w="0"/>
                <a:solidFill>
                  <a:schemeClr val="tx1"/>
                </a:solidFill>
                <a:effectLst>
                  <a:outerShdw blurRad="38100" dist="19050" dir="2700000" algn="tl" rotWithShape="0">
                    <a:schemeClr val="dk1">
                      <a:alpha val="40000"/>
                    </a:schemeClr>
                  </a:outerShdw>
                </a:effectLst>
              </a:rPr>
              <a:t>96%</a:t>
            </a:r>
          </a:p>
        </p:txBody>
      </p:sp>
      <p:sp>
        <p:nvSpPr>
          <p:cNvPr id="4" name="TextBox 3">
            <a:extLst>
              <a:ext uri="{FF2B5EF4-FFF2-40B4-BE49-F238E27FC236}">
                <a16:creationId xmlns:a16="http://schemas.microsoft.com/office/drawing/2014/main" id="{E47C0310-08A0-42A7-95A5-AB32B1C8AF0A}"/>
              </a:ext>
            </a:extLst>
          </p:cNvPr>
          <p:cNvSpPr txBox="1"/>
          <p:nvPr/>
        </p:nvSpPr>
        <p:spPr>
          <a:xfrm>
            <a:off x="0" y="211400"/>
            <a:ext cx="9144000" cy="553998"/>
          </a:xfrm>
          <a:prstGeom prst="rect">
            <a:avLst/>
          </a:prstGeom>
          <a:noFill/>
        </p:spPr>
        <p:txBody>
          <a:bodyPr wrap="square" rtlCol="0">
            <a:spAutoFit/>
          </a:bodyPr>
          <a:lstStyle/>
          <a:p>
            <a:pPr algn="ctr"/>
            <a:r>
              <a:rPr lang="es-MX" sz="3000" b="1" dirty="0">
                <a:latin typeface="Raleway" panose="020B0604020202020204" charset="0"/>
              </a:rPr>
              <a:t>Exactitud del Modelo</a:t>
            </a:r>
            <a:endParaRPr lang="en-US" sz="3000" b="1" dirty="0">
              <a:latin typeface="Raleway" panose="020B0604020202020204" charset="0"/>
            </a:endParaRPr>
          </a:p>
        </p:txBody>
      </p:sp>
      <p:sp>
        <p:nvSpPr>
          <p:cNvPr id="8" name="Rectangle 7">
            <a:extLst>
              <a:ext uri="{FF2B5EF4-FFF2-40B4-BE49-F238E27FC236}">
                <a16:creationId xmlns:a16="http://schemas.microsoft.com/office/drawing/2014/main" id="{5817BBBE-D965-4408-A38C-5600EEA9F522}"/>
              </a:ext>
            </a:extLst>
          </p:cNvPr>
          <p:cNvSpPr/>
          <p:nvPr/>
        </p:nvSpPr>
        <p:spPr>
          <a:xfrm>
            <a:off x="1397261" y="1150119"/>
            <a:ext cx="2724467" cy="707886"/>
          </a:xfrm>
          <a:prstGeom prst="rect">
            <a:avLst/>
          </a:prstGeom>
          <a:noFill/>
        </p:spPr>
        <p:txBody>
          <a:bodyPr wrap="squar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General</a:t>
            </a:r>
            <a:endParaRPr lang="en-US" sz="9000" b="0" cap="none" spc="0" dirty="0">
              <a:ln w="0"/>
              <a:solidFill>
                <a:schemeClr val="tx1"/>
              </a:solidFill>
              <a:effectLst>
                <a:outerShdw blurRad="38100" dist="19050" dir="2700000" algn="tl" rotWithShape="0">
                  <a:schemeClr val="dk1">
                    <a:alpha val="40000"/>
                  </a:schemeClr>
                </a:outerShdw>
              </a:effectLst>
            </a:endParaRPr>
          </a:p>
        </p:txBody>
      </p:sp>
      <p:sp>
        <p:nvSpPr>
          <p:cNvPr id="9" name="Arrow: Right 8">
            <a:extLst>
              <a:ext uri="{FF2B5EF4-FFF2-40B4-BE49-F238E27FC236}">
                <a16:creationId xmlns:a16="http://schemas.microsoft.com/office/drawing/2014/main" id="{1AD24766-DFD8-45A0-9573-E7B4ABE2488F}"/>
              </a:ext>
            </a:extLst>
          </p:cNvPr>
          <p:cNvSpPr/>
          <p:nvPr/>
        </p:nvSpPr>
        <p:spPr>
          <a:xfrm>
            <a:off x="3950626" y="1120962"/>
            <a:ext cx="1496291" cy="7662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7EE81F-F819-4B83-86CA-A2CCC73B19C1}"/>
              </a:ext>
            </a:extLst>
          </p:cNvPr>
          <p:cNvSpPr/>
          <p:nvPr/>
        </p:nvSpPr>
        <p:spPr>
          <a:xfrm>
            <a:off x="5710154" y="1930546"/>
            <a:ext cx="2724467" cy="1015663"/>
          </a:xfrm>
          <a:prstGeom prst="rect">
            <a:avLst/>
          </a:prstGeom>
          <a:noFill/>
        </p:spPr>
        <p:txBody>
          <a:bodyPr wrap="square" lIns="91440" tIns="45720" rIns="91440" bIns="45720">
            <a:spAutoFit/>
          </a:bodyPr>
          <a:lstStyle/>
          <a:p>
            <a:pPr algn="ctr"/>
            <a:r>
              <a:rPr lang="en-US" sz="6000" b="0" cap="none" spc="0" dirty="0">
                <a:ln w="0"/>
                <a:solidFill>
                  <a:schemeClr val="tx1"/>
                </a:solidFill>
                <a:effectLst>
                  <a:outerShdw blurRad="38100" dist="19050" dir="2700000" algn="tl" rotWithShape="0">
                    <a:schemeClr val="dk1">
                      <a:alpha val="40000"/>
                    </a:schemeClr>
                  </a:outerShdw>
                </a:effectLst>
              </a:rPr>
              <a:t>95%</a:t>
            </a:r>
          </a:p>
        </p:txBody>
      </p:sp>
      <p:sp>
        <p:nvSpPr>
          <p:cNvPr id="11" name="Rectangle 10">
            <a:extLst>
              <a:ext uri="{FF2B5EF4-FFF2-40B4-BE49-F238E27FC236}">
                <a16:creationId xmlns:a16="http://schemas.microsoft.com/office/drawing/2014/main" id="{1D3DBA62-0F84-4041-8B05-76FFA545DB93}"/>
              </a:ext>
            </a:extLst>
          </p:cNvPr>
          <p:cNvSpPr/>
          <p:nvPr/>
        </p:nvSpPr>
        <p:spPr>
          <a:xfrm>
            <a:off x="0" y="2283716"/>
            <a:ext cx="4121728" cy="523220"/>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Continuo sus </a:t>
            </a:r>
            <a:r>
              <a:rPr lang="en-US" sz="2800" b="0" cap="none" spc="0" dirty="0" err="1">
                <a:ln w="0"/>
                <a:solidFill>
                  <a:schemeClr val="tx1"/>
                </a:solidFill>
                <a:effectLst>
                  <a:outerShdw blurRad="38100" dist="19050" dir="2700000" algn="tl" rotWithShape="0">
                    <a:schemeClr val="dk1">
                      <a:alpha val="40000"/>
                    </a:schemeClr>
                  </a:outerShdw>
                </a:effectLst>
              </a:rPr>
              <a:t>Estudios</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2" name="Arrow: Right 11">
            <a:extLst>
              <a:ext uri="{FF2B5EF4-FFF2-40B4-BE49-F238E27FC236}">
                <a16:creationId xmlns:a16="http://schemas.microsoft.com/office/drawing/2014/main" id="{638EBC51-D868-4469-9C2F-A7A17E666D78}"/>
              </a:ext>
            </a:extLst>
          </p:cNvPr>
          <p:cNvSpPr/>
          <p:nvPr/>
        </p:nvSpPr>
        <p:spPr>
          <a:xfrm>
            <a:off x="3950626" y="2143784"/>
            <a:ext cx="1496291" cy="7662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0A6D661-45DC-4A47-B860-E8E9ACD77DBA}"/>
              </a:ext>
            </a:extLst>
          </p:cNvPr>
          <p:cNvSpPr/>
          <p:nvPr/>
        </p:nvSpPr>
        <p:spPr>
          <a:xfrm>
            <a:off x="5712952" y="2912155"/>
            <a:ext cx="2724467" cy="1323439"/>
          </a:xfrm>
          <a:prstGeom prst="rect">
            <a:avLst/>
          </a:prstGeom>
          <a:noFill/>
          <a:ln w="57150">
            <a:solidFill>
              <a:srgbClr val="92D050"/>
            </a:solidFill>
          </a:ln>
        </p:spPr>
        <p:txBody>
          <a:bodyPr wrap="square" lIns="91440" tIns="45720" rIns="91440" bIns="45720">
            <a:spAutoFit/>
          </a:bodyPr>
          <a:lstStyle/>
          <a:p>
            <a:pPr algn="ctr"/>
            <a:r>
              <a:rPr lang="en-US" sz="8000" b="0" cap="none" spc="0" dirty="0">
                <a:ln w="0"/>
                <a:solidFill>
                  <a:schemeClr val="tx1"/>
                </a:solidFill>
                <a:effectLst>
                  <a:outerShdw blurRad="38100" dist="19050" dir="2700000" algn="tl" rotWithShape="0">
                    <a:schemeClr val="dk1">
                      <a:alpha val="40000"/>
                    </a:schemeClr>
                  </a:outerShdw>
                </a:effectLst>
              </a:rPr>
              <a:t>97%</a:t>
            </a:r>
          </a:p>
        </p:txBody>
      </p:sp>
      <p:sp>
        <p:nvSpPr>
          <p:cNvPr id="14" name="Rectangle 13">
            <a:extLst>
              <a:ext uri="{FF2B5EF4-FFF2-40B4-BE49-F238E27FC236}">
                <a16:creationId xmlns:a16="http://schemas.microsoft.com/office/drawing/2014/main" id="{840EBDC8-2ECA-4B5D-97F8-867E7AFB53CC}"/>
              </a:ext>
            </a:extLst>
          </p:cNvPr>
          <p:cNvSpPr/>
          <p:nvPr/>
        </p:nvSpPr>
        <p:spPr>
          <a:xfrm>
            <a:off x="0" y="3404597"/>
            <a:ext cx="4121728" cy="492443"/>
          </a:xfrm>
          <a:prstGeom prst="rect">
            <a:avLst/>
          </a:prstGeom>
          <a:noFill/>
        </p:spPr>
        <p:txBody>
          <a:bodyPr wrap="square" lIns="91440" tIns="45720" rIns="91440" bIns="45720">
            <a:spAutoFit/>
          </a:bodyPr>
          <a:lstStyle/>
          <a:p>
            <a:pPr algn="ctr"/>
            <a:r>
              <a:rPr lang="en-US" sz="2600" b="0" cap="none" spc="0" dirty="0" err="1">
                <a:ln w="0"/>
                <a:solidFill>
                  <a:schemeClr val="tx1"/>
                </a:solidFill>
                <a:effectLst>
                  <a:outerShdw blurRad="38100" dist="19050" dir="2700000" algn="tl" rotWithShape="0">
                    <a:schemeClr val="dk1">
                      <a:alpha val="40000"/>
                    </a:schemeClr>
                  </a:outerShdw>
                </a:effectLst>
              </a:rPr>
              <a:t>Abandono</a:t>
            </a:r>
            <a:r>
              <a:rPr lang="en-US" sz="2600" b="0" cap="none" spc="0" dirty="0">
                <a:ln w="0"/>
                <a:solidFill>
                  <a:schemeClr val="tx1"/>
                </a:solidFill>
                <a:effectLst>
                  <a:outerShdw blurRad="38100" dist="19050" dir="2700000" algn="tl" rotWithShape="0">
                    <a:schemeClr val="dk1">
                      <a:alpha val="40000"/>
                    </a:schemeClr>
                  </a:outerShdw>
                </a:effectLst>
              </a:rPr>
              <a:t> sus </a:t>
            </a:r>
            <a:r>
              <a:rPr lang="en-US" sz="2600" b="0" cap="none" spc="0" dirty="0" err="1">
                <a:ln w="0"/>
                <a:solidFill>
                  <a:schemeClr val="tx1"/>
                </a:solidFill>
                <a:effectLst>
                  <a:outerShdw blurRad="38100" dist="19050" dir="2700000" algn="tl" rotWithShape="0">
                    <a:schemeClr val="dk1">
                      <a:alpha val="40000"/>
                    </a:schemeClr>
                  </a:outerShdw>
                </a:effectLst>
              </a:rPr>
              <a:t>Estudios</a:t>
            </a:r>
            <a:endParaRPr lang="en-US" sz="2600" b="0" cap="none" spc="0" dirty="0">
              <a:ln w="0"/>
              <a:solidFill>
                <a:schemeClr val="tx1"/>
              </a:solidFill>
              <a:effectLst>
                <a:outerShdw blurRad="38100" dist="19050" dir="2700000" algn="tl" rotWithShape="0">
                  <a:schemeClr val="dk1">
                    <a:alpha val="40000"/>
                  </a:schemeClr>
                </a:outerShdw>
              </a:effectLst>
            </a:endParaRPr>
          </a:p>
        </p:txBody>
      </p:sp>
      <p:sp>
        <p:nvSpPr>
          <p:cNvPr id="15" name="Arrow: Right 14">
            <a:extLst>
              <a:ext uri="{FF2B5EF4-FFF2-40B4-BE49-F238E27FC236}">
                <a16:creationId xmlns:a16="http://schemas.microsoft.com/office/drawing/2014/main" id="{6E11888D-27D2-4A5C-95DB-9F13968FC21F}"/>
              </a:ext>
            </a:extLst>
          </p:cNvPr>
          <p:cNvSpPr/>
          <p:nvPr/>
        </p:nvSpPr>
        <p:spPr>
          <a:xfrm>
            <a:off x="3950626" y="3267719"/>
            <a:ext cx="1496291" cy="7662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264064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000"/>
                                        <p:tgtEl>
                                          <p:spTgt spid="14"/>
                                        </p:tgtEl>
                                      </p:cBhvr>
                                    </p:animEffect>
                                    <p:anim calcmode="lin" valueType="num">
                                      <p:cBhvr>
                                        <p:cTn id="42" dur="1000" fill="hold"/>
                                        <p:tgtEl>
                                          <p:spTgt spid="14"/>
                                        </p:tgtEl>
                                        <p:attrNameLst>
                                          <p:attrName>ppt_x</p:attrName>
                                        </p:attrNameLst>
                                      </p:cBhvr>
                                      <p:tavLst>
                                        <p:tav tm="0">
                                          <p:val>
                                            <p:strVal val="#ppt_x"/>
                                          </p:val>
                                        </p:tav>
                                        <p:tav tm="100000">
                                          <p:val>
                                            <p:strVal val="#ppt_x"/>
                                          </p:val>
                                        </p:tav>
                                      </p:tavLst>
                                    </p:anim>
                                    <p:anim calcmode="lin" valueType="num">
                                      <p:cBhvr>
                                        <p:cTn id="43" dur="1000" fill="hold"/>
                                        <p:tgtEl>
                                          <p:spTgt spid="14"/>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0"/>
                                        <p:tgtEl>
                                          <p:spTgt spid="13"/>
                                        </p:tgtEl>
                                      </p:cBhvr>
                                    </p:animEffect>
                                    <p:anim calcmode="lin" valueType="num">
                                      <p:cBhvr>
                                        <p:cTn id="52" dur="1000" fill="hold"/>
                                        <p:tgtEl>
                                          <p:spTgt spid="13"/>
                                        </p:tgtEl>
                                        <p:attrNameLst>
                                          <p:attrName>ppt_x</p:attrName>
                                        </p:attrNameLst>
                                      </p:cBhvr>
                                      <p:tavLst>
                                        <p:tav tm="0">
                                          <p:val>
                                            <p:strVal val="#ppt_x"/>
                                          </p:val>
                                        </p:tav>
                                        <p:tav tm="100000">
                                          <p:val>
                                            <p:strVal val="#ppt_x"/>
                                          </p:val>
                                        </p:tav>
                                      </p:tavLst>
                                    </p:anim>
                                    <p:anim calcmode="lin" valueType="num">
                                      <p:cBhvr>
                                        <p:cTn id="5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animBg="1"/>
      <p:bldP spid="10" grpId="0"/>
      <p:bldP spid="11" grpId="0"/>
      <p:bldP spid="12" grpId="0" animBg="1"/>
      <p:bldP spid="13" grpId="0" animBg="1"/>
      <p:bldP spid="14" grpId="0"/>
      <p:bldP spid="15" grpId="0" animBg="1"/>
    </p:bldLst>
  </p:timing>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794</Words>
  <Application>Microsoft Office PowerPoint</Application>
  <PresentationFormat>On-screen Show (16:9)</PresentationFormat>
  <Paragraphs>70</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Lato</vt:lpstr>
      <vt:lpstr>Arial</vt:lpstr>
      <vt:lpstr>Raleway</vt:lpstr>
      <vt:lpstr>Swiss</vt:lpstr>
      <vt:lpstr>Scholar Dropout Detection.</vt:lpstr>
      <vt:lpstr>Abandono Escolar en Mexico</vt:lpstr>
      <vt:lpstr>La educación tecnológica es clave para integrarse a la fuerza laboral de una industria especializada.</vt:lpstr>
      <vt:lpstr>PowerPoint Presentation</vt:lpstr>
      <vt:lpstr>Resultados    Obtenidos</vt:lpstr>
      <vt:lpstr>PowerPoint Presentation</vt:lpstr>
      <vt:lpstr>PowerPoint Presentation</vt:lpstr>
      <vt:lpstr>PowerPoint Presentation</vt:lpstr>
      <vt:lpstr>PowerPoint Presentation</vt:lpstr>
      <vt:lpstr>PowerPoint Presentation</vt:lpstr>
      <vt:lpstr>Diapositivas    de Apoyo</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Scholar Dropout Detection.</dc:title>
  <dc:creator>Bolanos Valerio, Marcos I</dc:creator>
  <cp:keywords>CTPClassification=CTP_NT</cp:keywords>
  <cp:lastModifiedBy>Bolanos Valerio, Marcos I</cp:lastModifiedBy>
  <cp:revision>32</cp:revision>
  <dcterms:modified xsi:type="dcterms:W3CDTF">2019-11-23T02:57:32Z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521c1470-4282-40ff-a62b-c0e84d88a5f5</vt:lpwstr>
  </property>
  <property fmtid="{D5CDD505-2E9C-101B-9397-08002B2CF9AE}" pid="3" name="CTP_TimeStamp">
    <vt:lpwstr>2019-11-23 02:57:32Z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