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26/06/2019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407319" y="1122363"/>
            <a:ext cx="6593681" cy="238760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07319" y="3602038"/>
            <a:ext cx="6593681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6058" y="4304665"/>
            <a:ext cx="7434266" cy="819355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6024" y="5124020"/>
            <a:ext cx="7433144" cy="68247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6093" y="609600"/>
            <a:ext cx="7429466" cy="3429000"/>
          </a:xfrm>
        </p:spPr>
        <p:txBody>
          <a:bodyPr rtlCol="0" anchor="ctr">
            <a:normAutofit/>
          </a:bodyPr>
          <a:lstStyle>
            <a:lvl1pPr>
              <a:defRPr sz="27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6058" y="4419600"/>
            <a:ext cx="7428344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rtlCol="0" anchor="ctr">
            <a:normAutofit/>
          </a:bodyPr>
          <a:lstStyle>
            <a:lvl1pPr>
              <a:defRPr sz="27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3365557"/>
            <a:ext cx="656422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6058" y="4309919"/>
            <a:ext cx="74295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6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6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6058" y="2134042"/>
            <a:ext cx="7429501" cy="2511835"/>
          </a:xfrm>
        </p:spPr>
        <p:txBody>
          <a:bodyPr rtlCol="0" anchor="b">
            <a:normAutofit/>
          </a:bodyPr>
          <a:lstStyle>
            <a:lvl1pPr>
              <a:defRPr sz="27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6023" y="4657655"/>
            <a:ext cx="7428379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856060" y="609600"/>
            <a:ext cx="74294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6058" y="2674463"/>
            <a:ext cx="2397674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845939" y="3360263"/>
            <a:ext cx="2406551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386075" y="2677635"/>
            <a:ext cx="238828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378160" y="3363435"/>
            <a:ext cx="2396873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332" y="2674463"/>
            <a:ext cx="2396226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5889332" y="3360263"/>
            <a:ext cx="2396226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6060" y="4404596"/>
            <a:ext cx="239643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856060" y="4980859"/>
            <a:ext cx="239643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366790" y="4404596"/>
            <a:ext cx="24003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365695" y="4980857"/>
            <a:ext cx="24003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426" y="4404595"/>
            <a:ext cx="2393056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5889332" y="4980855"/>
            <a:ext cx="2396226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781801" y="609600"/>
            <a:ext cx="1503758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56057" y="609600"/>
            <a:ext cx="5811443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6058" y="1419227"/>
            <a:ext cx="7429500" cy="2852737"/>
          </a:xfrm>
        </p:spPr>
        <p:txBody>
          <a:bodyPr rtlCol="0" anchor="b">
            <a:normAutofit/>
          </a:bodyPr>
          <a:lstStyle>
            <a:lvl1pPr>
              <a:defRPr sz="27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6058" y="4424362"/>
            <a:ext cx="74295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56058" y="2249486"/>
            <a:ext cx="3658792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29151" y="2249486"/>
            <a:ext cx="3656408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6058" y="2249486"/>
            <a:ext cx="3658794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56058" y="3073398"/>
            <a:ext cx="3658793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2249485"/>
            <a:ext cx="3656408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29150" y="3073398"/>
            <a:ext cx="3656408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60029" y="609601"/>
            <a:ext cx="2892028" cy="1639884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867150" y="592666"/>
            <a:ext cx="4418407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0029" y="2249486"/>
            <a:ext cx="2892028" cy="3541714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rtlCol="0" anchor="b"/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56058" y="2249486"/>
            <a:ext cx="4450883" cy="3541714"/>
          </a:xfrm>
        </p:spPr>
        <p:txBody>
          <a:bodyPr rtlCol="0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26/06/2019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26/06/2019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pt-BR" b="1" dirty="0"/>
              <a:t>Utilização de algoritmos de inteligência artificial na predição de partidas </a:t>
            </a:r>
            <a:br>
              <a:rPr lang="pt-BR" b="1" dirty="0"/>
            </a:br>
            <a:r>
              <a:rPr lang="pt-BR" b="1" dirty="0"/>
              <a:t>de basquete</a:t>
            </a:r>
            <a:endParaRPr lang="pt-BR" sz="405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19" y="3917156"/>
            <a:ext cx="6593681" cy="1241822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Aluno : Marcos Vinicius fernandes vital</a:t>
            </a:r>
          </a:p>
          <a:p>
            <a:pPr algn="ctr"/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Orientador : Dr. Rodrigo Grassi Martins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11213-B3C1-44CF-9982-1E3FF55B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BERNARD, L.; EARL, B.; W, B. K. Predicting </a:t>
            </a:r>
            <a:r>
              <a:rPr lang="en-US" dirty="0" err="1"/>
              <a:t>nba</a:t>
            </a:r>
            <a:r>
              <a:rPr lang="en-US" dirty="0"/>
              <a:t> games using neural networks. </a:t>
            </a:r>
            <a:r>
              <a:rPr lang="en-US" i="1" dirty="0"/>
              <a:t>Journal of Quantitative Analysis in Sports</a:t>
            </a:r>
            <a:r>
              <a:rPr lang="en-US" dirty="0"/>
              <a:t>, v. 5, n. 1, p. 1–17, 2009 </a:t>
            </a:r>
          </a:p>
          <a:p>
            <a:r>
              <a:rPr lang="en-US" dirty="0"/>
              <a:t>GRIFFITHS, M. Online video gaming: what should educational psychologists know ? </a:t>
            </a:r>
            <a:r>
              <a:rPr lang="en-US" i="1" dirty="0"/>
              <a:t>Educational Psychology in Practice</a:t>
            </a:r>
            <a:r>
              <a:rPr lang="en-US" dirty="0"/>
              <a:t>, Informa UK Limited, v. 26, n. 1, p. 35–40, mar 2010. </a:t>
            </a:r>
            <a:br>
              <a:rPr lang="en-US" dirty="0"/>
            </a:br>
            <a:br>
              <a:rPr lang="en-US" dirty="0"/>
            </a:b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DD0C37-3E2F-4784-BBED-06789F71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619125"/>
            <a:ext cx="7429500" cy="1477963"/>
          </a:xfrm>
        </p:spPr>
        <p:txBody>
          <a:bodyPr/>
          <a:lstStyle/>
          <a:p>
            <a:pPr algn="ctr"/>
            <a:r>
              <a:rPr lang="pt-BR" b="1" dirty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84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21139"/>
            <a:ext cx="7429499" cy="796501"/>
          </a:xfrm>
        </p:spPr>
        <p:txBody>
          <a:bodyPr rtlCol="0">
            <a:normAutofit/>
          </a:bodyPr>
          <a:lstStyle/>
          <a:p>
            <a:pPr algn="ctr"/>
            <a:r>
              <a:rPr lang="pt-BR" b="1" dirty="0"/>
              <a:t>Introdução</a:t>
            </a:r>
            <a:r>
              <a:rPr lang="pt-BR" sz="3300" dirty="0"/>
              <a:t> </a:t>
            </a:r>
            <a:endParaRPr lang="pt-BR" sz="33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117640"/>
            <a:ext cx="7429499" cy="3243649"/>
          </a:xfrm>
        </p:spPr>
        <p:txBody>
          <a:bodyPr rtlCol="0">
            <a:normAutofit/>
          </a:bodyPr>
          <a:lstStyle/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Basquete</a:t>
            </a:r>
          </a:p>
          <a:p>
            <a:pPr lvl="1"/>
            <a:r>
              <a:rPr lang="pt-BR" dirty="0"/>
              <a:t>NBA ha 30 equipes.</a:t>
            </a:r>
          </a:p>
          <a:p>
            <a:pPr lvl="1"/>
            <a:r>
              <a:rPr lang="pt-BR" dirty="0"/>
              <a:t>Temporada regular tem em media 82  com  7 series.</a:t>
            </a:r>
          </a:p>
          <a:p>
            <a:pPr lvl="1"/>
            <a:r>
              <a:rPr lang="pt-BR" dirty="0"/>
              <a:t>12.300 jogos gerados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Predição</a:t>
            </a:r>
          </a:p>
          <a:p>
            <a:pPr lvl="1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Desempenho</a:t>
            </a:r>
          </a:p>
          <a:p>
            <a:pPr lvl="1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Estratégias </a:t>
            </a:r>
          </a:p>
          <a:p>
            <a:pPr lvl="1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4776C-AEA3-49BC-B83E-844EEC12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21139"/>
            <a:ext cx="7429499" cy="768698"/>
          </a:xfrm>
        </p:spPr>
        <p:txBody>
          <a:bodyPr/>
          <a:lstStyle/>
          <a:p>
            <a:pPr algn="ctr"/>
            <a:r>
              <a:rPr lang="pt-BR" b="1" dirty="0"/>
              <a:t>Introdução</a:t>
            </a:r>
            <a:r>
              <a:rPr lang="pt-BR" sz="3300" dirty="0"/>
              <a:t>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FC8CC-015E-4049-90E7-BACEB0BB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089837"/>
            <a:ext cx="7429499" cy="3289986"/>
          </a:xfrm>
        </p:spPr>
        <p:txBody>
          <a:bodyPr>
            <a:normAutofit/>
          </a:bodyPr>
          <a:lstStyle/>
          <a:p>
            <a:r>
              <a:rPr lang="pt-BR" dirty="0"/>
              <a:t>OBJETIVO GERAL</a:t>
            </a:r>
          </a:p>
          <a:p>
            <a:pPr lvl="1"/>
            <a:r>
              <a:rPr lang="pt-BR" dirty="0"/>
              <a:t>O objetivo deste trabalho e a análise e predição de partidas de basquete utilizando dados das partidas e dos jogadores.</a:t>
            </a:r>
          </a:p>
          <a:p>
            <a:r>
              <a:rPr lang="pt-BR" dirty="0"/>
              <a:t>OBJETIVOS ESPECÍFICOS</a:t>
            </a:r>
          </a:p>
          <a:p>
            <a:pPr lvl="1"/>
            <a:r>
              <a:rPr lang="pt-BR" dirty="0"/>
              <a:t>comparar e demonstrar a eficácia para os classificadores utilizados no estado da arte de predição de partidas de basquete.</a:t>
            </a:r>
          </a:p>
          <a:p>
            <a:pPr lvl="1"/>
            <a:r>
              <a:rPr lang="pt-BR" dirty="0"/>
              <a:t>comparar e demonstrar a eficácia das bases de dados existentes no estado da arte na predição de partidas de basquete. </a:t>
            </a:r>
          </a:p>
          <a:p>
            <a:pPr lvl="1"/>
            <a:r>
              <a:rPr lang="pt-BR" dirty="0"/>
              <a:t>comparar e demonstrar a eficácia dos métodos seletores de características utilizados no estado da arte de predição de partidas de basquete.</a:t>
            </a:r>
          </a:p>
        </p:txBody>
      </p:sp>
    </p:spTree>
    <p:extLst>
      <p:ext uri="{BB962C8B-B14F-4D97-AF65-F5344CB8AC3E}">
        <p14:creationId xmlns:p14="http://schemas.microsoft.com/office/powerpoint/2010/main" val="28594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8CF82-6951-42BB-89B4-C7146B2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21138"/>
            <a:ext cx="7429499" cy="694559"/>
          </a:xfrm>
        </p:spPr>
        <p:txBody>
          <a:bodyPr>
            <a:normAutofit fontScale="90000"/>
          </a:bodyPr>
          <a:lstStyle/>
          <a:p>
            <a:pPr algn="ctr"/>
            <a:br>
              <a:rPr lang="pt-BR" b="1" dirty="0"/>
            </a:br>
            <a:r>
              <a:rPr lang="pt-BR" b="1" dirty="0"/>
              <a:t>REFERENCIAL Teórico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C1930-03F4-46C9-ACA8-E8CC51BC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099104"/>
            <a:ext cx="7429499" cy="3101547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A precisão e a velocidade das previsões dependerão da seleção manual ou automática adequada dos recursos mais significativos e altamente correlacionados (PURUCKER, 1996).</a:t>
            </a:r>
            <a:br>
              <a:rPr lang="pt-BR" dirty="0"/>
            </a:br>
            <a:endParaRPr lang="pt-BR" dirty="0"/>
          </a:p>
          <a:p>
            <a:r>
              <a:rPr lang="pt-BR" dirty="0"/>
              <a:t>Bernard, Earl e W (2009 ) em uma pesquisa sobre a previsão de jogos da NBA usando redes neurais. Autores exploraram subconjuntos obtidos a partir de especialistas para identificar um subconjunto de recursos de entrada para as redes neurais.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98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192B5-7BF1-433A-B607-6E3F3E9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21139"/>
            <a:ext cx="7429499" cy="703825"/>
          </a:xfrm>
        </p:spPr>
        <p:txBody>
          <a:bodyPr>
            <a:normAutofit fontScale="90000"/>
          </a:bodyPr>
          <a:lstStyle/>
          <a:p>
            <a:pPr algn="ctr"/>
            <a:br>
              <a:rPr lang="pt-BR" b="1" dirty="0"/>
            </a:br>
            <a:r>
              <a:rPr lang="pt-BR" b="1" dirty="0"/>
              <a:t>REFERENCIAL Teórico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E179C0-CB34-4EB0-9E4C-36FF6EFB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191780"/>
            <a:ext cx="7429499" cy="3008871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Embora o treinamento de um Maquina de vetores leve mais tempo com parado a outros métodos, acredita-se que o algoritmo tenha alta precisão devido a sua alta capacidade de construir limites de decisão complexos. (HAN; KAMBER; PEI, 2017)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11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9C49F-B23C-49CF-909C-E513B3A7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21138"/>
            <a:ext cx="7429499" cy="611150"/>
          </a:xfrm>
        </p:spPr>
        <p:txBody>
          <a:bodyPr>
            <a:normAutofit fontScale="90000"/>
          </a:bodyPr>
          <a:lstStyle/>
          <a:p>
            <a:pPr algn="ctr"/>
            <a:br>
              <a:rPr lang="pt-BR" b="1" dirty="0"/>
            </a:br>
            <a:r>
              <a:rPr lang="pt-BR" b="1" dirty="0"/>
              <a:t>METODOLOGIA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8341D87-4545-436F-AA7D-43653AE1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056" y="2686050"/>
            <a:ext cx="519350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3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BF326-7E2E-44BB-8ECB-D739F386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pt-BR" b="1" dirty="0"/>
            </a:br>
            <a:r>
              <a:rPr lang="pt-BR" b="1" dirty="0"/>
              <a:t>RECURSOS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A2D2C-6F05-4625-B9E7-C90A58DD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notebook</a:t>
            </a:r>
          </a:p>
          <a:p>
            <a:r>
              <a:rPr lang="en-US" i="1" dirty="0"/>
              <a:t> </a:t>
            </a:r>
            <a:r>
              <a:rPr lang="en-US" dirty="0"/>
              <a:t>software </a:t>
            </a:r>
            <a:r>
              <a:rPr lang="en-US" dirty="0" err="1"/>
              <a:t>weka</a:t>
            </a:r>
            <a:r>
              <a:rPr lang="en-US" dirty="0"/>
              <a:t> 3 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0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6CF66-C26A-4A69-A66F-D93DBCBE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cronograma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40DAB0B-9489-4378-AC22-A7A7D6BEF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63" y="3392411"/>
            <a:ext cx="7429500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00DD2-5D95-47D3-A3F4-B0D42BC5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11053-CC5E-46D0-8F1B-AFED9E33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79" y="2311271"/>
            <a:ext cx="8139659" cy="3541714"/>
          </a:xfrm>
        </p:spPr>
        <p:txBody>
          <a:bodyPr/>
          <a:lstStyle/>
          <a:p>
            <a:r>
              <a:rPr lang="en-US" dirty="0"/>
              <a:t>PURUCKER, M. Neural network quarterbacking. </a:t>
            </a:r>
            <a:r>
              <a:rPr lang="en-US" i="1" dirty="0"/>
              <a:t>IEEE Potentials</a:t>
            </a:r>
            <a:r>
              <a:rPr lang="en-US" dirty="0"/>
              <a:t>, Institute of Electrical and Electronics Engineers (IEEE), v. 15, n. 3, p. 9–15, 1996. </a:t>
            </a:r>
          </a:p>
          <a:p>
            <a:endParaRPr lang="en-US" dirty="0"/>
          </a:p>
          <a:p>
            <a:r>
              <a:rPr lang="pt-BR" dirty="0"/>
              <a:t>HAN, J.; KAMBER, M.; PEI, J. </a:t>
            </a:r>
            <a:r>
              <a:rPr lang="pt-BR" i="1" dirty="0"/>
              <a:t>Data Mining: </a:t>
            </a:r>
            <a:r>
              <a:rPr lang="pt-BR" i="1" dirty="0" err="1"/>
              <a:t>Concepts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dirty="0"/>
              <a:t>. Elsevier LTD, Oxford,2017. ISBN 0123814790. Disponível em: </a:t>
            </a:r>
            <a:r>
              <a:rPr lang="pt-BR" i="1" dirty="0"/>
              <a:t>h</a:t>
            </a:r>
            <a:r>
              <a:rPr lang="pt-BR" dirty="0"/>
              <a:t>https://www.ebook.de/de/product/14641128/jiawei</a:t>
            </a:r>
            <a:r>
              <a:rPr lang="pt-BR" i="1" dirty="0"/>
              <a:t>n</a:t>
            </a:r>
            <a:br>
              <a:rPr lang="pt-BR" i="1" dirty="0"/>
            </a:br>
            <a:r>
              <a:rPr lang="pt-BR" dirty="0" err="1"/>
              <a:t>han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 err="1"/>
              <a:t>micheline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 err="1"/>
              <a:t>kamber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 err="1"/>
              <a:t>jian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 err="1"/>
              <a:t>pei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 err="1"/>
              <a:t>data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 err="1"/>
              <a:t>mining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 err="1"/>
              <a:t>concepts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 err="1"/>
              <a:t>and</a:t>
            </a:r>
            <a:r>
              <a:rPr lang="pt-BR" i="1" dirty="0" err="1"/>
              <a:t>n</a:t>
            </a:r>
            <a:r>
              <a:rPr lang="pt-BR" i="1" dirty="0"/>
              <a:t> </a:t>
            </a:r>
            <a:r>
              <a:rPr lang="pt-BR" dirty="0" err="1"/>
              <a:t>techniques.html</a:t>
            </a:r>
            <a:r>
              <a:rPr lang="pt-BR" i="1" dirty="0" err="1"/>
              <a:t>i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696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378</Words>
  <Application>Microsoft Office PowerPoint</Application>
  <PresentationFormat>Apresentação na tela (4:3)</PresentationFormat>
  <Paragraphs>40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Circuito</vt:lpstr>
      <vt:lpstr>Utilização de algoritmos de inteligência artificial na predição de partidas  de basquete</vt:lpstr>
      <vt:lpstr>Introdução </vt:lpstr>
      <vt:lpstr>Introdução </vt:lpstr>
      <vt:lpstr> REFERENCIAL Teórico  </vt:lpstr>
      <vt:lpstr> REFERENCIAL Teórico  </vt:lpstr>
      <vt:lpstr> METODOLOGIA </vt:lpstr>
      <vt:lpstr> RECURSOS  </vt:lpstr>
      <vt:lpstr>cronograma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2019-06-25T13:57:04Z</dcterms:created>
  <dcterms:modified xsi:type="dcterms:W3CDTF">2019-06-26T12:31:55Z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