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
      <p:font typeface="Lexend Light"/>
      <p:regular r:id="rId30"/>
      <p:bold r:id="rId31"/>
    </p:embeddedFont>
    <p:embeddedFont>
      <p:font typeface="EB Garamond"/>
      <p:regular r:id="rId32"/>
      <p:bold r:id="rId33"/>
      <p:italic r:id="rId34"/>
      <p:boldItalic r:id="rId35"/>
    </p:embeddedFont>
    <p:embeddedFont>
      <p:font typeface="Lexend Medium"/>
      <p:regular r:id="rId36"/>
      <p:bold r:id="rId37"/>
    </p:embeddedFont>
    <p:embeddedFont>
      <p:font typeface="Spectral"/>
      <p:regular r:id="rId38"/>
      <p:bold r:id="rId39"/>
      <p:italic r:id="rId40"/>
      <p:boldItalic r:id="rId41"/>
    </p:embeddedFont>
    <p:embeddedFont>
      <p:font typeface="Lexend"/>
      <p:regular r:id="rId42"/>
      <p:bold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2FE376-E2B5-4410-91B0-FEFAFAF946BE}">
  <a:tblStyle styleId="{A72FE376-E2B5-4410-91B0-FEFAFAF946BE}"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6505559-2EDD-44A3-ADFE-00DB4E686F1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pectral-italic.fntdata"/><Relationship Id="rId20" Type="http://schemas.openxmlformats.org/officeDocument/2006/relationships/slide" Target="slides/slide14.xml"/><Relationship Id="rId42" Type="http://schemas.openxmlformats.org/officeDocument/2006/relationships/font" Target="fonts/Lexend-regular.fntdata"/><Relationship Id="rId41" Type="http://schemas.openxmlformats.org/officeDocument/2006/relationships/font" Target="fonts/Spectral-boldItalic.fntdata"/><Relationship Id="rId22" Type="http://schemas.openxmlformats.org/officeDocument/2006/relationships/slide" Target="slides/slide16.xml"/><Relationship Id="rId44" Type="http://schemas.openxmlformats.org/officeDocument/2006/relationships/font" Target="fonts/Merriweather-regular.fntdata"/><Relationship Id="rId21" Type="http://schemas.openxmlformats.org/officeDocument/2006/relationships/slide" Target="slides/slide15.xml"/><Relationship Id="rId43" Type="http://schemas.openxmlformats.org/officeDocument/2006/relationships/font" Target="fonts/Lexend-bold.fntdata"/><Relationship Id="rId24" Type="http://schemas.openxmlformats.org/officeDocument/2006/relationships/slide" Target="slides/slide18.xml"/><Relationship Id="rId46" Type="http://schemas.openxmlformats.org/officeDocument/2006/relationships/font" Target="fonts/Merriweather-italic.fntdata"/><Relationship Id="rId23" Type="http://schemas.openxmlformats.org/officeDocument/2006/relationships/slide" Target="slides/slide17.xml"/><Relationship Id="rId45"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47" Type="http://schemas.openxmlformats.org/officeDocument/2006/relationships/font" Target="fonts/Merriweather-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exendLight-bold.fntdata"/><Relationship Id="rId30" Type="http://schemas.openxmlformats.org/officeDocument/2006/relationships/font" Target="fonts/LexendLight-regular.fntdata"/><Relationship Id="rId11" Type="http://schemas.openxmlformats.org/officeDocument/2006/relationships/slide" Target="slides/slide5.xml"/><Relationship Id="rId33" Type="http://schemas.openxmlformats.org/officeDocument/2006/relationships/font" Target="fonts/EBGaramond-bold.fntdata"/><Relationship Id="rId10" Type="http://schemas.openxmlformats.org/officeDocument/2006/relationships/slide" Target="slides/slide4.xml"/><Relationship Id="rId32" Type="http://schemas.openxmlformats.org/officeDocument/2006/relationships/font" Target="fonts/EBGaramond-regular.fntdata"/><Relationship Id="rId13" Type="http://schemas.openxmlformats.org/officeDocument/2006/relationships/slide" Target="slides/slide7.xml"/><Relationship Id="rId35" Type="http://schemas.openxmlformats.org/officeDocument/2006/relationships/font" Target="fonts/EBGaramond-boldItalic.fntdata"/><Relationship Id="rId12" Type="http://schemas.openxmlformats.org/officeDocument/2006/relationships/slide" Target="slides/slide6.xml"/><Relationship Id="rId34" Type="http://schemas.openxmlformats.org/officeDocument/2006/relationships/font" Target="fonts/EBGaramond-italic.fntdata"/><Relationship Id="rId15" Type="http://schemas.openxmlformats.org/officeDocument/2006/relationships/slide" Target="slides/slide9.xml"/><Relationship Id="rId37" Type="http://schemas.openxmlformats.org/officeDocument/2006/relationships/font" Target="fonts/LexendMedium-bold.fntdata"/><Relationship Id="rId14" Type="http://schemas.openxmlformats.org/officeDocument/2006/relationships/slide" Target="slides/slide8.xml"/><Relationship Id="rId36" Type="http://schemas.openxmlformats.org/officeDocument/2006/relationships/font" Target="fonts/LexendMedium-regular.fntdata"/><Relationship Id="rId17" Type="http://schemas.openxmlformats.org/officeDocument/2006/relationships/slide" Target="slides/slide11.xml"/><Relationship Id="rId39" Type="http://schemas.openxmlformats.org/officeDocument/2006/relationships/font" Target="fonts/Spectral-bold.fntdata"/><Relationship Id="rId16" Type="http://schemas.openxmlformats.org/officeDocument/2006/relationships/slide" Target="slides/slide10.xml"/><Relationship Id="rId38" Type="http://schemas.openxmlformats.org/officeDocument/2006/relationships/font" Target="fonts/Spectral-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3df280e64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3df280e64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3df280e64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3df280e64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3df280e64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3df280e64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3df280e64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3df280e64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3df280e64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3df280e6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3df280e64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3df280e64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3df280e64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3df280e64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3df280e64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3df280e64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3df280e64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3df280e64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3df280e64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3df280e64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3df280e6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3df280e6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3df280e64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3df280e64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3df280e64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3df280e64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3df280e64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3df280e64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3df280e64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3df280e64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3df280e64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3df280e64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3df280e64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3df280e64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3df280e64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f3df280e64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1.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54200" y="1303050"/>
            <a:ext cx="83487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6500"/>
              <a:t>Supervised ML : v2</a:t>
            </a:r>
            <a:endParaRPr b="1" sz="6500"/>
          </a:p>
        </p:txBody>
      </p:sp>
      <p:sp>
        <p:nvSpPr>
          <p:cNvPr id="60" name="Google Shape;60;p13"/>
          <p:cNvSpPr txBox="1"/>
          <p:nvPr>
            <p:ph idx="1" type="subTitle"/>
          </p:nvPr>
        </p:nvSpPr>
        <p:spPr>
          <a:xfrm>
            <a:off x="137275" y="3150700"/>
            <a:ext cx="79737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latin typeface="Merriweather"/>
                <a:ea typeface="Merriweather"/>
                <a:cs typeface="Merriweather"/>
                <a:sym typeface="Merriweather"/>
              </a:rPr>
              <a:t>Lakshay Kumar, Atharv Vadhera, Shyam Sindhia</a:t>
            </a:r>
            <a:endParaRPr sz="190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157775" y="17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Logistic Regression</a:t>
            </a:r>
            <a:endParaRPr b="1"/>
          </a:p>
        </p:txBody>
      </p:sp>
      <p:sp>
        <p:nvSpPr>
          <p:cNvPr id="146" name="Google Shape;146;p22"/>
          <p:cNvSpPr txBox="1"/>
          <p:nvPr>
            <p:ph idx="1" type="body"/>
          </p:nvPr>
        </p:nvSpPr>
        <p:spPr>
          <a:xfrm>
            <a:off x="4521975" y="794925"/>
            <a:ext cx="4310400" cy="40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 0.70013</a:t>
            </a:r>
            <a:endParaRPr/>
          </a:p>
          <a:p>
            <a:pPr indent="0" lvl="0" marL="0" rtl="0" algn="l">
              <a:spcBef>
                <a:spcPts val="1200"/>
              </a:spcBef>
              <a:spcAft>
                <a:spcPts val="0"/>
              </a:spcAft>
              <a:buNone/>
            </a:pPr>
            <a:r>
              <a:rPr lang="en"/>
              <a:t>Precision : 0.7328</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solidFill>
                  <a:schemeClr val="accent5"/>
                </a:solidFill>
                <a:latin typeface="Lexend"/>
                <a:ea typeface="Lexend"/>
                <a:cs typeface="Lexend"/>
                <a:sym typeface="Lexend"/>
              </a:rPr>
              <a:t>Assumes linear relationship between brainwaves and drowsiness!</a:t>
            </a:r>
            <a:endParaRPr b="1">
              <a:solidFill>
                <a:schemeClr val="accent5"/>
              </a:solidFill>
              <a:latin typeface="Lexend"/>
              <a:ea typeface="Lexend"/>
              <a:cs typeface="Lexend"/>
              <a:sym typeface="Lexend"/>
            </a:endParaRPr>
          </a:p>
        </p:txBody>
      </p:sp>
      <p:pic>
        <p:nvPicPr>
          <p:cNvPr id="147" name="Google Shape;147;p22"/>
          <p:cNvPicPr preferRelativeResize="0"/>
          <p:nvPr/>
        </p:nvPicPr>
        <p:blipFill>
          <a:blip r:embed="rId3">
            <a:alphaModFix/>
          </a:blip>
          <a:stretch>
            <a:fillRect/>
          </a:stretch>
        </p:blipFill>
        <p:spPr>
          <a:xfrm>
            <a:off x="157775" y="794925"/>
            <a:ext cx="4217175" cy="37846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57775" y="17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Logistic Regression</a:t>
            </a:r>
            <a:endParaRPr b="1"/>
          </a:p>
        </p:txBody>
      </p:sp>
      <p:sp>
        <p:nvSpPr>
          <p:cNvPr id="153" name="Google Shape;153;p23"/>
          <p:cNvSpPr txBox="1"/>
          <p:nvPr>
            <p:ph idx="1" type="body"/>
          </p:nvPr>
        </p:nvSpPr>
        <p:spPr>
          <a:xfrm>
            <a:off x="4877650" y="1087200"/>
            <a:ext cx="3954600" cy="350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a:latin typeface="Lexend"/>
                <a:ea typeface="Lexend"/>
                <a:cs typeface="Lexend"/>
                <a:sym typeface="Lexend"/>
              </a:rPr>
              <a:t>F</a:t>
            </a:r>
            <a:r>
              <a:rPr b="1" lang="en" sz="2100">
                <a:latin typeface="Lexend"/>
                <a:ea typeface="Lexend"/>
                <a:cs typeface="Lexend"/>
                <a:sym typeface="Lexend"/>
              </a:rPr>
              <a:t>airly strong ability to differentiate between drowsy and non-drowsy drivers!</a:t>
            </a:r>
            <a:endParaRPr b="1" sz="2100">
              <a:solidFill>
                <a:schemeClr val="accent5"/>
              </a:solidFill>
              <a:latin typeface="Lexend"/>
              <a:ea typeface="Lexend"/>
              <a:cs typeface="Lexend"/>
              <a:sym typeface="Lexend"/>
            </a:endParaRPr>
          </a:p>
        </p:txBody>
      </p:sp>
      <p:pic>
        <p:nvPicPr>
          <p:cNvPr id="154" name="Google Shape;154;p23"/>
          <p:cNvPicPr preferRelativeResize="0"/>
          <p:nvPr/>
        </p:nvPicPr>
        <p:blipFill>
          <a:blip r:embed="rId3">
            <a:alphaModFix/>
          </a:blip>
          <a:stretch>
            <a:fillRect/>
          </a:stretch>
        </p:blipFill>
        <p:spPr>
          <a:xfrm>
            <a:off x="157775" y="794925"/>
            <a:ext cx="4719875" cy="379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157775" y="17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Logistic Regression</a:t>
            </a:r>
            <a:endParaRPr b="1"/>
          </a:p>
        </p:txBody>
      </p:sp>
      <p:pic>
        <p:nvPicPr>
          <p:cNvPr id="160" name="Google Shape;160;p24"/>
          <p:cNvPicPr preferRelativeResize="0"/>
          <p:nvPr/>
        </p:nvPicPr>
        <p:blipFill>
          <a:blip r:embed="rId3">
            <a:alphaModFix/>
          </a:blip>
          <a:stretch>
            <a:fillRect/>
          </a:stretch>
        </p:blipFill>
        <p:spPr>
          <a:xfrm>
            <a:off x="0" y="589663"/>
            <a:ext cx="4653651" cy="3762625"/>
          </a:xfrm>
          <a:prstGeom prst="rect">
            <a:avLst/>
          </a:prstGeom>
          <a:noFill/>
          <a:ln>
            <a:noFill/>
          </a:ln>
        </p:spPr>
      </p:pic>
      <p:graphicFrame>
        <p:nvGraphicFramePr>
          <p:cNvPr id="161" name="Google Shape;161;p24"/>
          <p:cNvGraphicFramePr/>
          <p:nvPr/>
        </p:nvGraphicFramePr>
        <p:xfrm>
          <a:off x="4791525" y="1526725"/>
          <a:ext cx="3000000" cy="3000000"/>
        </p:xfrm>
        <a:graphic>
          <a:graphicData uri="http://schemas.openxmlformats.org/drawingml/2006/table">
            <a:tbl>
              <a:tblPr>
                <a:noFill/>
                <a:tableStyleId>{A72FE376-E2B5-4410-91B0-FEFAFAF946BE}</a:tableStyleId>
              </a:tblPr>
              <a:tblGrid>
                <a:gridCol w="596850"/>
                <a:gridCol w="1771875"/>
                <a:gridCol w="1801725"/>
              </a:tblGrid>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Wave</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When they are high</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When they are low</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High Gamma (30-100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indicate advanced cognitive functions, perception, and high focus.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observed during states of reduced cognitive activity or relaxation.</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Delta (1-3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are prominent during deep sleep and restorative states.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seen during awake states and light sleep.</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157775" y="17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Decision Tree Classifier</a:t>
            </a:r>
            <a:endParaRPr b="1"/>
          </a:p>
        </p:txBody>
      </p:sp>
      <p:sp>
        <p:nvSpPr>
          <p:cNvPr id="167" name="Google Shape;167;p25"/>
          <p:cNvSpPr txBox="1"/>
          <p:nvPr>
            <p:ph idx="1" type="body"/>
          </p:nvPr>
        </p:nvSpPr>
        <p:spPr>
          <a:xfrm>
            <a:off x="4752875" y="991000"/>
            <a:ext cx="4118100" cy="452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Accuracy</a:t>
            </a:r>
            <a:r>
              <a:rPr lang="en"/>
              <a:t> - 0.7402</a:t>
            </a:r>
            <a:endParaRPr b="1">
              <a:solidFill>
                <a:schemeClr val="accent5"/>
              </a:solidFill>
              <a:latin typeface="Lexend"/>
              <a:ea typeface="Lexend"/>
              <a:cs typeface="Lexend"/>
              <a:sym typeface="Lexend"/>
            </a:endParaRPr>
          </a:p>
        </p:txBody>
      </p:sp>
      <p:pic>
        <p:nvPicPr>
          <p:cNvPr id="168" name="Google Shape;168;p25"/>
          <p:cNvPicPr preferRelativeResize="0"/>
          <p:nvPr/>
        </p:nvPicPr>
        <p:blipFill>
          <a:blip r:embed="rId3">
            <a:alphaModFix/>
          </a:blip>
          <a:stretch>
            <a:fillRect/>
          </a:stretch>
        </p:blipFill>
        <p:spPr>
          <a:xfrm>
            <a:off x="261600" y="794925"/>
            <a:ext cx="4310400" cy="3868308"/>
          </a:xfrm>
          <a:prstGeom prst="rect">
            <a:avLst/>
          </a:prstGeom>
          <a:noFill/>
          <a:ln>
            <a:noFill/>
          </a:ln>
        </p:spPr>
      </p:pic>
      <p:sp>
        <p:nvSpPr>
          <p:cNvPr id="169" name="Google Shape;169;p25"/>
          <p:cNvSpPr txBox="1"/>
          <p:nvPr>
            <p:ph idx="1" type="body"/>
          </p:nvPr>
        </p:nvSpPr>
        <p:spPr>
          <a:xfrm>
            <a:off x="4895650" y="1624475"/>
            <a:ext cx="4118100" cy="452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
                <a:latin typeface="Lexend"/>
                <a:ea typeface="Lexend"/>
                <a:cs typeface="Lexend"/>
                <a:sym typeface="Lexend"/>
              </a:rPr>
              <a:t>vs</a:t>
            </a:r>
            <a:endParaRPr b="1">
              <a:solidFill>
                <a:schemeClr val="accent5"/>
              </a:solidFill>
              <a:latin typeface="Lexend"/>
              <a:ea typeface="Lexend"/>
              <a:cs typeface="Lexend"/>
              <a:sym typeface="Lexend"/>
            </a:endParaRPr>
          </a:p>
        </p:txBody>
      </p:sp>
      <p:pic>
        <p:nvPicPr>
          <p:cNvPr id="170" name="Google Shape;170;p25"/>
          <p:cNvPicPr preferRelativeResize="0"/>
          <p:nvPr/>
        </p:nvPicPr>
        <p:blipFill rotWithShape="1">
          <a:blip r:embed="rId4">
            <a:alphaModFix/>
          </a:blip>
          <a:srcRect b="0" l="0" r="0" t="6103"/>
          <a:stretch/>
        </p:blipFill>
        <p:spPr>
          <a:xfrm>
            <a:off x="4752875" y="2396725"/>
            <a:ext cx="2083975" cy="1756125"/>
          </a:xfrm>
          <a:prstGeom prst="rect">
            <a:avLst/>
          </a:prstGeom>
          <a:noFill/>
          <a:ln>
            <a:noFill/>
          </a:ln>
        </p:spPr>
      </p:pic>
      <p:sp>
        <p:nvSpPr>
          <p:cNvPr id="171" name="Google Shape;171;p25"/>
          <p:cNvSpPr txBox="1"/>
          <p:nvPr>
            <p:ph idx="1" type="body"/>
          </p:nvPr>
        </p:nvSpPr>
        <p:spPr>
          <a:xfrm>
            <a:off x="4807000" y="2076575"/>
            <a:ext cx="4118100" cy="452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300"/>
              <a:t>Logistic Regression</a:t>
            </a:r>
            <a:endParaRPr b="1" sz="1300">
              <a:solidFill>
                <a:schemeClr val="accent5"/>
              </a:solidFill>
              <a:latin typeface="Lexend"/>
              <a:ea typeface="Lexend"/>
              <a:cs typeface="Lexend"/>
              <a:sym typeface="Lexend"/>
            </a:endParaRPr>
          </a:p>
        </p:txBody>
      </p:sp>
      <p:sp>
        <p:nvSpPr>
          <p:cNvPr id="172" name="Google Shape;172;p25"/>
          <p:cNvSpPr txBox="1"/>
          <p:nvPr>
            <p:ph idx="1" type="body"/>
          </p:nvPr>
        </p:nvSpPr>
        <p:spPr>
          <a:xfrm>
            <a:off x="6216175" y="3968850"/>
            <a:ext cx="1826100" cy="452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500"/>
              <a:t>Accuracy - 0.70013</a:t>
            </a:r>
            <a:endParaRPr b="1" sz="1500">
              <a:solidFill>
                <a:schemeClr val="accent5"/>
              </a:solidFill>
              <a:latin typeface="Lexend"/>
              <a:ea typeface="Lexend"/>
              <a:cs typeface="Lexend"/>
              <a:sym typeface="Lexe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157775" y="464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Decision Tree Classifier</a:t>
            </a:r>
            <a:endParaRPr b="1"/>
          </a:p>
        </p:txBody>
      </p:sp>
      <p:graphicFrame>
        <p:nvGraphicFramePr>
          <p:cNvPr id="178" name="Google Shape;178;p26"/>
          <p:cNvGraphicFramePr/>
          <p:nvPr/>
        </p:nvGraphicFramePr>
        <p:xfrm>
          <a:off x="4781900" y="1519075"/>
          <a:ext cx="3000000" cy="3000000"/>
        </p:xfrm>
        <a:graphic>
          <a:graphicData uri="http://schemas.openxmlformats.org/drawingml/2006/table">
            <a:tbl>
              <a:tblPr>
                <a:noFill/>
                <a:tableStyleId>{A72FE376-E2B5-4410-91B0-FEFAFAF946BE}</a:tableStyleId>
              </a:tblPr>
              <a:tblGrid>
                <a:gridCol w="837375"/>
                <a:gridCol w="1531350"/>
                <a:gridCol w="1801725"/>
              </a:tblGrid>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Wave</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When they are high</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When they are low</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High Gamma (30-100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indicate advanced cognitive functions, perception, and high focus.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observed during states of reduced cognitive activity or relaxation.</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Delta (1-3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are prominent during deep sleep and restorative states.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seen during awake states and light sleep.</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High Beta (12-29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indicate high alertness, stress, and intense mental activity.</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observed during relaxation or low engagement.</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pic>
        <p:nvPicPr>
          <p:cNvPr id="179" name="Google Shape;179;p26"/>
          <p:cNvPicPr preferRelativeResize="0"/>
          <p:nvPr/>
        </p:nvPicPr>
        <p:blipFill>
          <a:blip r:embed="rId3">
            <a:alphaModFix/>
          </a:blip>
          <a:stretch>
            <a:fillRect/>
          </a:stretch>
        </p:blipFill>
        <p:spPr>
          <a:xfrm>
            <a:off x="157775" y="1256750"/>
            <a:ext cx="4486724" cy="314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157775" y="17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Random Forest</a:t>
            </a:r>
            <a:endParaRPr b="1"/>
          </a:p>
        </p:txBody>
      </p:sp>
      <p:pic>
        <p:nvPicPr>
          <p:cNvPr id="185" name="Google Shape;185;p27"/>
          <p:cNvPicPr preferRelativeResize="0"/>
          <p:nvPr/>
        </p:nvPicPr>
        <p:blipFill>
          <a:blip r:embed="rId3">
            <a:alphaModFix/>
          </a:blip>
          <a:stretch>
            <a:fillRect/>
          </a:stretch>
        </p:blipFill>
        <p:spPr>
          <a:xfrm>
            <a:off x="157775" y="793700"/>
            <a:ext cx="4695851" cy="2945676"/>
          </a:xfrm>
          <a:prstGeom prst="rect">
            <a:avLst/>
          </a:prstGeom>
          <a:noFill/>
          <a:ln>
            <a:noFill/>
          </a:ln>
        </p:spPr>
      </p:pic>
      <p:sp>
        <p:nvSpPr>
          <p:cNvPr id="186" name="Google Shape;186;p27"/>
          <p:cNvSpPr/>
          <p:nvPr/>
        </p:nvSpPr>
        <p:spPr>
          <a:xfrm>
            <a:off x="1940600" y="950050"/>
            <a:ext cx="279300" cy="279600"/>
          </a:xfrm>
          <a:prstGeom prst="donut">
            <a:avLst>
              <a:gd fmla="val 1068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7" name="Google Shape;187;p27"/>
          <p:cNvSpPr txBox="1"/>
          <p:nvPr/>
        </p:nvSpPr>
        <p:spPr>
          <a:xfrm>
            <a:off x="7281325" y="3672425"/>
            <a:ext cx="1884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188" name="Google Shape;188;p27"/>
          <p:cNvSpPr txBox="1"/>
          <p:nvPr/>
        </p:nvSpPr>
        <p:spPr>
          <a:xfrm>
            <a:off x="5338225" y="1012125"/>
            <a:ext cx="1943100" cy="9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rgbClr val="3C4043"/>
                </a:solidFill>
                <a:latin typeface="Lexend"/>
                <a:ea typeface="Lexend"/>
                <a:cs typeface="Lexend"/>
                <a:sym typeface="Lexend"/>
              </a:rPr>
              <a:t>Max Accuracy at 700 trees ~ 80.19%</a:t>
            </a:r>
            <a:endParaRPr sz="1800">
              <a:solidFill>
                <a:srgbClr val="3C4043"/>
              </a:solidFill>
            </a:endParaRPr>
          </a:p>
        </p:txBody>
      </p:sp>
      <p:sp>
        <p:nvSpPr>
          <p:cNvPr id="189" name="Google Shape;189;p27"/>
          <p:cNvSpPr txBox="1"/>
          <p:nvPr/>
        </p:nvSpPr>
        <p:spPr>
          <a:xfrm>
            <a:off x="5338225" y="1958625"/>
            <a:ext cx="3000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exend Light"/>
                <a:ea typeface="Lexend Light"/>
                <a:cs typeface="Lexend Light"/>
                <a:sym typeface="Lexend Light"/>
              </a:rPr>
              <a:t>The Random Forest model not only reached the highest accuracy of 80.19% with 700 trees, but it also highlights how this </a:t>
            </a:r>
            <a:r>
              <a:rPr i="1" lang="en" u="sng">
                <a:latin typeface="Lexend Light"/>
                <a:ea typeface="Lexend Light"/>
                <a:cs typeface="Lexend Light"/>
                <a:sym typeface="Lexend Light"/>
              </a:rPr>
              <a:t>method outperform simpler models by reducing overfitting and capturing more complex </a:t>
            </a:r>
            <a:r>
              <a:rPr lang="en">
                <a:latin typeface="Lexend Light"/>
                <a:ea typeface="Lexend Light"/>
                <a:cs typeface="Lexend Light"/>
                <a:sym typeface="Lexend Light"/>
              </a:rPr>
              <a:t>interactions in brainwave patterns. </a:t>
            </a:r>
            <a:endParaRPr>
              <a:latin typeface="Lexend Light"/>
              <a:ea typeface="Lexend Light"/>
              <a:cs typeface="Lexend Light"/>
              <a:sym typeface="Lexend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157775" y="17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Random Forest</a:t>
            </a:r>
            <a:endParaRPr b="1"/>
          </a:p>
        </p:txBody>
      </p:sp>
      <p:sp>
        <p:nvSpPr>
          <p:cNvPr id="195" name="Google Shape;195;p28"/>
          <p:cNvSpPr txBox="1"/>
          <p:nvPr/>
        </p:nvSpPr>
        <p:spPr>
          <a:xfrm>
            <a:off x="7281325" y="3672425"/>
            <a:ext cx="1884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accent3"/>
              </a:solidFill>
              <a:latin typeface="Proxima Nova"/>
              <a:ea typeface="Proxima Nova"/>
              <a:cs typeface="Proxima Nova"/>
              <a:sym typeface="Proxima Nova"/>
            </a:endParaRPr>
          </a:p>
        </p:txBody>
      </p:sp>
      <p:pic>
        <p:nvPicPr>
          <p:cNvPr id="196" name="Google Shape;196;p28"/>
          <p:cNvPicPr preferRelativeResize="0"/>
          <p:nvPr/>
        </p:nvPicPr>
        <p:blipFill>
          <a:blip r:embed="rId3">
            <a:alphaModFix/>
          </a:blip>
          <a:stretch>
            <a:fillRect/>
          </a:stretch>
        </p:blipFill>
        <p:spPr>
          <a:xfrm>
            <a:off x="290000" y="748350"/>
            <a:ext cx="4483250" cy="2654049"/>
          </a:xfrm>
          <a:prstGeom prst="rect">
            <a:avLst/>
          </a:prstGeom>
          <a:noFill/>
          <a:ln>
            <a:noFill/>
          </a:ln>
        </p:spPr>
      </p:pic>
      <p:sp>
        <p:nvSpPr>
          <p:cNvPr id="197" name="Google Shape;197;p28"/>
          <p:cNvSpPr txBox="1"/>
          <p:nvPr/>
        </p:nvSpPr>
        <p:spPr>
          <a:xfrm>
            <a:off x="5066625" y="254225"/>
            <a:ext cx="4005300" cy="6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50">
                <a:solidFill>
                  <a:schemeClr val="dk1"/>
                </a:solidFill>
                <a:highlight>
                  <a:schemeClr val="lt1"/>
                </a:highlight>
                <a:latin typeface="Lexend Medium"/>
                <a:ea typeface="Lexend Medium"/>
                <a:cs typeface="Lexend Medium"/>
                <a:sym typeface="Lexend Medium"/>
              </a:rPr>
              <a:t>Feature Importance in Predicting Driver Drowsiness</a:t>
            </a:r>
            <a:endParaRPr sz="2200">
              <a:solidFill>
                <a:schemeClr val="dk1"/>
              </a:solidFill>
              <a:highlight>
                <a:schemeClr val="lt1"/>
              </a:highlight>
              <a:latin typeface="Lexend Medium"/>
              <a:ea typeface="Lexend Medium"/>
              <a:cs typeface="Lexend Medium"/>
              <a:sym typeface="Lexend Medium"/>
            </a:endParaRPr>
          </a:p>
        </p:txBody>
      </p:sp>
      <p:sp>
        <p:nvSpPr>
          <p:cNvPr id="198" name="Google Shape;198;p28"/>
          <p:cNvSpPr txBox="1"/>
          <p:nvPr/>
        </p:nvSpPr>
        <p:spPr>
          <a:xfrm>
            <a:off x="5001600" y="913425"/>
            <a:ext cx="3000000" cy="18255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650">
                <a:solidFill>
                  <a:schemeClr val="dk1"/>
                </a:solidFill>
                <a:highlight>
                  <a:srgbClr val="FFFFFF"/>
                </a:highlight>
                <a:latin typeface="Lexend Medium"/>
                <a:ea typeface="Lexend Medium"/>
                <a:cs typeface="Lexend Medium"/>
                <a:sym typeface="Lexend Medium"/>
              </a:rPr>
              <a:t>Top Predictors:</a:t>
            </a:r>
            <a:endParaRPr sz="1650">
              <a:solidFill>
                <a:schemeClr val="dk1"/>
              </a:solidFill>
              <a:highlight>
                <a:srgbClr val="FFFFFF"/>
              </a:highlight>
              <a:latin typeface="Lexend Medium"/>
              <a:ea typeface="Lexend Medium"/>
              <a:cs typeface="Lexend Medium"/>
              <a:sym typeface="Lexend Medium"/>
            </a:endParaRPr>
          </a:p>
          <a:p>
            <a:pPr indent="-301625" lvl="0" marL="457200" rtl="0" algn="l">
              <a:lnSpc>
                <a:spcPct val="115000"/>
              </a:lnSpc>
              <a:spcBef>
                <a:spcPts val="1200"/>
              </a:spcBef>
              <a:spcAft>
                <a:spcPts val="0"/>
              </a:spcAft>
              <a:buClr>
                <a:schemeClr val="dk1"/>
              </a:buClr>
              <a:buSzPts val="1150"/>
              <a:buChar char="●"/>
            </a:pPr>
            <a:r>
              <a:rPr lang="en" sz="1150">
                <a:solidFill>
                  <a:schemeClr val="dk1"/>
                </a:solidFill>
                <a:highlight>
                  <a:srgbClr val="FFFFFF"/>
                </a:highlight>
              </a:rPr>
              <a:t>High Gamma Waves: Mental fatigue, cognitive processing</a:t>
            </a:r>
            <a:endParaRPr sz="1150">
              <a:solidFill>
                <a:schemeClr val="dk1"/>
              </a:solidFill>
              <a:highlight>
                <a:srgbClr val="FFFFFF"/>
              </a:highlight>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highlight>
                  <a:srgbClr val="FFFFFF"/>
                </a:highlight>
              </a:rPr>
              <a:t>Delta Waves: Deep sleep, alertness, early drowsiness</a:t>
            </a:r>
            <a:endParaRPr sz="1150">
              <a:solidFill>
                <a:schemeClr val="dk1"/>
              </a:solidFill>
              <a:highlight>
                <a:srgbClr val="FFFFFF"/>
              </a:highlight>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highlight>
                  <a:srgbClr val="FFFFFF"/>
                </a:highlight>
              </a:rPr>
              <a:t>High Beta Waves: Active mental engagement, stress, alertness dips</a:t>
            </a:r>
            <a:endParaRPr sz="1150">
              <a:solidFill>
                <a:schemeClr val="dk1"/>
              </a:solidFill>
              <a:highlight>
                <a:srgbClr val="FFFFFF"/>
              </a:highlight>
            </a:endParaRPr>
          </a:p>
        </p:txBody>
      </p:sp>
      <p:sp>
        <p:nvSpPr>
          <p:cNvPr id="199" name="Google Shape;199;p28"/>
          <p:cNvSpPr txBox="1"/>
          <p:nvPr/>
        </p:nvSpPr>
        <p:spPr>
          <a:xfrm>
            <a:off x="5001600" y="2855525"/>
            <a:ext cx="3000000" cy="1621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0"/>
              </a:spcAft>
              <a:buNone/>
            </a:pPr>
            <a:r>
              <a:rPr lang="en" sz="1650">
                <a:solidFill>
                  <a:schemeClr val="dk1"/>
                </a:solidFill>
                <a:highlight>
                  <a:srgbClr val="FFFFFF"/>
                </a:highlight>
                <a:latin typeface="Lexend Medium"/>
                <a:ea typeface="Lexend Medium"/>
                <a:cs typeface="Lexend Medium"/>
                <a:sym typeface="Lexend Medium"/>
              </a:rPr>
              <a:t>Moderate Importance:</a:t>
            </a:r>
            <a:endParaRPr sz="1650">
              <a:solidFill>
                <a:schemeClr val="dk1"/>
              </a:solidFill>
              <a:highlight>
                <a:srgbClr val="FFFFFF"/>
              </a:highlight>
              <a:latin typeface="Lexend Medium"/>
              <a:ea typeface="Lexend Medium"/>
              <a:cs typeface="Lexend Medium"/>
              <a:sym typeface="Lexend Medium"/>
            </a:endParaRPr>
          </a:p>
          <a:p>
            <a:pPr indent="-301625" lvl="0" marL="457200" rtl="0" algn="l">
              <a:lnSpc>
                <a:spcPct val="115000"/>
              </a:lnSpc>
              <a:spcBef>
                <a:spcPts val="1200"/>
              </a:spcBef>
              <a:spcAft>
                <a:spcPts val="0"/>
              </a:spcAft>
              <a:buClr>
                <a:schemeClr val="dk1"/>
              </a:buClr>
              <a:buSzPts val="1150"/>
              <a:buFont typeface="Lexend"/>
              <a:buChar char="●"/>
            </a:pPr>
            <a:r>
              <a:rPr lang="en" sz="1150">
                <a:solidFill>
                  <a:schemeClr val="dk1"/>
                </a:solidFill>
                <a:highlight>
                  <a:srgbClr val="FFFFFF"/>
                </a:highlight>
                <a:latin typeface="Lexend"/>
                <a:ea typeface="Lexend"/>
                <a:cs typeface="Lexend"/>
                <a:sym typeface="Lexend"/>
              </a:rPr>
              <a:t>Theta Waves: Alertness-relaxation transitions</a:t>
            </a:r>
            <a:endParaRPr sz="1150">
              <a:solidFill>
                <a:schemeClr val="dk1"/>
              </a:solidFill>
              <a:highlight>
                <a:srgbClr val="FFFFFF"/>
              </a:highlight>
              <a:latin typeface="Lexend"/>
              <a:ea typeface="Lexend"/>
              <a:cs typeface="Lexend"/>
              <a:sym typeface="Lexend"/>
            </a:endParaRPr>
          </a:p>
          <a:p>
            <a:pPr indent="-301625" lvl="0" marL="457200" rtl="0" algn="l">
              <a:lnSpc>
                <a:spcPct val="115000"/>
              </a:lnSpc>
              <a:spcBef>
                <a:spcPts val="0"/>
              </a:spcBef>
              <a:spcAft>
                <a:spcPts val="0"/>
              </a:spcAft>
              <a:buClr>
                <a:schemeClr val="dk1"/>
              </a:buClr>
              <a:buSzPts val="1150"/>
              <a:buFont typeface="Lexend"/>
              <a:buChar char="●"/>
            </a:pPr>
            <a:r>
              <a:rPr lang="en" sz="1150">
                <a:solidFill>
                  <a:schemeClr val="dk1"/>
                </a:solidFill>
                <a:highlight>
                  <a:srgbClr val="FFFFFF"/>
                </a:highlight>
                <a:latin typeface="Lexend"/>
                <a:ea typeface="Lexend"/>
                <a:cs typeface="Lexend"/>
                <a:sym typeface="Lexend"/>
              </a:rPr>
              <a:t>High Alpha Waves: Wakefulness-drowsiness boundary</a:t>
            </a:r>
            <a:endParaRPr sz="1650">
              <a:solidFill>
                <a:schemeClr val="dk1"/>
              </a:solidFill>
              <a:highlight>
                <a:srgbClr val="FFFFFF"/>
              </a:highlight>
              <a:latin typeface="Lexend"/>
              <a:ea typeface="Lexend"/>
              <a:cs typeface="Lexend"/>
              <a:sym typeface="Lexend"/>
            </a:endParaRPr>
          </a:p>
        </p:txBody>
      </p:sp>
      <p:sp>
        <p:nvSpPr>
          <p:cNvPr id="200" name="Google Shape;200;p28"/>
          <p:cNvSpPr txBox="1"/>
          <p:nvPr/>
        </p:nvSpPr>
        <p:spPr>
          <a:xfrm>
            <a:off x="2918075" y="3574900"/>
            <a:ext cx="3000000" cy="121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650">
                <a:solidFill>
                  <a:schemeClr val="dk1"/>
                </a:solidFill>
                <a:highlight>
                  <a:srgbClr val="FFFFFF"/>
                </a:highlight>
                <a:latin typeface="Lexend Medium"/>
                <a:ea typeface="Lexend Medium"/>
                <a:cs typeface="Lexend Medium"/>
                <a:sym typeface="Lexend Medium"/>
              </a:rPr>
              <a:t>Less Important:</a:t>
            </a:r>
            <a:endParaRPr sz="1650">
              <a:solidFill>
                <a:schemeClr val="dk1"/>
              </a:solidFill>
              <a:highlight>
                <a:srgbClr val="FFFFFF"/>
              </a:highlight>
              <a:latin typeface="Lexend Medium"/>
              <a:ea typeface="Lexend Medium"/>
              <a:cs typeface="Lexend Medium"/>
              <a:sym typeface="Lexend Medium"/>
            </a:endParaRPr>
          </a:p>
          <a:p>
            <a:pPr indent="-301625" lvl="0" marL="457200" rtl="0" algn="l">
              <a:lnSpc>
                <a:spcPct val="115000"/>
              </a:lnSpc>
              <a:spcBef>
                <a:spcPts val="1200"/>
              </a:spcBef>
              <a:spcAft>
                <a:spcPts val="0"/>
              </a:spcAft>
              <a:buClr>
                <a:schemeClr val="dk1"/>
              </a:buClr>
              <a:buSzPts val="1150"/>
              <a:buFont typeface="Lexend"/>
              <a:buChar char="●"/>
            </a:pPr>
            <a:r>
              <a:rPr lang="en" sz="1150">
                <a:solidFill>
                  <a:schemeClr val="dk1"/>
                </a:solidFill>
                <a:highlight>
                  <a:srgbClr val="FFFFFF"/>
                </a:highlight>
                <a:latin typeface="Lexend"/>
                <a:ea typeface="Lexend"/>
                <a:cs typeface="Lexend"/>
                <a:sym typeface="Lexend"/>
              </a:rPr>
              <a:t>Attention</a:t>
            </a:r>
            <a:endParaRPr sz="1150">
              <a:solidFill>
                <a:schemeClr val="dk1"/>
              </a:solidFill>
              <a:highlight>
                <a:srgbClr val="FFFFFF"/>
              </a:highlight>
              <a:latin typeface="Lexend"/>
              <a:ea typeface="Lexend"/>
              <a:cs typeface="Lexend"/>
              <a:sym typeface="Lexend"/>
            </a:endParaRPr>
          </a:p>
          <a:p>
            <a:pPr indent="-301625" lvl="0" marL="457200" rtl="0" algn="l">
              <a:lnSpc>
                <a:spcPct val="115000"/>
              </a:lnSpc>
              <a:spcBef>
                <a:spcPts val="0"/>
              </a:spcBef>
              <a:spcAft>
                <a:spcPts val="0"/>
              </a:spcAft>
              <a:buClr>
                <a:schemeClr val="dk1"/>
              </a:buClr>
              <a:buSzPts val="1150"/>
              <a:buFont typeface="Lexend"/>
              <a:buChar char="●"/>
            </a:pPr>
            <a:r>
              <a:rPr lang="en" sz="1150">
                <a:solidFill>
                  <a:schemeClr val="dk1"/>
                </a:solidFill>
                <a:highlight>
                  <a:srgbClr val="FFFFFF"/>
                </a:highlight>
                <a:latin typeface="Lexend"/>
                <a:ea typeface="Lexend"/>
                <a:cs typeface="Lexend"/>
                <a:sym typeface="Lexend"/>
              </a:rPr>
              <a:t>Low Beta</a:t>
            </a:r>
            <a:endParaRPr sz="1150">
              <a:solidFill>
                <a:schemeClr val="dk1"/>
              </a:solidFill>
              <a:highlight>
                <a:srgbClr val="FFFFFF"/>
              </a:highlight>
              <a:latin typeface="Lexend"/>
              <a:ea typeface="Lexend"/>
              <a:cs typeface="Lexend"/>
              <a:sym typeface="Lexend"/>
            </a:endParaRPr>
          </a:p>
          <a:p>
            <a:pPr indent="-301625" lvl="0" marL="457200" rtl="0" algn="l">
              <a:lnSpc>
                <a:spcPct val="115000"/>
              </a:lnSpc>
              <a:spcBef>
                <a:spcPts val="0"/>
              </a:spcBef>
              <a:spcAft>
                <a:spcPts val="0"/>
              </a:spcAft>
              <a:buClr>
                <a:schemeClr val="dk1"/>
              </a:buClr>
              <a:buSzPts val="1150"/>
              <a:buFont typeface="Lexend"/>
              <a:buChar char="●"/>
            </a:pPr>
            <a:r>
              <a:rPr lang="en" sz="1150">
                <a:solidFill>
                  <a:schemeClr val="dk1"/>
                </a:solidFill>
                <a:highlight>
                  <a:srgbClr val="FFFFFF"/>
                </a:highlight>
                <a:latin typeface="Lexend"/>
                <a:ea typeface="Lexend"/>
                <a:cs typeface="Lexend"/>
                <a:sym typeface="Lexend"/>
              </a:rPr>
              <a:t>Low Alpha</a:t>
            </a:r>
            <a:endParaRPr sz="1150">
              <a:solidFill>
                <a:schemeClr val="dk1"/>
              </a:solidFill>
              <a:highlight>
                <a:srgbClr val="FFFFFF"/>
              </a:highlight>
              <a:latin typeface="Lexend"/>
              <a:ea typeface="Lexend"/>
              <a:cs typeface="Lexend"/>
              <a:sym typeface="Lexe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121200" y="9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Comparison</a:t>
            </a:r>
            <a:endParaRPr b="1"/>
          </a:p>
        </p:txBody>
      </p:sp>
      <p:graphicFrame>
        <p:nvGraphicFramePr>
          <p:cNvPr id="206" name="Google Shape;206;p29"/>
          <p:cNvGraphicFramePr/>
          <p:nvPr/>
        </p:nvGraphicFramePr>
        <p:xfrm>
          <a:off x="222200" y="692025"/>
          <a:ext cx="3000000" cy="3000000"/>
        </p:xfrm>
        <a:graphic>
          <a:graphicData uri="http://schemas.openxmlformats.org/drawingml/2006/table">
            <a:tbl>
              <a:tblPr>
                <a:noFill/>
                <a:tableStyleId>{46505559-2EDD-44A3-ADFE-00DB4E686F18}</a:tableStyleId>
              </a:tblPr>
              <a:tblGrid>
                <a:gridCol w="2176475"/>
                <a:gridCol w="2176475"/>
                <a:gridCol w="2176475"/>
                <a:gridCol w="2176475"/>
              </a:tblGrid>
              <a:tr h="680450">
                <a:tc>
                  <a:txBody>
                    <a:bodyPr/>
                    <a:lstStyle/>
                    <a:p>
                      <a:pPr indent="0" lvl="0" marL="0" rtl="0" algn="l">
                        <a:spcBef>
                          <a:spcPts val="0"/>
                        </a:spcBef>
                        <a:spcAft>
                          <a:spcPts val="0"/>
                        </a:spcAft>
                        <a:buNone/>
                      </a:pPr>
                      <a:r>
                        <a:t/>
                      </a:r>
                      <a:endParaRPr b="1">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Lexend"/>
                          <a:ea typeface="Lexend"/>
                          <a:cs typeface="Lexend"/>
                          <a:sym typeface="Lexend"/>
                        </a:rPr>
                        <a:t>Logistic Regression</a:t>
                      </a:r>
                      <a:endParaRPr b="1">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Lexend"/>
                          <a:ea typeface="Lexend"/>
                          <a:cs typeface="Lexend"/>
                          <a:sym typeface="Lexend"/>
                        </a:rPr>
                        <a:t>Decision Tree</a:t>
                      </a:r>
                      <a:endParaRPr b="1">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a:latin typeface="Lexend"/>
                          <a:ea typeface="Lexend"/>
                          <a:cs typeface="Lexend"/>
                          <a:sym typeface="Lexend"/>
                        </a:rPr>
                        <a:t>Random Forest (700 trees)</a:t>
                      </a:r>
                      <a:endParaRPr b="1">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674550">
                <a:tc>
                  <a:txBody>
                    <a:bodyPr/>
                    <a:lstStyle/>
                    <a:p>
                      <a:pPr indent="0" lvl="0" marL="0" rtl="0" algn="l">
                        <a:spcBef>
                          <a:spcPts val="0"/>
                        </a:spcBef>
                        <a:spcAft>
                          <a:spcPts val="0"/>
                        </a:spcAft>
                        <a:buNone/>
                      </a:pPr>
                      <a:r>
                        <a:rPr b="1" lang="en">
                          <a:latin typeface="Lexend"/>
                          <a:ea typeface="Lexend"/>
                          <a:cs typeface="Lexend"/>
                          <a:sym typeface="Lexend"/>
                        </a:rPr>
                        <a:t>Accuracy</a:t>
                      </a:r>
                      <a:endParaRPr b="1">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Lexend"/>
                          <a:ea typeface="Lexend"/>
                          <a:cs typeface="Lexend"/>
                          <a:sym typeface="Lexend"/>
                        </a:rPr>
                        <a:t>0.700</a:t>
                      </a:r>
                      <a:endParaRPr>
                        <a:solidFill>
                          <a:srgbClr val="434343"/>
                        </a:solidFill>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Lexend"/>
                          <a:ea typeface="Lexend"/>
                          <a:cs typeface="Lexend"/>
                          <a:sym typeface="Lexend"/>
                        </a:rPr>
                        <a:t>0.743</a:t>
                      </a:r>
                      <a:endParaRPr>
                        <a:solidFill>
                          <a:srgbClr val="434343"/>
                        </a:solidFill>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Lexend"/>
                          <a:ea typeface="Lexend"/>
                          <a:cs typeface="Lexend"/>
                          <a:sym typeface="Lexend"/>
                        </a:rPr>
                        <a:t>0.801</a:t>
                      </a:r>
                      <a:endParaRPr>
                        <a:solidFill>
                          <a:srgbClr val="434343"/>
                        </a:solidFill>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674550">
                <a:tc>
                  <a:txBody>
                    <a:bodyPr/>
                    <a:lstStyle/>
                    <a:p>
                      <a:pPr indent="0" lvl="0" marL="0" rtl="0" algn="l">
                        <a:spcBef>
                          <a:spcPts val="0"/>
                        </a:spcBef>
                        <a:spcAft>
                          <a:spcPts val="0"/>
                        </a:spcAft>
                        <a:buNone/>
                      </a:pPr>
                      <a:r>
                        <a:rPr b="1" lang="en">
                          <a:latin typeface="Lexend"/>
                          <a:ea typeface="Lexend"/>
                          <a:cs typeface="Lexend"/>
                          <a:sym typeface="Lexend"/>
                        </a:rPr>
                        <a:t>Sensitivity</a:t>
                      </a:r>
                      <a:endParaRPr b="1">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Lexend"/>
                          <a:ea typeface="Lexend"/>
                          <a:cs typeface="Lexend"/>
                          <a:sym typeface="Lexend"/>
                        </a:rPr>
                        <a:t>0.751</a:t>
                      </a:r>
                      <a:endParaRPr>
                        <a:solidFill>
                          <a:srgbClr val="434343"/>
                        </a:solidFill>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Lexend"/>
                          <a:ea typeface="Lexend"/>
                          <a:cs typeface="Lexend"/>
                          <a:sym typeface="Lexend"/>
                        </a:rPr>
                        <a:t>0.792</a:t>
                      </a:r>
                      <a:endParaRPr>
                        <a:solidFill>
                          <a:srgbClr val="434343"/>
                        </a:solidFill>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Lexend"/>
                          <a:ea typeface="Lexend"/>
                          <a:cs typeface="Lexend"/>
                          <a:sym typeface="Lexend"/>
                        </a:rPr>
                        <a:t>0.819</a:t>
                      </a:r>
                      <a:endParaRPr>
                        <a:solidFill>
                          <a:srgbClr val="434343"/>
                        </a:solidFill>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1037775">
                <a:tc>
                  <a:txBody>
                    <a:bodyPr/>
                    <a:lstStyle/>
                    <a:p>
                      <a:pPr indent="0" lvl="0" marL="0" rtl="0" algn="l">
                        <a:spcBef>
                          <a:spcPts val="0"/>
                        </a:spcBef>
                        <a:spcAft>
                          <a:spcPts val="0"/>
                        </a:spcAft>
                        <a:buNone/>
                      </a:pPr>
                      <a:r>
                        <a:rPr b="1" lang="en">
                          <a:latin typeface="Lexend"/>
                          <a:ea typeface="Lexend"/>
                          <a:cs typeface="Lexend"/>
                          <a:sym typeface="Lexend"/>
                        </a:rPr>
                        <a:t>Most important features</a:t>
                      </a:r>
                      <a:endParaRPr b="1">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Lexend"/>
                          <a:ea typeface="Lexend"/>
                          <a:cs typeface="Lexend"/>
                          <a:sym typeface="Lexend"/>
                        </a:rPr>
                        <a:t>High Gamma, Delta, High beta</a:t>
                      </a:r>
                      <a:endParaRPr>
                        <a:solidFill>
                          <a:srgbClr val="434343"/>
                        </a:solidFill>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Lexend"/>
                          <a:ea typeface="Lexend"/>
                          <a:cs typeface="Lexend"/>
                          <a:sym typeface="Lexend"/>
                        </a:rPr>
                        <a:t>High Gamma, Delta, High Beta</a:t>
                      </a:r>
                      <a:endParaRPr>
                        <a:solidFill>
                          <a:srgbClr val="434343"/>
                        </a:solidFill>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Lexend"/>
                          <a:ea typeface="Lexend"/>
                          <a:cs typeface="Lexend"/>
                          <a:sym typeface="Lexend"/>
                        </a:rPr>
                        <a:t>High Gamma, Delta, High Beta</a:t>
                      </a:r>
                      <a:endParaRPr>
                        <a:solidFill>
                          <a:srgbClr val="434343"/>
                        </a:solidFill>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1037775">
                <a:tc>
                  <a:txBody>
                    <a:bodyPr/>
                    <a:lstStyle/>
                    <a:p>
                      <a:pPr indent="0" lvl="0" marL="0" rtl="0" algn="l">
                        <a:spcBef>
                          <a:spcPts val="0"/>
                        </a:spcBef>
                        <a:spcAft>
                          <a:spcPts val="0"/>
                        </a:spcAft>
                        <a:buNone/>
                      </a:pPr>
                      <a:r>
                        <a:rPr b="1" lang="en">
                          <a:latin typeface="Lexend"/>
                          <a:ea typeface="Lexend"/>
                          <a:cs typeface="Lexend"/>
                          <a:sym typeface="Lexend"/>
                        </a:rPr>
                        <a:t>Least important features</a:t>
                      </a:r>
                      <a:endParaRPr b="1">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Lexend"/>
                          <a:ea typeface="Lexend"/>
                          <a:cs typeface="Lexend"/>
                          <a:sym typeface="Lexend"/>
                        </a:rPr>
                        <a:t>Attention &amp; Meditation</a:t>
                      </a:r>
                      <a:endParaRPr>
                        <a:solidFill>
                          <a:srgbClr val="434343"/>
                        </a:solidFill>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Lexend"/>
                          <a:ea typeface="Lexend"/>
                          <a:cs typeface="Lexend"/>
                          <a:sym typeface="Lexend"/>
                        </a:rPr>
                        <a:t>Theta &amp; Low Alpha</a:t>
                      </a:r>
                      <a:endParaRPr>
                        <a:solidFill>
                          <a:srgbClr val="434343"/>
                        </a:solidFill>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434343"/>
                          </a:solidFill>
                          <a:latin typeface="Lexend"/>
                          <a:ea typeface="Lexend"/>
                          <a:cs typeface="Lexend"/>
                          <a:sym typeface="Lexend"/>
                        </a:rPr>
                        <a:t>Low Alpha &amp; Attention</a:t>
                      </a:r>
                      <a:endParaRPr>
                        <a:solidFill>
                          <a:srgbClr val="434343"/>
                        </a:solidFill>
                        <a:latin typeface="Lexend"/>
                        <a:ea typeface="Lexend"/>
                        <a:cs typeface="Lexend"/>
                        <a:sym typeface="Lexend"/>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121200" y="318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Scope</a:t>
            </a:r>
            <a:endParaRPr b="1"/>
          </a:p>
        </p:txBody>
      </p:sp>
      <p:sp>
        <p:nvSpPr>
          <p:cNvPr id="212" name="Google Shape;212;p30"/>
          <p:cNvSpPr txBox="1"/>
          <p:nvPr/>
        </p:nvSpPr>
        <p:spPr>
          <a:xfrm>
            <a:off x="444600" y="1208225"/>
            <a:ext cx="81972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3"/>
              </a:buClr>
              <a:buSzPts val="1400"/>
              <a:buFont typeface="Spectral"/>
              <a:buAutoNum type="arabicPeriod"/>
            </a:pPr>
            <a:r>
              <a:rPr lang="en">
                <a:solidFill>
                  <a:schemeClr val="accent3"/>
                </a:solidFill>
                <a:latin typeface="Spectral"/>
                <a:ea typeface="Spectral"/>
                <a:cs typeface="Spectral"/>
                <a:sym typeface="Spectral"/>
              </a:rPr>
              <a:t>Conduct a longitudinal study that tracks changes in brain wave activity over long driving periods. This could help identify the progression of drowsiness and pinpoint critical time windows where drivers are most vulnerable to falling asleep.</a:t>
            </a:r>
            <a:endParaRPr>
              <a:solidFill>
                <a:schemeClr val="accent3"/>
              </a:solidFill>
              <a:latin typeface="Spectral"/>
              <a:ea typeface="Spectral"/>
              <a:cs typeface="Spectral"/>
              <a:sym typeface="Spectral"/>
            </a:endParaRPr>
          </a:p>
          <a:p>
            <a:pPr indent="0" lvl="0" marL="0" rtl="0" algn="l">
              <a:spcBef>
                <a:spcPts val="0"/>
              </a:spcBef>
              <a:spcAft>
                <a:spcPts val="0"/>
              </a:spcAft>
              <a:buNone/>
            </a:pPr>
            <a:r>
              <a:t/>
            </a:r>
            <a:endParaRPr>
              <a:solidFill>
                <a:schemeClr val="accent3"/>
              </a:solidFill>
              <a:latin typeface="Spectral"/>
              <a:ea typeface="Spectral"/>
              <a:cs typeface="Spectral"/>
              <a:sym typeface="Spectral"/>
            </a:endParaRPr>
          </a:p>
          <a:p>
            <a:pPr indent="-317500" lvl="0" marL="457200" rtl="0" algn="l">
              <a:spcBef>
                <a:spcPts val="0"/>
              </a:spcBef>
              <a:spcAft>
                <a:spcPts val="0"/>
              </a:spcAft>
              <a:buClr>
                <a:schemeClr val="accent3"/>
              </a:buClr>
              <a:buSzPts val="1400"/>
              <a:buFont typeface="Spectral"/>
              <a:buAutoNum type="arabicPeriod"/>
            </a:pPr>
            <a:r>
              <a:rPr lang="en">
                <a:solidFill>
                  <a:schemeClr val="accent3"/>
                </a:solidFill>
                <a:latin typeface="Spectral"/>
                <a:ea typeface="Spectral"/>
                <a:cs typeface="Spectral"/>
                <a:sym typeface="Spectral"/>
              </a:rPr>
              <a:t>Explore how external factors like road conditions, noise, temperature, and lighting affect brain wave patterns and drowsiness. This could help in understanding the interaction between environmental stressors and driver fatigue.</a:t>
            </a:r>
            <a:endParaRPr>
              <a:solidFill>
                <a:schemeClr val="accent3"/>
              </a:solidFill>
              <a:latin typeface="Spectral"/>
              <a:ea typeface="Spectral"/>
              <a:cs typeface="Spectral"/>
              <a:sym typeface="Spectral"/>
            </a:endParaRPr>
          </a:p>
          <a:p>
            <a:pPr indent="0" lvl="0" marL="0" rtl="0" algn="l">
              <a:spcBef>
                <a:spcPts val="0"/>
              </a:spcBef>
              <a:spcAft>
                <a:spcPts val="0"/>
              </a:spcAft>
              <a:buNone/>
            </a:pPr>
            <a:r>
              <a:t/>
            </a:r>
            <a:endParaRPr>
              <a:solidFill>
                <a:schemeClr val="accent3"/>
              </a:solidFill>
              <a:latin typeface="Spectral"/>
              <a:ea typeface="Spectral"/>
              <a:cs typeface="Spectral"/>
              <a:sym typeface="Spectral"/>
            </a:endParaRPr>
          </a:p>
          <a:p>
            <a:pPr indent="-317500" lvl="0" marL="457200" rtl="0" algn="l">
              <a:spcBef>
                <a:spcPts val="0"/>
              </a:spcBef>
              <a:spcAft>
                <a:spcPts val="0"/>
              </a:spcAft>
              <a:buClr>
                <a:schemeClr val="accent3"/>
              </a:buClr>
              <a:buSzPts val="1400"/>
              <a:buFont typeface="Spectral"/>
              <a:buAutoNum type="arabicPeriod"/>
            </a:pPr>
            <a:r>
              <a:rPr lang="en">
                <a:solidFill>
                  <a:schemeClr val="accent3"/>
                </a:solidFill>
                <a:latin typeface="Spectral"/>
                <a:ea typeface="Spectral"/>
                <a:cs typeface="Spectral"/>
                <a:sym typeface="Spectral"/>
              </a:rPr>
              <a:t>Investigate the development of real-time feedback systems that monitor brain wave activity and provide immediate alerts or interventions (e.g., auditory, visual, or tactile) to keep drivers awake. Assess the efficacy and user acceptance of such systems.</a:t>
            </a:r>
            <a:endParaRPr>
              <a:solidFill>
                <a:schemeClr val="accent3"/>
              </a:solidFill>
              <a:latin typeface="Spectral"/>
              <a:ea typeface="Spectral"/>
              <a:cs typeface="Spectral"/>
              <a:sym typeface="Spectr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640650" y="1703925"/>
            <a:ext cx="4614300" cy="12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8920"/>
              <a:t>Thanks!</a:t>
            </a:r>
            <a:endParaRPr b="1" sz="8920"/>
          </a:p>
        </p:txBody>
      </p:sp>
      <p:cxnSp>
        <p:nvCxnSpPr>
          <p:cNvPr id="218" name="Google Shape;218;p31"/>
          <p:cNvCxnSpPr/>
          <p:nvPr/>
        </p:nvCxnSpPr>
        <p:spPr>
          <a:xfrm>
            <a:off x="3513675" y="1566325"/>
            <a:ext cx="0" cy="1735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Problem Statement</a:t>
            </a:r>
            <a:endParaRPr u="sng"/>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3100"/>
              <a:t>R</a:t>
            </a:r>
            <a:r>
              <a:rPr b="1" lang="en" sz="3100"/>
              <a:t>elation between different brain waves and sleepiness to understand which factors are most predictive of driver drowsiness.</a:t>
            </a:r>
            <a:endParaRPr b="1"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EEG?</a:t>
            </a:r>
            <a:endParaRPr b="1"/>
          </a:p>
        </p:txBody>
      </p:sp>
      <p:sp>
        <p:nvSpPr>
          <p:cNvPr id="72" name="Google Shape;72;p15"/>
          <p:cNvSpPr txBox="1"/>
          <p:nvPr>
            <p:ph idx="1" type="body"/>
          </p:nvPr>
        </p:nvSpPr>
        <p:spPr>
          <a:xfrm>
            <a:off x="311700" y="1152475"/>
            <a:ext cx="410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electroencephalogram (EEG) is a test that measures electrical activity in the brain</a:t>
            </a:r>
            <a:endParaRPr/>
          </a:p>
        </p:txBody>
      </p:sp>
      <p:pic>
        <p:nvPicPr>
          <p:cNvPr id="73" name="Google Shape;73;p15"/>
          <p:cNvPicPr preferRelativeResize="0"/>
          <p:nvPr/>
        </p:nvPicPr>
        <p:blipFill rotWithShape="1">
          <a:blip r:embed="rId3">
            <a:alphaModFix/>
          </a:blip>
          <a:srcRect b="7237" l="8355" r="11070" t="4710"/>
          <a:stretch/>
        </p:blipFill>
        <p:spPr>
          <a:xfrm>
            <a:off x="5097750" y="1017725"/>
            <a:ext cx="3560174" cy="2763925"/>
          </a:xfrm>
          <a:prstGeom prst="rect">
            <a:avLst/>
          </a:prstGeom>
          <a:noFill/>
          <a:ln>
            <a:noFill/>
          </a:ln>
        </p:spPr>
      </p:pic>
      <p:pic>
        <p:nvPicPr>
          <p:cNvPr id="74" name="Google Shape;74;p15"/>
          <p:cNvPicPr preferRelativeResize="0"/>
          <p:nvPr/>
        </p:nvPicPr>
        <p:blipFill>
          <a:blip r:embed="rId4">
            <a:alphaModFix/>
          </a:blip>
          <a:stretch>
            <a:fillRect/>
          </a:stretch>
        </p:blipFill>
        <p:spPr>
          <a:xfrm>
            <a:off x="419200" y="2279525"/>
            <a:ext cx="4108800" cy="27209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80" name="Google Shape;80;p16"/>
          <p:cNvSpPr txBox="1"/>
          <p:nvPr>
            <p:ph idx="1" type="body"/>
          </p:nvPr>
        </p:nvSpPr>
        <p:spPr>
          <a:xfrm>
            <a:off x="311700" y="1152475"/>
            <a:ext cx="8520600" cy="24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latin typeface="EB Garamond"/>
                <a:ea typeface="EB Garamond"/>
                <a:cs typeface="EB Garamond"/>
                <a:sym typeface="EB Garamond"/>
              </a:rPr>
              <a:t>“The driver would wear the NeuroSky MindWave headset connected by a USB stick to the laptop and we would collect EEG signals from their brain. The NeuroSky mindwave headset is a single channel headset that measures the voltage between an electrode resting on the frontal lobe (forehead) and two electrodes (one ground and one reference) each in contact with one earlobe. The drivers were instructed to be awake or asleep and their EEG signals were recorded accordingly.”</a:t>
            </a:r>
            <a:endParaRPr i="1">
              <a:latin typeface="EB Garamond"/>
              <a:ea typeface="EB Garamond"/>
              <a:cs typeface="EB Garamond"/>
              <a:sym typeface="EB Garamond"/>
            </a:endParaRPr>
          </a:p>
          <a:p>
            <a:pPr indent="-342900" lvl="0" marL="457200" rtl="0" algn="r">
              <a:spcBef>
                <a:spcPts val="1200"/>
              </a:spcBef>
              <a:spcAft>
                <a:spcPts val="0"/>
              </a:spcAft>
              <a:buSzPts val="1800"/>
              <a:buFont typeface="EB Garamond"/>
              <a:buChar char="-"/>
            </a:pPr>
            <a:r>
              <a:rPr i="1" lang="en">
                <a:latin typeface="EB Garamond"/>
                <a:ea typeface="EB Garamond"/>
                <a:cs typeface="EB Garamond"/>
                <a:sym typeface="EB Garamond"/>
              </a:rPr>
              <a:t>Authors</a:t>
            </a:r>
            <a:endParaRPr i="1">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82875" y="8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a:t>
            </a:r>
            <a:endParaRPr b="1"/>
          </a:p>
        </p:txBody>
      </p:sp>
      <p:graphicFrame>
        <p:nvGraphicFramePr>
          <p:cNvPr id="86" name="Google Shape;86;p17"/>
          <p:cNvGraphicFramePr/>
          <p:nvPr/>
        </p:nvGraphicFramePr>
        <p:xfrm>
          <a:off x="163725" y="660800"/>
          <a:ext cx="3000000" cy="3000000"/>
        </p:xfrm>
        <a:graphic>
          <a:graphicData uri="http://schemas.openxmlformats.org/drawingml/2006/table">
            <a:tbl>
              <a:tblPr>
                <a:noFill/>
                <a:tableStyleId>{A72FE376-E2B5-4410-91B0-FEFAFAF946BE}</a:tableStyleId>
              </a:tblPr>
              <a:tblGrid>
                <a:gridCol w="1259150"/>
                <a:gridCol w="3738075"/>
                <a:gridCol w="3801025"/>
              </a:tblGrid>
              <a:tr h="234450">
                <a:tc>
                  <a:txBody>
                    <a:bodyPr/>
                    <a:lstStyle/>
                    <a:p>
                      <a:pPr indent="0" lvl="0" marL="0" rtl="0" algn="ctr">
                        <a:lnSpc>
                          <a:spcPct val="115000"/>
                        </a:lnSpc>
                        <a:spcBef>
                          <a:spcPts val="0"/>
                        </a:spcBef>
                        <a:spcAft>
                          <a:spcPts val="0"/>
                        </a:spcAft>
                        <a:buNone/>
                      </a:pPr>
                      <a:r>
                        <a:rPr b="1" lang="en" sz="1000">
                          <a:solidFill>
                            <a:schemeClr val="dk1"/>
                          </a:solidFill>
                          <a:latin typeface="Lexend"/>
                          <a:ea typeface="Lexend"/>
                          <a:cs typeface="Lexend"/>
                          <a:sym typeface="Lexend"/>
                        </a:rPr>
                        <a:t>Wave Name</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dk1"/>
                          </a:solidFill>
                          <a:latin typeface="Lexend"/>
                          <a:ea typeface="Lexend"/>
                          <a:cs typeface="Lexend"/>
                          <a:sym typeface="Lexend"/>
                        </a:rPr>
                        <a:t>When They Are High</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dk1"/>
                          </a:solidFill>
                          <a:latin typeface="Lexend"/>
                          <a:ea typeface="Lexend"/>
                          <a:cs typeface="Lexend"/>
                          <a:sym typeface="Lexend"/>
                        </a:rPr>
                        <a:t>When They Are Low</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305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Attention</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indicate high mental focus or concentration.</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indicate poor focus or distraction.</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305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Meditation</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indicate high levels of relaxation or calmness.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indicate stress or agitation.s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Delta (1-3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are prominent during deep sleep and restorative states.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seen during awake states and light sleep.</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Theta (4-7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are associated with light sleep, drowsiness, and meditative states.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seen during alert, wakeful states.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Low Alpha (8-11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indicate a relaxed but alert state, often seen with eyes closed.</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seen during active mental engagement or stress.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High Alpha (8-11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indicate deep relaxation and calmness.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observed during active cognitive tasks or stress.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Low Beta (12-29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are associated with active thinking, problem-solving, and alertness.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seen during relaxation or passive states.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High Beta (12-29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indicate high alertness, stress, and intense mental activity.</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observed during relaxation or low engagement.</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Low Gamma (30-100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reflect heightened cognitive processing and complex mental tasks.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seen during low cognitive demand or relaxation.</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5300">
                <a:tc>
                  <a:txBody>
                    <a:bodyPr/>
                    <a:lstStyle/>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High Gamma (30-100 Hz)</a:t>
                      </a:r>
                      <a:endParaRPr b="1" sz="1000">
                        <a:solidFill>
                          <a:schemeClr val="dk1"/>
                        </a:solidFill>
                        <a:latin typeface="Lexend"/>
                        <a:ea typeface="Lexend"/>
                        <a:cs typeface="Lexend"/>
                        <a:sym typeface="Lexend"/>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High values indicate advanced cognitive functions, perception, and high focus.</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Low values are observed during states of reduced cognitive activity or relaxation.</a:t>
                      </a:r>
                      <a:endParaRPr sz="1000">
                        <a:solidFill>
                          <a:schemeClr val="dk1"/>
                        </a:solidFill>
                        <a:latin typeface="Lexend Light"/>
                        <a:ea typeface="Lexend Light"/>
                        <a:cs typeface="Lexend Light"/>
                        <a:sym typeface="Lexend Light"/>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Output</a:t>
            </a:r>
            <a:endParaRPr b="1"/>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a:t>If the driver is sleepy or not?</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156100" y="207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Block Diagram</a:t>
            </a:r>
            <a:endParaRPr b="1"/>
          </a:p>
        </p:txBody>
      </p:sp>
      <p:pic>
        <p:nvPicPr>
          <p:cNvPr id="98" name="Google Shape;98;p19"/>
          <p:cNvPicPr preferRelativeResize="0"/>
          <p:nvPr/>
        </p:nvPicPr>
        <p:blipFill>
          <a:blip r:embed="rId3">
            <a:alphaModFix/>
          </a:blip>
          <a:stretch>
            <a:fillRect/>
          </a:stretch>
        </p:blipFill>
        <p:spPr>
          <a:xfrm>
            <a:off x="247625" y="935350"/>
            <a:ext cx="1085250" cy="419150"/>
          </a:xfrm>
          <a:prstGeom prst="rect">
            <a:avLst/>
          </a:prstGeom>
          <a:noFill/>
          <a:ln>
            <a:noFill/>
          </a:ln>
        </p:spPr>
      </p:pic>
      <p:sp>
        <p:nvSpPr>
          <p:cNvPr id="99" name="Google Shape;99;p19"/>
          <p:cNvSpPr txBox="1"/>
          <p:nvPr>
            <p:ph idx="1" type="body"/>
          </p:nvPr>
        </p:nvSpPr>
        <p:spPr>
          <a:xfrm>
            <a:off x="90350" y="1354500"/>
            <a:ext cx="1694400" cy="3660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sz="1400">
                <a:latin typeface="Spectral"/>
                <a:ea typeface="Spectral"/>
                <a:cs typeface="Spectral"/>
                <a:sym typeface="Spectral"/>
              </a:rPr>
              <a:t>Sleepy Driver EEG </a:t>
            </a:r>
            <a:r>
              <a:rPr lang="en" sz="1400">
                <a:latin typeface="Spectral"/>
                <a:ea typeface="Spectral"/>
                <a:cs typeface="Spectral"/>
                <a:sym typeface="Spectral"/>
              </a:rPr>
              <a:t>Dataset</a:t>
            </a:r>
            <a:endParaRPr sz="1400">
              <a:latin typeface="Spectral"/>
              <a:ea typeface="Spectral"/>
              <a:cs typeface="Spectral"/>
              <a:sym typeface="Spectral"/>
            </a:endParaRPr>
          </a:p>
        </p:txBody>
      </p:sp>
      <p:sp>
        <p:nvSpPr>
          <p:cNvPr id="100" name="Google Shape;100;p19"/>
          <p:cNvSpPr/>
          <p:nvPr/>
        </p:nvSpPr>
        <p:spPr>
          <a:xfrm>
            <a:off x="2031950" y="1354500"/>
            <a:ext cx="5161800" cy="33114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01" name="Google Shape;101;p19"/>
          <p:cNvPicPr preferRelativeResize="0"/>
          <p:nvPr/>
        </p:nvPicPr>
        <p:blipFill>
          <a:blip r:embed="rId4">
            <a:alphaModFix/>
          </a:blip>
          <a:stretch>
            <a:fillRect/>
          </a:stretch>
        </p:blipFill>
        <p:spPr>
          <a:xfrm>
            <a:off x="2227275" y="1569825"/>
            <a:ext cx="1427716" cy="572700"/>
          </a:xfrm>
          <a:prstGeom prst="rect">
            <a:avLst/>
          </a:prstGeom>
          <a:noFill/>
          <a:ln>
            <a:noFill/>
          </a:ln>
        </p:spPr>
      </p:pic>
      <p:sp>
        <p:nvSpPr>
          <p:cNvPr id="102" name="Google Shape;102;p19"/>
          <p:cNvSpPr txBox="1"/>
          <p:nvPr>
            <p:ph idx="1" type="body"/>
          </p:nvPr>
        </p:nvSpPr>
        <p:spPr>
          <a:xfrm>
            <a:off x="2155700" y="1977475"/>
            <a:ext cx="1694400" cy="3660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200"/>
              </a:spcAft>
              <a:buNone/>
            </a:pPr>
            <a:r>
              <a:rPr lang="en" sz="1400">
                <a:latin typeface="Spectral"/>
                <a:ea typeface="Spectral"/>
                <a:cs typeface="Spectral"/>
                <a:sym typeface="Spectral"/>
              </a:rPr>
              <a:t>Handling Dataset</a:t>
            </a:r>
            <a:endParaRPr sz="1400">
              <a:latin typeface="Spectral"/>
              <a:ea typeface="Spectral"/>
              <a:cs typeface="Spectral"/>
              <a:sym typeface="Spectral"/>
            </a:endParaRPr>
          </a:p>
        </p:txBody>
      </p:sp>
      <p:pic>
        <p:nvPicPr>
          <p:cNvPr id="103" name="Google Shape;103;p19"/>
          <p:cNvPicPr preferRelativeResize="0"/>
          <p:nvPr/>
        </p:nvPicPr>
        <p:blipFill>
          <a:blip r:embed="rId5">
            <a:alphaModFix/>
          </a:blip>
          <a:stretch>
            <a:fillRect/>
          </a:stretch>
        </p:blipFill>
        <p:spPr>
          <a:xfrm>
            <a:off x="5519375" y="1500112"/>
            <a:ext cx="677248" cy="677248"/>
          </a:xfrm>
          <a:prstGeom prst="rect">
            <a:avLst/>
          </a:prstGeom>
          <a:noFill/>
          <a:ln>
            <a:noFill/>
          </a:ln>
        </p:spPr>
      </p:pic>
      <p:pic>
        <p:nvPicPr>
          <p:cNvPr id="104" name="Google Shape;104;p19"/>
          <p:cNvPicPr preferRelativeResize="0"/>
          <p:nvPr/>
        </p:nvPicPr>
        <p:blipFill>
          <a:blip r:embed="rId6">
            <a:alphaModFix/>
          </a:blip>
          <a:stretch>
            <a:fillRect/>
          </a:stretch>
        </p:blipFill>
        <p:spPr>
          <a:xfrm>
            <a:off x="6293625" y="1516825"/>
            <a:ext cx="643825" cy="643825"/>
          </a:xfrm>
          <a:prstGeom prst="rect">
            <a:avLst/>
          </a:prstGeom>
          <a:noFill/>
          <a:ln>
            <a:noFill/>
          </a:ln>
        </p:spPr>
      </p:pic>
      <p:sp>
        <p:nvSpPr>
          <p:cNvPr id="105" name="Google Shape;105;p19"/>
          <p:cNvSpPr txBox="1"/>
          <p:nvPr>
            <p:ph idx="1" type="body"/>
          </p:nvPr>
        </p:nvSpPr>
        <p:spPr>
          <a:xfrm>
            <a:off x="5374075" y="2177350"/>
            <a:ext cx="1694400" cy="3660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200"/>
              </a:spcAft>
              <a:buNone/>
            </a:pPr>
            <a:r>
              <a:rPr lang="en" sz="1400">
                <a:latin typeface="Spectral"/>
                <a:ea typeface="Spectral"/>
                <a:cs typeface="Spectral"/>
                <a:sym typeface="Spectral"/>
              </a:rPr>
              <a:t>Visualisation</a:t>
            </a:r>
            <a:endParaRPr sz="1400">
              <a:latin typeface="Spectral"/>
              <a:ea typeface="Spectral"/>
              <a:cs typeface="Spectral"/>
              <a:sym typeface="Spectral"/>
            </a:endParaRPr>
          </a:p>
        </p:txBody>
      </p:sp>
      <p:pic>
        <p:nvPicPr>
          <p:cNvPr id="106" name="Google Shape;106;p19"/>
          <p:cNvPicPr preferRelativeResize="0"/>
          <p:nvPr/>
        </p:nvPicPr>
        <p:blipFill>
          <a:blip r:embed="rId7">
            <a:alphaModFix/>
          </a:blip>
          <a:stretch>
            <a:fillRect/>
          </a:stretch>
        </p:blipFill>
        <p:spPr>
          <a:xfrm>
            <a:off x="2284563" y="3122032"/>
            <a:ext cx="2049175" cy="1177725"/>
          </a:xfrm>
          <a:prstGeom prst="rect">
            <a:avLst/>
          </a:prstGeom>
          <a:noFill/>
          <a:ln>
            <a:noFill/>
          </a:ln>
        </p:spPr>
      </p:pic>
      <p:cxnSp>
        <p:nvCxnSpPr>
          <p:cNvPr id="107" name="Google Shape;107;p19"/>
          <p:cNvCxnSpPr>
            <a:stCxn id="99" idx="2"/>
            <a:endCxn id="100" idx="1"/>
          </p:cNvCxnSpPr>
          <p:nvPr/>
        </p:nvCxnSpPr>
        <p:spPr>
          <a:xfrm flipH="1" rot="-5400000">
            <a:off x="839900" y="1818150"/>
            <a:ext cx="1289700" cy="1094400"/>
          </a:xfrm>
          <a:prstGeom prst="bentConnector2">
            <a:avLst/>
          </a:prstGeom>
          <a:noFill/>
          <a:ln cap="flat" cmpd="sng" w="9525">
            <a:solidFill>
              <a:schemeClr val="dk2"/>
            </a:solidFill>
            <a:prstDash val="solid"/>
            <a:round/>
            <a:headEnd len="med" w="med" type="none"/>
            <a:tailEnd len="med" w="med" type="stealth"/>
          </a:ln>
        </p:spPr>
      </p:cxnSp>
      <p:cxnSp>
        <p:nvCxnSpPr>
          <p:cNvPr id="108" name="Google Shape;108;p19"/>
          <p:cNvCxnSpPr>
            <a:stCxn id="101" idx="3"/>
            <a:endCxn id="103" idx="1"/>
          </p:cNvCxnSpPr>
          <p:nvPr/>
        </p:nvCxnSpPr>
        <p:spPr>
          <a:xfrm flipH="1" rot="10800000">
            <a:off x="3654991" y="1838775"/>
            <a:ext cx="1864500" cy="17400"/>
          </a:xfrm>
          <a:prstGeom prst="straightConnector1">
            <a:avLst/>
          </a:prstGeom>
          <a:noFill/>
          <a:ln cap="flat" cmpd="sng" w="9525">
            <a:solidFill>
              <a:schemeClr val="dk2"/>
            </a:solidFill>
            <a:prstDash val="solid"/>
            <a:round/>
            <a:headEnd len="med" w="med" type="none"/>
            <a:tailEnd len="med" w="med" type="stealth"/>
          </a:ln>
        </p:spPr>
      </p:cxnSp>
      <p:cxnSp>
        <p:nvCxnSpPr>
          <p:cNvPr id="109" name="Google Shape;109;p19"/>
          <p:cNvCxnSpPr>
            <a:stCxn id="105" idx="2"/>
            <a:endCxn id="106" idx="0"/>
          </p:cNvCxnSpPr>
          <p:nvPr/>
        </p:nvCxnSpPr>
        <p:spPr>
          <a:xfrm rot="5400000">
            <a:off x="4475875" y="1376650"/>
            <a:ext cx="578700" cy="2912100"/>
          </a:xfrm>
          <a:prstGeom prst="bentConnector3">
            <a:avLst>
              <a:gd fmla="val 49998" name="adj1"/>
            </a:avLst>
          </a:prstGeom>
          <a:noFill/>
          <a:ln cap="flat" cmpd="sng" w="9525">
            <a:solidFill>
              <a:schemeClr val="dk2"/>
            </a:solidFill>
            <a:prstDash val="solid"/>
            <a:round/>
            <a:headEnd len="med" w="med" type="none"/>
            <a:tailEnd len="med" w="med" type="stealth"/>
          </a:ln>
        </p:spPr>
      </p:cxnSp>
      <p:sp>
        <p:nvSpPr>
          <p:cNvPr id="110" name="Google Shape;110;p19"/>
          <p:cNvSpPr txBox="1"/>
          <p:nvPr>
            <p:ph idx="1" type="body"/>
          </p:nvPr>
        </p:nvSpPr>
        <p:spPr>
          <a:xfrm>
            <a:off x="2461963" y="4299750"/>
            <a:ext cx="1694400" cy="3660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200"/>
              </a:spcAft>
              <a:buNone/>
            </a:pPr>
            <a:r>
              <a:rPr lang="en" sz="1400">
                <a:latin typeface="Spectral"/>
                <a:ea typeface="Spectral"/>
                <a:cs typeface="Spectral"/>
                <a:sym typeface="Spectral"/>
              </a:rPr>
              <a:t>Test train split</a:t>
            </a:r>
            <a:endParaRPr sz="1400">
              <a:latin typeface="Spectral"/>
              <a:ea typeface="Spectral"/>
              <a:cs typeface="Spectral"/>
              <a:sym typeface="Spectral"/>
            </a:endParaRPr>
          </a:p>
        </p:txBody>
      </p:sp>
      <p:sp>
        <p:nvSpPr>
          <p:cNvPr id="111" name="Google Shape;111;p19"/>
          <p:cNvSpPr txBox="1"/>
          <p:nvPr>
            <p:ph idx="1" type="body"/>
          </p:nvPr>
        </p:nvSpPr>
        <p:spPr>
          <a:xfrm>
            <a:off x="4783450" y="3121988"/>
            <a:ext cx="2373600" cy="1177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Spectral"/>
              <a:buChar char="-"/>
            </a:pPr>
            <a:r>
              <a:rPr b="1" lang="en" sz="1400">
                <a:latin typeface="Spectral"/>
                <a:ea typeface="Spectral"/>
                <a:cs typeface="Spectral"/>
                <a:sym typeface="Spectral"/>
              </a:rPr>
              <a:t>Logistic Regression</a:t>
            </a:r>
            <a:endParaRPr b="1" sz="1400">
              <a:latin typeface="Spectral"/>
              <a:ea typeface="Spectral"/>
              <a:cs typeface="Spectral"/>
              <a:sym typeface="Spectral"/>
            </a:endParaRPr>
          </a:p>
          <a:p>
            <a:pPr indent="-317500" lvl="0" marL="457200" rtl="0" algn="l">
              <a:spcBef>
                <a:spcPts val="0"/>
              </a:spcBef>
              <a:spcAft>
                <a:spcPts val="0"/>
              </a:spcAft>
              <a:buSzPts val="1400"/>
              <a:buFont typeface="Spectral"/>
              <a:buChar char="-"/>
            </a:pPr>
            <a:r>
              <a:rPr b="1" lang="en" sz="1400">
                <a:latin typeface="Spectral"/>
                <a:ea typeface="Spectral"/>
                <a:cs typeface="Spectral"/>
                <a:sym typeface="Spectral"/>
              </a:rPr>
              <a:t>Decision Tree</a:t>
            </a:r>
            <a:endParaRPr b="1" sz="1400">
              <a:latin typeface="Spectral"/>
              <a:ea typeface="Spectral"/>
              <a:cs typeface="Spectral"/>
              <a:sym typeface="Spectral"/>
            </a:endParaRPr>
          </a:p>
          <a:p>
            <a:pPr indent="-317500" lvl="0" marL="457200" rtl="0" algn="l">
              <a:spcBef>
                <a:spcPts val="0"/>
              </a:spcBef>
              <a:spcAft>
                <a:spcPts val="0"/>
              </a:spcAft>
              <a:buSzPts val="1400"/>
              <a:buFont typeface="Spectral"/>
              <a:buChar char="-"/>
            </a:pPr>
            <a:r>
              <a:rPr b="1" lang="en" sz="1400">
                <a:latin typeface="Spectral"/>
                <a:ea typeface="Spectral"/>
                <a:cs typeface="Spectral"/>
                <a:sym typeface="Spectral"/>
              </a:rPr>
              <a:t>Randomforest</a:t>
            </a:r>
            <a:endParaRPr b="1" sz="1400">
              <a:latin typeface="Spectral"/>
              <a:ea typeface="Spectral"/>
              <a:cs typeface="Spectral"/>
              <a:sym typeface="Spectral"/>
            </a:endParaRPr>
          </a:p>
        </p:txBody>
      </p:sp>
      <p:cxnSp>
        <p:nvCxnSpPr>
          <p:cNvPr id="112" name="Google Shape;112;p19"/>
          <p:cNvCxnSpPr>
            <a:stCxn id="106" idx="3"/>
            <a:endCxn id="111" idx="1"/>
          </p:cNvCxnSpPr>
          <p:nvPr/>
        </p:nvCxnSpPr>
        <p:spPr>
          <a:xfrm>
            <a:off x="4333738" y="3710894"/>
            <a:ext cx="449700" cy="0"/>
          </a:xfrm>
          <a:prstGeom prst="straightConnector1">
            <a:avLst/>
          </a:prstGeom>
          <a:noFill/>
          <a:ln cap="flat" cmpd="sng" w="9525">
            <a:solidFill>
              <a:schemeClr val="dk2"/>
            </a:solidFill>
            <a:prstDash val="solid"/>
            <a:round/>
            <a:headEnd len="med" w="med" type="none"/>
            <a:tailEnd len="med" w="med" type="stealth"/>
          </a:ln>
        </p:spPr>
      </p:cxnSp>
      <p:sp>
        <p:nvSpPr>
          <p:cNvPr id="113" name="Google Shape;113;p19"/>
          <p:cNvSpPr txBox="1"/>
          <p:nvPr>
            <p:ph idx="1" type="body"/>
          </p:nvPr>
        </p:nvSpPr>
        <p:spPr>
          <a:xfrm>
            <a:off x="7305025" y="1395700"/>
            <a:ext cx="1694400" cy="12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Spectral"/>
                <a:ea typeface="Spectral"/>
                <a:cs typeface="Spectral"/>
                <a:sym typeface="Spectral"/>
              </a:rPr>
              <a:t>Result &amp; </a:t>
            </a:r>
            <a:endParaRPr>
              <a:latin typeface="Spectral"/>
              <a:ea typeface="Spectral"/>
              <a:cs typeface="Spectral"/>
              <a:sym typeface="Spectral"/>
            </a:endParaRPr>
          </a:p>
          <a:p>
            <a:pPr indent="0" lvl="0" marL="0" rtl="0" algn="l">
              <a:spcBef>
                <a:spcPts val="1200"/>
              </a:spcBef>
              <a:spcAft>
                <a:spcPts val="1200"/>
              </a:spcAft>
              <a:buNone/>
            </a:pPr>
            <a:r>
              <a:rPr lang="en">
                <a:latin typeface="Spectral"/>
                <a:ea typeface="Spectral"/>
                <a:cs typeface="Spectral"/>
                <a:sym typeface="Spectral"/>
              </a:rPr>
              <a:t>Interpretation</a:t>
            </a:r>
            <a:endParaRPr>
              <a:latin typeface="Spectral"/>
              <a:ea typeface="Spectral"/>
              <a:cs typeface="Spectral"/>
              <a:sym typeface="Spectral"/>
            </a:endParaRPr>
          </a:p>
        </p:txBody>
      </p:sp>
      <p:cxnSp>
        <p:nvCxnSpPr>
          <p:cNvPr id="114" name="Google Shape;114;p19"/>
          <p:cNvCxnSpPr>
            <a:endCxn id="113" idx="2"/>
          </p:cNvCxnSpPr>
          <p:nvPr/>
        </p:nvCxnSpPr>
        <p:spPr>
          <a:xfrm flipH="1" rot="10800000">
            <a:off x="7202725" y="2612800"/>
            <a:ext cx="949500" cy="627000"/>
          </a:xfrm>
          <a:prstGeom prst="bentConnector2">
            <a:avLst/>
          </a:prstGeom>
          <a:noFill/>
          <a:ln cap="flat" cmpd="sng" w="9525">
            <a:solidFill>
              <a:schemeClr val="dk2"/>
            </a:solidFill>
            <a:prstDash val="solid"/>
            <a:round/>
            <a:headEnd len="med" w="med" type="none"/>
            <a:tailEnd len="med" w="med" type="stealth"/>
          </a:ln>
        </p:spPr>
      </p:cxnSp>
      <p:pic>
        <p:nvPicPr>
          <p:cNvPr id="115" name="Google Shape;115;p19"/>
          <p:cNvPicPr preferRelativeResize="0"/>
          <p:nvPr/>
        </p:nvPicPr>
        <p:blipFill rotWithShape="1">
          <a:blip r:embed="rId8">
            <a:alphaModFix/>
          </a:blip>
          <a:srcRect b="18906" l="10428" r="10444" t="12740"/>
          <a:stretch/>
        </p:blipFill>
        <p:spPr>
          <a:xfrm>
            <a:off x="5813425" y="779775"/>
            <a:ext cx="1380326" cy="52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110350" y="133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Correlation</a:t>
            </a:r>
            <a:endParaRPr b="1"/>
          </a:p>
        </p:txBody>
      </p:sp>
      <p:pic>
        <p:nvPicPr>
          <p:cNvPr id="121" name="Google Shape;121;p20"/>
          <p:cNvPicPr preferRelativeResize="0"/>
          <p:nvPr/>
        </p:nvPicPr>
        <p:blipFill>
          <a:blip r:embed="rId3">
            <a:alphaModFix/>
          </a:blip>
          <a:stretch>
            <a:fillRect/>
          </a:stretch>
        </p:blipFill>
        <p:spPr>
          <a:xfrm>
            <a:off x="152400" y="858950"/>
            <a:ext cx="8839203" cy="3890185"/>
          </a:xfrm>
          <a:prstGeom prst="rect">
            <a:avLst/>
          </a:prstGeom>
          <a:noFill/>
          <a:ln>
            <a:noFill/>
          </a:ln>
        </p:spPr>
      </p:pic>
      <p:sp>
        <p:nvSpPr>
          <p:cNvPr id="122" name="Google Shape;122;p20"/>
          <p:cNvSpPr/>
          <p:nvPr/>
        </p:nvSpPr>
        <p:spPr>
          <a:xfrm>
            <a:off x="2782250" y="2619397"/>
            <a:ext cx="677400" cy="2820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3" name="Google Shape;123;p20"/>
          <p:cNvSpPr/>
          <p:nvPr/>
        </p:nvSpPr>
        <p:spPr>
          <a:xfrm>
            <a:off x="2782250" y="3218375"/>
            <a:ext cx="677400" cy="3693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4" name="Google Shape;124;p20"/>
          <p:cNvSpPr/>
          <p:nvPr/>
        </p:nvSpPr>
        <p:spPr>
          <a:xfrm>
            <a:off x="2782250" y="3904675"/>
            <a:ext cx="628500" cy="3228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5" name="Google Shape;125;p20"/>
          <p:cNvSpPr/>
          <p:nvPr/>
        </p:nvSpPr>
        <p:spPr>
          <a:xfrm>
            <a:off x="3410700" y="2936372"/>
            <a:ext cx="677400" cy="2820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6" name="Google Shape;126;p20"/>
          <p:cNvSpPr/>
          <p:nvPr/>
        </p:nvSpPr>
        <p:spPr>
          <a:xfrm>
            <a:off x="4088100" y="3262022"/>
            <a:ext cx="677400" cy="2820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7" name="Google Shape;127;p20"/>
          <p:cNvSpPr/>
          <p:nvPr/>
        </p:nvSpPr>
        <p:spPr>
          <a:xfrm>
            <a:off x="5402825" y="3904672"/>
            <a:ext cx="677400" cy="2820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8" name="Google Shape;128;p20"/>
          <p:cNvSpPr/>
          <p:nvPr/>
        </p:nvSpPr>
        <p:spPr>
          <a:xfrm>
            <a:off x="2097600" y="4227475"/>
            <a:ext cx="628500" cy="3228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9" name="Google Shape;129;p20"/>
          <p:cNvSpPr/>
          <p:nvPr/>
        </p:nvSpPr>
        <p:spPr>
          <a:xfrm>
            <a:off x="2806700" y="4227475"/>
            <a:ext cx="628500" cy="3228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0" name="Google Shape;130;p20"/>
          <p:cNvSpPr/>
          <p:nvPr/>
        </p:nvSpPr>
        <p:spPr>
          <a:xfrm>
            <a:off x="5427275" y="4227475"/>
            <a:ext cx="628500" cy="3228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1" name="Google Shape;131;p20"/>
          <p:cNvSpPr txBox="1"/>
          <p:nvPr/>
        </p:nvSpPr>
        <p:spPr>
          <a:xfrm>
            <a:off x="942875" y="4158025"/>
            <a:ext cx="35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0000"/>
                </a:solidFill>
                <a:latin typeface="Proxima Nova"/>
                <a:ea typeface="Proxima Nova"/>
                <a:cs typeface="Proxima Nova"/>
                <a:sym typeface="Proxima Nova"/>
              </a:rPr>
              <a:t>X</a:t>
            </a:r>
            <a:endParaRPr b="1" sz="1800">
              <a:solidFill>
                <a:srgbClr val="FF0000"/>
              </a:solidFill>
              <a:latin typeface="Proxima Nova"/>
              <a:ea typeface="Proxima Nova"/>
              <a:cs typeface="Proxima Nova"/>
              <a:sym typeface="Proxima Nova"/>
            </a:endParaRPr>
          </a:p>
        </p:txBody>
      </p:sp>
      <p:sp>
        <p:nvSpPr>
          <p:cNvPr id="132" name="Google Shape;132;p20"/>
          <p:cNvSpPr txBox="1"/>
          <p:nvPr/>
        </p:nvSpPr>
        <p:spPr>
          <a:xfrm>
            <a:off x="1660900" y="4158025"/>
            <a:ext cx="35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0000"/>
                </a:solidFill>
                <a:latin typeface="Proxima Nova"/>
                <a:ea typeface="Proxima Nova"/>
                <a:cs typeface="Proxima Nova"/>
                <a:sym typeface="Proxima Nova"/>
              </a:rPr>
              <a:t>X</a:t>
            </a:r>
            <a:endParaRPr b="1" sz="1800">
              <a:solidFill>
                <a:srgbClr val="FF0000"/>
              </a:solidFill>
              <a:latin typeface="Proxima Nova"/>
              <a:ea typeface="Proxima Nova"/>
              <a:cs typeface="Proxima Nova"/>
              <a:sym typeface="Proxima Nova"/>
            </a:endParaRPr>
          </a:p>
        </p:txBody>
      </p:sp>
      <p:sp>
        <p:nvSpPr>
          <p:cNvPr id="133" name="Google Shape;133;p20"/>
          <p:cNvSpPr txBox="1"/>
          <p:nvPr/>
        </p:nvSpPr>
        <p:spPr>
          <a:xfrm>
            <a:off x="4942925" y="4158025"/>
            <a:ext cx="35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0000"/>
                </a:solidFill>
                <a:latin typeface="Proxima Nova"/>
                <a:ea typeface="Proxima Nova"/>
                <a:cs typeface="Proxima Nova"/>
                <a:sym typeface="Proxima Nova"/>
              </a:rPr>
              <a:t>X</a:t>
            </a:r>
            <a:endParaRPr b="1" sz="1800">
              <a:solidFill>
                <a:srgbClr val="FF0000"/>
              </a:solidFill>
              <a:latin typeface="Proxima Nova"/>
              <a:ea typeface="Proxima Nova"/>
              <a:cs typeface="Proxima Nova"/>
              <a:sym typeface="Proxima Nova"/>
            </a:endParaRPr>
          </a:p>
        </p:txBody>
      </p:sp>
      <p:sp>
        <p:nvSpPr>
          <p:cNvPr id="134" name="Google Shape;134;p20"/>
          <p:cNvSpPr txBox="1"/>
          <p:nvPr/>
        </p:nvSpPr>
        <p:spPr>
          <a:xfrm>
            <a:off x="6230650" y="4158025"/>
            <a:ext cx="35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0000"/>
                </a:solidFill>
                <a:latin typeface="Proxima Nova"/>
                <a:ea typeface="Proxima Nova"/>
                <a:cs typeface="Proxima Nova"/>
                <a:sym typeface="Proxima Nova"/>
              </a:rPr>
              <a:t>X</a:t>
            </a:r>
            <a:endParaRPr b="1" sz="1800">
              <a:solidFill>
                <a:srgbClr val="FF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Insight?</a:t>
            </a:r>
            <a:endParaRPr b="1"/>
          </a:p>
        </p:txBody>
      </p:sp>
      <p:sp>
        <p:nvSpPr>
          <p:cNvPr id="140" name="Google Shape;14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u="sng">
                <a:latin typeface="Lexend"/>
                <a:ea typeface="Lexend"/>
                <a:cs typeface="Lexend"/>
                <a:sym typeface="Lexend"/>
              </a:rPr>
              <a:t>Delta waves</a:t>
            </a:r>
            <a:r>
              <a:rPr lang="en" sz="1700">
                <a:latin typeface="Lexend"/>
                <a:ea typeface="Lexend"/>
                <a:cs typeface="Lexend"/>
                <a:sym typeface="Lexend"/>
              </a:rPr>
              <a:t> show a negative correlation (-0.23), indicating </a:t>
            </a:r>
            <a:r>
              <a:rPr b="1" lang="en" sz="1700" u="sng">
                <a:latin typeface="Lexend"/>
                <a:ea typeface="Lexend"/>
                <a:cs typeface="Lexend"/>
                <a:sym typeface="Lexend"/>
              </a:rPr>
              <a:t>higher values are associated with lower drowsiness likelihood,</a:t>
            </a:r>
            <a:r>
              <a:rPr lang="en" sz="1700">
                <a:latin typeface="Lexend"/>
                <a:ea typeface="Lexend"/>
                <a:cs typeface="Lexend"/>
                <a:sym typeface="Lexend"/>
              </a:rPr>
              <a:t> aligning with their presence in deep sleep.</a:t>
            </a:r>
            <a:endParaRPr sz="1700">
              <a:latin typeface="Lexend"/>
              <a:ea typeface="Lexend"/>
              <a:cs typeface="Lexend"/>
              <a:sym typeface="Lexend"/>
            </a:endParaRPr>
          </a:p>
          <a:p>
            <a:pPr indent="-336550" lvl="0" marL="457200" rtl="0" algn="l">
              <a:spcBef>
                <a:spcPts val="0"/>
              </a:spcBef>
              <a:spcAft>
                <a:spcPts val="0"/>
              </a:spcAft>
              <a:buSzPts val="1700"/>
              <a:buChar char="●"/>
            </a:pPr>
            <a:r>
              <a:rPr b="1" lang="en" sz="1700" u="sng">
                <a:latin typeface="Lexend"/>
                <a:ea typeface="Lexend"/>
                <a:cs typeface="Lexend"/>
                <a:sym typeface="Lexend"/>
              </a:rPr>
              <a:t>Theta and High Beta</a:t>
            </a:r>
            <a:r>
              <a:rPr lang="en" sz="1700">
                <a:latin typeface="Lexend"/>
                <a:ea typeface="Lexend"/>
                <a:cs typeface="Lexend"/>
                <a:sym typeface="Lexend"/>
              </a:rPr>
              <a:t> waves exhibit </a:t>
            </a:r>
            <a:r>
              <a:rPr b="1" lang="en" sz="1700" u="sng">
                <a:latin typeface="Lexend"/>
                <a:ea typeface="Lexend"/>
                <a:cs typeface="Lexend"/>
                <a:sym typeface="Lexend"/>
              </a:rPr>
              <a:t>moderate negative correlations (-0.21), </a:t>
            </a:r>
            <a:r>
              <a:rPr lang="en" sz="1700">
                <a:latin typeface="Lexend"/>
                <a:ea typeface="Lexend"/>
                <a:cs typeface="Lexend"/>
                <a:sym typeface="Lexend"/>
              </a:rPr>
              <a:t>suggesting </a:t>
            </a:r>
            <a:r>
              <a:rPr b="1" lang="en" sz="1700" u="sng">
                <a:latin typeface="Lexend"/>
                <a:ea typeface="Lexend"/>
                <a:cs typeface="Lexend"/>
                <a:sym typeface="Lexend"/>
              </a:rPr>
              <a:t>higher values also indicate lower drowsiness likelihood.</a:t>
            </a:r>
            <a:endParaRPr b="1" sz="1700" u="sng">
              <a:latin typeface="Lexend"/>
              <a:ea typeface="Lexend"/>
              <a:cs typeface="Lexend"/>
              <a:sym typeface="Lexend"/>
            </a:endParaRPr>
          </a:p>
          <a:p>
            <a:pPr indent="-336550" lvl="0" marL="457200" rtl="0" algn="l">
              <a:spcBef>
                <a:spcPts val="0"/>
              </a:spcBef>
              <a:spcAft>
                <a:spcPts val="0"/>
              </a:spcAft>
              <a:buSzPts val="1700"/>
              <a:buChar char="●"/>
            </a:pPr>
            <a:r>
              <a:rPr b="1" lang="en" sz="1700" u="sng">
                <a:latin typeface="Lexend"/>
                <a:ea typeface="Lexend"/>
                <a:cs typeface="Lexend"/>
                <a:sym typeface="Lexend"/>
              </a:rPr>
              <a:t>Low Alpha and Low Beta</a:t>
            </a:r>
            <a:r>
              <a:rPr lang="en" sz="1700">
                <a:latin typeface="Lexend"/>
                <a:ea typeface="Lexend"/>
                <a:cs typeface="Lexend"/>
                <a:sym typeface="Lexend"/>
              </a:rPr>
              <a:t> features have </a:t>
            </a:r>
            <a:r>
              <a:rPr b="1" lang="en" sz="1700" u="sng">
                <a:latin typeface="Lexend"/>
                <a:ea typeface="Lexend"/>
                <a:cs typeface="Lexend"/>
                <a:sym typeface="Lexend"/>
              </a:rPr>
              <a:t>weaker correlations, implying minimal impact on drowsiness prediction.</a:t>
            </a:r>
            <a:endParaRPr b="1" sz="1700" u="sng">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