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535353"/>
        </a:solidFill>
        <a:effectLst/>
        <a:uFillTx/>
        <a:latin typeface="+mn-lt"/>
        <a:ea typeface="+mn-ea"/>
        <a:cs typeface="+mn-cs"/>
        <a:sym typeface="Gill Sans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0" cap="flat">
              <a:noFill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0" cap="flat">
              <a:noFill/>
              <a:miter lim="400000"/>
            </a:ln>
          </a:insideH>
          <a:insideV>
            <a:ln w="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Ref idx="minor">
          <a:srgbClr val="5A5F5E"/>
        </a:fontRef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355600" y="2044700"/>
            <a:ext cx="12293600" cy="32385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355600" y="5270500"/>
            <a:ext cx="122936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5689600"/>
            <a:ext cx="10464800" cy="5080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 Juan López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152900"/>
            <a:ext cx="10464800" cy="647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“Escribir una cita aquí”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346200" y="520700"/>
            <a:ext cx="10388600" cy="58602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9088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355600" y="3251200"/>
            <a:ext cx="12293600" cy="32385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05600" y="609600"/>
            <a:ext cx="5359400" cy="7759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355600" y="1016000"/>
            <a:ext cx="5892800" cy="38862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355600" y="4889500"/>
            <a:ext cx="5892800" cy="3886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</a:lvl1pPr>
            <a:lvl2pPr marL="0" indent="228600" algn="ctr">
              <a:spcBef>
                <a:spcPts val="0"/>
              </a:spcBef>
              <a:buSzTx/>
              <a:buNone/>
            </a:lvl2pPr>
            <a:lvl3pPr marL="0" indent="457200" algn="ctr">
              <a:spcBef>
                <a:spcPts val="0"/>
              </a:spcBef>
              <a:buSzTx/>
              <a:buNone/>
            </a:lvl3pPr>
            <a:lvl4pPr marL="0" indent="685800" algn="ctr">
              <a:spcBef>
                <a:spcPts val="0"/>
              </a:spcBef>
              <a:buSzTx/>
              <a:buNone/>
            </a:lvl4pPr>
            <a:lvl5pPr marL="0" indent="914400" algn="ctr">
              <a:spcBef>
                <a:spcPts val="0"/>
              </a:spcBef>
              <a:buSzTx/>
              <a:buNone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870700" y="2781300"/>
            <a:ext cx="5283200" cy="6184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355600" y="2730500"/>
            <a:ext cx="5892800" cy="62992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762000" y="762000"/>
            <a:ext cx="11468100" cy="8216900"/>
          </a:xfrm>
          <a:prstGeom prst="rect">
            <a:avLst/>
          </a:prstGeom>
        </p:spPr>
        <p:txBody>
          <a:bodyPr/>
          <a:lstStyle>
            <a:lvl1pPr marL="520700" indent="-520700">
              <a:lnSpc>
                <a:spcPct val="120000"/>
              </a:lnSpc>
              <a:spcBef>
                <a:spcPts val="4600"/>
              </a:spcBef>
              <a:defRPr sz="4600"/>
            </a:lvl1pPr>
            <a:lvl2pPr marL="1041400" indent="-520700">
              <a:lnSpc>
                <a:spcPct val="120000"/>
              </a:lnSpc>
              <a:spcBef>
                <a:spcPts val="4600"/>
              </a:spcBef>
              <a:defRPr sz="4600"/>
            </a:lvl2pPr>
            <a:lvl3pPr marL="1562100" indent="-520700">
              <a:lnSpc>
                <a:spcPct val="120000"/>
              </a:lnSpc>
              <a:spcBef>
                <a:spcPts val="4600"/>
              </a:spcBef>
              <a:defRPr sz="4600"/>
            </a:lvl3pPr>
            <a:lvl4pPr marL="2082800" indent="-520700">
              <a:lnSpc>
                <a:spcPct val="120000"/>
              </a:lnSpc>
              <a:spcBef>
                <a:spcPts val="4600"/>
              </a:spcBef>
              <a:defRPr sz="4600"/>
            </a:lvl4pPr>
            <a:lvl5pPr marL="2603500" indent="-520700">
              <a:lnSpc>
                <a:spcPct val="120000"/>
              </a:lnSpc>
              <a:spcBef>
                <a:spcPts val="4600"/>
              </a:spcBef>
              <a:defRPr sz="46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654800" y="5029200"/>
            <a:ext cx="5803900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664613" y="508000"/>
            <a:ext cx="5803901" cy="421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idx="15"/>
          </p:nvPr>
        </p:nvSpPr>
        <p:spPr>
          <a:xfrm>
            <a:off x="533400" y="508000"/>
            <a:ext cx="580823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355600" y="254000"/>
            <a:ext cx="122936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355600" y="2730500"/>
            <a:ext cx="12293600" cy="629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24599" y="9271000"/>
            <a:ext cx="342901" cy="355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72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titleStyle>
    <p:bodyStyle>
      <a:lvl1pPr marL="431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1pPr>
      <a:lvl2pPr marL="863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2pPr>
      <a:lvl3pPr marL="1295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3pPr>
      <a:lvl4pPr marL="1727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4pPr>
      <a:lvl5pPr marL="21590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5pPr>
      <a:lvl6pPr marL="25908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6pPr>
      <a:lvl7pPr marL="30226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7pPr>
      <a:lvl8pPr marL="34544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8pPr>
      <a:lvl9pPr marL="3886200" marR="0" indent="-431800" algn="l" defTabSz="584200" rtl="0" latinLnBrk="0">
        <a:lnSpc>
          <a:spcPct val="100000"/>
        </a:lnSpc>
        <a:spcBef>
          <a:spcPts val="38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535353"/>
          </a:solidFill>
          <a:uFillTx/>
          <a:latin typeface="+mn-lt"/>
          <a:ea typeface="+mn-ea"/>
          <a:cs typeface="+mn-cs"/>
          <a:sym typeface="Gill Sans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w3.org/TR/css-flexbox-1/" TargetMode="External"/><Relationship Id="rId3" Type="http://schemas.openxmlformats.org/officeDocument/2006/relationships/hyperlink" Target="https://css-tricks.com/snippets/css/a-guide-to-flexbox/" TargetMode="External"/><Relationship Id="rId4" Type="http://schemas.openxmlformats.org/officeDocument/2006/relationships/hyperlink" Target="https://egghead.io/courses/flexbox-fundamentals" TargetMode="External"/><Relationship Id="rId5" Type="http://schemas.openxmlformats.org/officeDocument/2006/relationships/hyperlink" Target="https://codepen.io/marcosDLCS/pen/mRKwvq" TargetMode="External"/><Relationship Id="rId6" Type="http://schemas.openxmlformats.org/officeDocument/2006/relationships/hyperlink" Target="https://codepen.io/marcosDLCS/pen/apKLrM" TargetMode="Externa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w3.org/TR/css-grid-1/" TargetMode="External"/><Relationship Id="rId3" Type="http://schemas.openxmlformats.org/officeDocument/2006/relationships/hyperlink" Target="https://css-tricks.com/snippets/css/complete-guide-grid/" TargetMode="External"/><Relationship Id="rId4" Type="http://schemas.openxmlformats.org/officeDocument/2006/relationships/hyperlink" Target="https://developers.google.com/web/updates/2017/01/css-grid" TargetMode="External"/><Relationship Id="rId5" Type="http://schemas.openxmlformats.org/officeDocument/2006/relationships/hyperlink" Target="https://www.youtube.com/watch?v=gUqYlBOUz8M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css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516" t="0" r="2516" b="0"/>
          <a:stretch>
            <a:fillRect/>
          </a:stretch>
        </p:blipFill>
        <p:spPr>
          <a:xfrm>
            <a:off x="1308100" y="825500"/>
            <a:ext cx="10388600" cy="5860236"/>
          </a:xfrm>
          <a:prstGeom prst="rect">
            <a:avLst/>
          </a:prstGeom>
        </p:spPr>
      </p:pic>
      <p:sp>
        <p:nvSpPr>
          <p:cNvPr id="120" name="Shape 120"/>
          <p:cNvSpPr/>
          <p:nvPr>
            <p:ph type="title"/>
          </p:nvPr>
        </p:nvSpPr>
        <p:spPr>
          <a:xfrm>
            <a:off x="1270000" y="7264400"/>
            <a:ext cx="10464800" cy="1282700"/>
          </a:xfrm>
          <a:prstGeom prst="rect">
            <a:avLst/>
          </a:prstGeom>
        </p:spPr>
        <p:txBody>
          <a:bodyPr/>
          <a:lstStyle/>
          <a:p>
            <a:pPr/>
            <a:r>
              <a:t>CSS: FLEXBOX &amp; GRID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¿Quién soy?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355600" y="2298700"/>
            <a:ext cx="12293600" cy="6299200"/>
          </a:xfrm>
          <a:prstGeom prst="rect">
            <a:avLst/>
          </a:prstGeom>
        </p:spPr>
        <p:txBody>
          <a:bodyPr/>
          <a:lstStyle/>
          <a:p>
            <a:pPr/>
            <a:r>
              <a:t>Marcos de la Calle Samaniego</a:t>
            </a:r>
          </a:p>
          <a:p>
            <a:pPr/>
            <a:r>
              <a:t>Luce Innovative Technologies</a:t>
            </a:r>
          </a:p>
          <a:p>
            <a: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r>
              <a:t>@marcosDLCS</a:t>
            </a:r>
          </a:p>
        </p:txBody>
      </p:sp>
      <p:pic>
        <p:nvPicPr>
          <p:cNvPr id="124" name="twitte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3140" y="6340532"/>
            <a:ext cx="1232622" cy="10028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github_logo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2463" y="6340485"/>
            <a:ext cx="1002811" cy="1002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luce_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14915" y="4756150"/>
            <a:ext cx="2095501" cy="10033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000"/>
            </a:lvl1pPr>
          </a:lstStyle>
          <a:p>
            <a:pPr/>
            <a:r>
              <a:t>Flexbox</a:t>
            </a:r>
          </a:p>
        </p:txBody>
      </p:sp>
      <p:sp>
        <p:nvSpPr>
          <p:cNvPr id="129" name="Shape 129"/>
          <p:cNvSpPr/>
          <p:nvPr/>
        </p:nvSpPr>
        <p:spPr>
          <a:xfrm>
            <a:off x="1908689" y="5727699"/>
            <a:ext cx="9187422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500"/>
            </a:pPr>
            <a:r>
              <a:t>a.k.a.</a:t>
            </a:r>
          </a:p>
          <a:p>
            <a:pPr>
              <a:defRPr sz="4500"/>
            </a:pPr>
            <a:r>
              <a:t>CSS Flexible Box Layout Module Level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type="title"/>
          </p:nvPr>
        </p:nvSpPr>
        <p:spPr>
          <a:xfrm>
            <a:off x="355600" y="253999"/>
            <a:ext cx="12293600" cy="1349972"/>
          </a:xfrm>
          <a:prstGeom prst="rect">
            <a:avLst/>
          </a:prstGeom>
        </p:spPr>
        <p:txBody>
          <a:bodyPr/>
          <a:lstStyle/>
          <a:p>
            <a:pPr/>
            <a:r>
              <a:t>Enlaces</a:t>
            </a:r>
          </a:p>
        </p:txBody>
      </p:sp>
      <p:sp>
        <p:nvSpPr>
          <p:cNvPr id="132" name="Shape 1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W3C CR: </a:t>
            </a:r>
            <a:r>
              <a:rPr u="sng">
                <a:hlinkClick r:id="rId2" invalidUrl="" action="" tgtFrame="" tooltip="" history="1" highlightClick="0" endSnd="0"/>
              </a:rPr>
              <a:t>https://www.w3.org/TR/css-flexbox-1/</a:t>
            </a:r>
          </a:p>
          <a:p>
            <a:pPr>
              <a:defRPr sz="3600"/>
            </a:pPr>
            <a:r>
              <a:t>CSS Tricks: </a:t>
            </a:r>
            <a:r>
              <a:rPr u="sng">
                <a:hlinkClick r:id="rId3" invalidUrl="" action="" tgtFrame="" tooltip="" history="1" highlightClick="0" endSnd="0"/>
              </a:rPr>
              <a:t>https://css-tricks.com/snippets/css/a-guide-to-flexbox/</a:t>
            </a:r>
          </a:p>
          <a:p>
            <a:pPr>
              <a:defRPr sz="3600"/>
            </a:pPr>
            <a:r>
              <a:t>Egghead: </a:t>
            </a:r>
            <a:r>
              <a:rPr u="sng">
                <a:hlinkClick r:id="rId4" invalidUrl="" action="" tgtFrame="" tooltip="" history="1" highlightClick="0" endSnd="0"/>
              </a:rPr>
              <a:t>https://egghead.io/courses/flexbox-fundamentals</a:t>
            </a:r>
          </a:p>
          <a:p>
            <a:pPr>
              <a:defRPr sz="3600"/>
            </a:pPr>
            <a:r>
              <a:t>CodePen: </a:t>
            </a:r>
            <a:r>
              <a:rPr u="sng">
                <a:hlinkClick r:id="rId5" invalidUrl="" action="" tgtFrame="" tooltip="" history="1" highlightClick="0" endSnd="0"/>
              </a:rPr>
              <a:t>https://codepen.io/marcosDLCS/pen/mRKwvq</a:t>
            </a:r>
          </a:p>
          <a:p>
            <a:pPr>
              <a:defRPr sz="3600"/>
            </a:pPr>
            <a:r>
              <a:t>CodePen: </a:t>
            </a:r>
            <a:r>
              <a:rPr u="sng">
                <a:hlinkClick r:id="rId6" invalidUrl="" action="" tgtFrame="" tooltip="" history="1" highlightClick="0" endSnd="0"/>
              </a:rPr>
              <a:t>https://codepen.io/marcosDLCS/pen/apKLrM</a:t>
            </a:r>
          </a:p>
        </p:txBody>
      </p:sp>
      <p:sp>
        <p:nvSpPr>
          <p:cNvPr id="133" name="Shape 133"/>
          <p:cNvSpPr/>
          <p:nvPr/>
        </p:nvSpPr>
        <p:spPr>
          <a:xfrm>
            <a:off x="5648895" y="1695450"/>
            <a:ext cx="1529210" cy="622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Flexbox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xfrm>
            <a:off x="355600" y="254000"/>
            <a:ext cx="12293600" cy="1349971"/>
          </a:xfrm>
          <a:prstGeom prst="rect">
            <a:avLst/>
          </a:prstGeom>
        </p:spPr>
        <p:txBody>
          <a:bodyPr/>
          <a:lstStyle/>
          <a:p>
            <a:pPr/>
            <a:r>
              <a:t>Enlaces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600"/>
            </a:pPr>
            <a:r>
              <a:t>W3C CR: </a:t>
            </a:r>
            <a:r>
              <a:rPr u="sng">
                <a:hlinkClick r:id="rId2" invalidUrl="" action="" tgtFrame="" tooltip="" history="1" highlightClick="0" endSnd="0"/>
              </a:rPr>
              <a:t>https://www.w3.org/TR/css-grid-1/</a:t>
            </a:r>
          </a:p>
          <a:p>
            <a:pPr>
              <a:defRPr sz="3600"/>
            </a:pPr>
            <a:r>
              <a:t>CSS Tricks: </a:t>
            </a:r>
            <a:r>
              <a:rPr u="sng">
                <a:hlinkClick r:id="rId3" invalidUrl="" action="" tgtFrame="" tooltip="" history="1" highlightClick="0" endSnd="0"/>
              </a:rPr>
              <a:t>https://css-tricks.com/snippets/css/complete-guide-grid/</a:t>
            </a:r>
          </a:p>
          <a:p>
            <a:pPr>
              <a:defRPr sz="3600"/>
            </a:pPr>
            <a:r>
              <a:t>Google Developers: </a:t>
            </a:r>
            <a:r>
              <a:rPr u="sng">
                <a:hlinkClick r:id="rId4" invalidUrl="" action="" tgtFrame="" tooltip="" history="1" highlightClick="0" endSnd="0"/>
              </a:rPr>
              <a:t>https://developers.google.com/web/updates/2017/01/css-grid</a:t>
            </a:r>
          </a:p>
          <a:p>
            <a:pPr>
              <a:defRPr sz="3600"/>
            </a:pPr>
            <a:r>
              <a:t>Codemotion 2016: </a:t>
            </a:r>
            <a:r>
              <a:rPr u="sng">
                <a:hlinkClick r:id="rId5" invalidUrl="" action="" tgtFrame="" tooltip="" history="1" highlightClick="0" endSnd="0"/>
              </a:rPr>
              <a:t>https://www.youtube.com/watch?v=gUqYlBOUz8M</a:t>
            </a:r>
          </a:p>
        </p:txBody>
      </p:sp>
      <p:sp>
        <p:nvSpPr>
          <p:cNvPr id="137" name="Shape 137"/>
          <p:cNvSpPr/>
          <p:nvPr/>
        </p:nvSpPr>
        <p:spPr>
          <a:xfrm>
            <a:off x="5950607" y="1695449"/>
            <a:ext cx="92578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Grid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body" idx="14"/>
          </p:nvPr>
        </p:nvSpPr>
        <p:spPr>
          <a:xfrm>
            <a:off x="1270000" y="3892549"/>
            <a:ext cx="10464800" cy="1168401"/>
          </a:xfrm>
          <a:prstGeom prst="rect">
            <a:avLst/>
          </a:prstGeom>
        </p:spPr>
        <p:txBody>
          <a:bodyPr/>
          <a:lstStyle>
            <a:lvl1pPr>
              <a:defRPr sz="7400"/>
            </a:lvl1pPr>
          </a:lstStyle>
          <a:p>
            <a:pPr/>
            <a:r>
              <a:t>Gracias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535353"/>
      </a:dk1>
      <a:lt1>
        <a:srgbClr val="340053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535353"/>
            </a:solidFill>
            <a:effectLst/>
            <a:uFillTx/>
            <a:latin typeface="+mn-lt"/>
            <a:ea typeface="+mn-ea"/>
            <a:cs typeface="+mn-cs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