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5A5F5E"/>
              </a:solidFill>
              <a:prstDash val="solid"/>
              <a:miter lim="400000"/>
            </a:ln>
          </a:right>
          <a:top>
            <a:ln w="3175" cap="flat">
              <a:solidFill>
                <a:srgbClr val="C8C8C8"/>
              </a:solidFill>
              <a:prstDash val="solid"/>
              <a:miter lim="400000"/>
            </a:ln>
          </a:top>
          <a:bottom>
            <a:ln w="3175" cap="flat">
              <a:solidFill>
                <a:srgbClr val="C8C8C8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5A5F5E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892299" y="2752724"/>
            <a:ext cx="9220202" cy="2428877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892299" y="5172075"/>
            <a:ext cx="9220202" cy="97155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578099" y="5486400"/>
            <a:ext cx="7848602" cy="4445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578099" y="4278312"/>
            <a:ext cx="7848602" cy="596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1625599" y="1219199"/>
            <a:ext cx="9753602" cy="7315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2635249" y="1609724"/>
            <a:ext cx="7791452" cy="43951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578099" y="6400800"/>
            <a:ext cx="7848602" cy="962026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578099" y="7362825"/>
            <a:ext cx="7848602" cy="84772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892299" y="3657599"/>
            <a:ext cx="9220202" cy="2428877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6654800" y="1676399"/>
            <a:ext cx="4019551" cy="58197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892299" y="1981199"/>
            <a:ext cx="4419601" cy="2914652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892299" y="4886325"/>
            <a:ext cx="4419601" cy="291465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1892299" y="3267074"/>
            <a:ext cx="9220202" cy="4724402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6778625" y="3305174"/>
            <a:ext cx="3962401" cy="46386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1892299" y="3267074"/>
            <a:ext cx="4419601" cy="4724402"/>
          </a:xfrm>
          <a:prstGeom prst="rect">
            <a:avLst/>
          </a:prstGeom>
        </p:spPr>
        <p:txBody>
          <a:bodyPr/>
          <a:lstStyle>
            <a:lvl1pPr marL="409073" indent="-409073">
              <a:lnSpc>
                <a:spcPct val="100000"/>
              </a:lnSpc>
              <a:spcBef>
                <a:spcPts val="3800"/>
              </a:spcBef>
              <a:defRPr sz="3600"/>
            </a:lvl1pPr>
            <a:lvl2pPr marL="840873" indent="-409073">
              <a:lnSpc>
                <a:spcPct val="100000"/>
              </a:lnSpc>
              <a:spcBef>
                <a:spcPts val="3800"/>
              </a:spcBef>
              <a:defRPr sz="3600"/>
            </a:lvl2pPr>
            <a:lvl3pPr marL="1272673" indent="-409073">
              <a:lnSpc>
                <a:spcPct val="100000"/>
              </a:lnSpc>
              <a:spcBef>
                <a:spcPts val="3800"/>
              </a:spcBef>
              <a:defRPr sz="3600"/>
            </a:lvl3pPr>
            <a:lvl4pPr marL="1704473" indent="-409073">
              <a:lnSpc>
                <a:spcPct val="100000"/>
              </a:lnSpc>
              <a:spcBef>
                <a:spcPts val="3800"/>
              </a:spcBef>
              <a:defRPr sz="3600"/>
            </a:lvl4pPr>
            <a:lvl5pPr marL="2136273" indent="-409073">
              <a:lnSpc>
                <a:spcPct val="100000"/>
              </a:lnSpc>
              <a:spcBef>
                <a:spcPts val="3800"/>
              </a:spcBef>
              <a:defRPr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16700" y="4991100"/>
            <a:ext cx="4352926" cy="31623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24060" y="1600199"/>
            <a:ext cx="4352926" cy="31623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2025649" y="1600199"/>
            <a:ext cx="4356175" cy="655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2197099" y="1790699"/>
            <a:ext cx="8601077" cy="61626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892299" y="1409699"/>
            <a:ext cx="9220202" cy="182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51587" y="8172450"/>
            <a:ext cx="292101" cy="3048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98060" marR="0" indent="-498060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18760" marR="0" indent="-498060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539460" marR="0" indent="-498060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060160" marR="0" indent="-498060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580860" marR="0" indent="-498060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101560" marR="0" indent="-498060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622261" marR="0" indent="-498061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142961" marR="0" indent="-498061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663661" marR="0" indent="-498061" algn="l" defTabSz="584200" rtl="0" latinLnBrk="0">
        <a:lnSpc>
          <a:spcPct val="150000"/>
        </a:lnSpc>
        <a:spcBef>
          <a:spcPts val="4600"/>
        </a:spcBef>
        <a:spcAft>
          <a:spcPts val="0"/>
        </a:spcAft>
        <a:buClrTx/>
        <a:buSzPct val="82000"/>
        <a:buFontTx/>
        <a:buChar char="-"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.org/TR/css-flexbox-1/" TargetMode="Externa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egghead.io/courses/flexbox-fundamentals" TargetMode="External"/><Relationship Id="rId5" Type="http://schemas.openxmlformats.org/officeDocument/2006/relationships/hyperlink" Target="https://codepen.io/marcosDLCS/pen/mRKwvq" TargetMode="External"/><Relationship Id="rId6" Type="http://schemas.openxmlformats.org/officeDocument/2006/relationships/hyperlink" Target="https://codepen.io/marcosDLCS/pen/apKLrM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.org/TR/css-grid-1/" TargetMode="Externa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developers.google.com/web/updates/2017/01/css-grid" TargetMode="External"/><Relationship Id="rId5" Type="http://schemas.openxmlformats.org/officeDocument/2006/relationships/hyperlink" Target="https://www.youtube.com/watch?v=gUqYlBOUz8M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://caniuse.com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ss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6" t="0" r="2516" b="0"/>
          <a:stretch>
            <a:fillRect/>
          </a:stretch>
        </p:blipFill>
        <p:spPr>
          <a:xfrm>
            <a:off x="2606674" y="1838324"/>
            <a:ext cx="7791452" cy="4395178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xfrm>
            <a:off x="2578099" y="6667500"/>
            <a:ext cx="7848602" cy="962026"/>
          </a:xfrm>
          <a:prstGeom prst="rect">
            <a:avLst/>
          </a:prstGeom>
        </p:spPr>
        <p:txBody>
          <a:bodyPr/>
          <a:lstStyle>
            <a:lvl1pPr defTabSz="514095">
              <a:defRPr sz="6160"/>
            </a:lvl1pPr>
          </a:lstStyle>
          <a:p>
            <a:pPr/>
            <a:r>
              <a:t>CSS: FLEXBOX &amp;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¿PUEDO USARLO?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1892299" y="3267074"/>
            <a:ext cx="9220202" cy="876078"/>
          </a:xfrm>
          <a:prstGeom prst="rect">
            <a:avLst/>
          </a:prstGeom>
        </p:spPr>
        <p:txBody>
          <a:bodyPr/>
          <a:lstStyle/>
          <a:p>
            <a:pPr/>
            <a:r>
              <a:t>Sí (con cuidado)</a:t>
            </a:r>
          </a:p>
        </p:txBody>
      </p:sp>
      <p:pic>
        <p:nvPicPr>
          <p:cNvPr id="158" name="Captura de pantalla 2017-02-20 a las 19.2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193" y="4086001"/>
            <a:ext cx="9056414" cy="2038237"/>
          </a:xfrm>
          <a:prstGeom prst="rect">
            <a:avLst/>
          </a:prstGeom>
          <a:ln w="3175">
            <a:miter lim="400000"/>
          </a:ln>
        </p:spPr>
      </p:pic>
      <p:pic>
        <p:nvPicPr>
          <p:cNvPr id="159" name="Captura de pantalla 2017-02-20 a las 19.22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4289" y="6200437"/>
            <a:ext cx="7275000" cy="207784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9" grpId="3"/>
      <p:bldP build="whole" bldLvl="1" animBg="1" rev="0" advAuto="0" spid="15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4930"/>
            </a:pPr>
            <a:r>
              <a:t>Propiedades para los padres</a:t>
            </a:r>
          </a:p>
          <a:p>
            <a:pPr defTabSz="496570">
              <a:defRPr i="1" sz="3230">
                <a:latin typeface="Gill Sans"/>
                <a:ea typeface="Gill Sans"/>
                <a:cs typeface="Gill Sans"/>
                <a:sym typeface="Gill Sans"/>
              </a:defRPr>
            </a:pPr>
            <a:r>
              <a:t>(flex container)</a:t>
            </a:r>
          </a:p>
        </p:txBody>
      </p:sp>
      <p:sp>
        <p:nvSpPr>
          <p:cNvPr id="162" name="Shape 16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5124" indent="-445124" defTabSz="514095">
              <a:spcBef>
                <a:spcPts val="4000"/>
              </a:spcBef>
              <a:defRPr sz="2992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display: </a:t>
            </a:r>
            <a:r>
              <a:t>define un contenedor flex</a:t>
            </a:r>
          </a:p>
          <a:p>
            <a:pPr marL="445124" indent="-445124" defTabSz="514095">
              <a:spcBef>
                <a:spcPts val="4000"/>
              </a:spcBef>
              <a:defRPr sz="2992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flex-direction:</a:t>
            </a:r>
            <a:r>
              <a:t> define la dirección que tomarán los elementos en el contenedor</a:t>
            </a:r>
          </a:p>
          <a:p>
            <a:pPr marL="445124" indent="-445124" defTabSz="514095">
              <a:spcBef>
                <a:spcPts val="4000"/>
              </a:spcBef>
              <a:defRPr sz="2992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flex-wrap:</a:t>
            </a:r>
            <a:r>
              <a:t> distribuye elementos en líneas sucesivas</a:t>
            </a:r>
          </a:p>
          <a:p>
            <a:pPr marL="445124" indent="-445124" defTabSz="514095">
              <a:spcBef>
                <a:spcPts val="4000"/>
              </a:spcBef>
              <a:defRPr sz="2992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flex-flow:</a:t>
            </a:r>
            <a:r>
              <a:t>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‘shorthand’</a:t>
            </a:r>
            <a:r>
              <a:t> para las 2 anteriores</a:t>
            </a:r>
          </a:p>
        </p:txBody>
      </p:sp>
      <p:pic>
        <p:nvPicPr>
          <p:cNvPr id="163" name="Captura de pantalla 2017-02-20 a las 19.39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641" y="6644040"/>
            <a:ext cx="2498150" cy="946269"/>
          </a:xfrm>
          <a:prstGeom prst="rect">
            <a:avLst/>
          </a:prstGeom>
          <a:ln w="3175">
            <a:miter lim="400000"/>
          </a:ln>
        </p:spPr>
      </p:pic>
      <p:pic>
        <p:nvPicPr>
          <p:cNvPr id="164" name="Captura de pantalla 2017-02-20 a las 19.39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4074" y="5212315"/>
            <a:ext cx="3287191" cy="83392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4930"/>
            </a:pPr>
            <a:r>
              <a:t>Propiedades para los padres</a:t>
            </a:r>
          </a:p>
          <a:p>
            <a:pPr defTabSz="496570">
              <a:defRPr i="1" sz="3230">
                <a:latin typeface="Gill Sans"/>
                <a:ea typeface="Gill Sans"/>
                <a:cs typeface="Gill Sans"/>
                <a:sym typeface="Gill Sans"/>
              </a:defRPr>
            </a:pPr>
            <a:r>
              <a:t>(flex container)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892299" y="3267074"/>
            <a:ext cx="9220202" cy="2412840"/>
          </a:xfrm>
          <a:prstGeom prst="rect">
            <a:avLst/>
          </a:prstGeom>
        </p:spPr>
        <p:txBody>
          <a:bodyPr/>
          <a:lstStyle/>
          <a:p>
            <a:pPr marL="318668" indent="-318668" defTabSz="368045">
              <a:lnSpc>
                <a:spcPct val="100000"/>
              </a:lnSpc>
              <a:spcBef>
                <a:spcPts val="2800"/>
              </a:spcBef>
              <a:defRPr sz="2142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justify-content: </a:t>
            </a:r>
            <a:r>
              <a:t>define la manera de alinear elementos en el eje principal</a:t>
            </a:r>
          </a:p>
          <a:p>
            <a:pPr marL="318668" indent="-318668" defTabSz="368045">
              <a:lnSpc>
                <a:spcPct val="100000"/>
              </a:lnSpc>
              <a:spcBef>
                <a:spcPts val="2800"/>
              </a:spcBef>
              <a:defRPr sz="2142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align-items:</a:t>
            </a:r>
            <a:r>
              <a:t> define la manera de alinear los elementos en el eje perpendicular y la línea actual</a:t>
            </a:r>
          </a:p>
          <a:p>
            <a:pPr marL="318668" indent="-318668" defTabSz="368045">
              <a:lnSpc>
                <a:spcPct val="100000"/>
              </a:lnSpc>
              <a:spcBef>
                <a:spcPts val="2800"/>
              </a:spcBef>
              <a:defRPr sz="2142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align-content:</a:t>
            </a:r>
            <a:r>
              <a:t> define la manera de alinear los elementos de todo el contenedor en el eje perpendicular</a:t>
            </a:r>
          </a:p>
        </p:txBody>
      </p:sp>
      <p:pic>
        <p:nvPicPr>
          <p:cNvPr id="168" name="Captura de pantalla 2017-02-20 a las 19.4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4142" y="5932703"/>
            <a:ext cx="1964182" cy="2192848"/>
          </a:xfrm>
          <a:prstGeom prst="rect">
            <a:avLst/>
          </a:prstGeom>
          <a:ln w="3175">
            <a:miter lim="400000"/>
          </a:ln>
        </p:spPr>
      </p:pic>
      <p:pic>
        <p:nvPicPr>
          <p:cNvPr id="169" name="Captura de pantalla 2017-02-20 a las 19.42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0050" y="5938484"/>
            <a:ext cx="1906704" cy="2249085"/>
          </a:xfrm>
          <a:prstGeom prst="rect">
            <a:avLst/>
          </a:prstGeom>
          <a:ln w="3175">
            <a:miter lim="400000"/>
          </a:ln>
        </p:spPr>
      </p:pic>
      <p:pic>
        <p:nvPicPr>
          <p:cNvPr id="170" name="Captura de pantalla 2017-02-20 a las 19.43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18480" y="5966603"/>
            <a:ext cx="1879585" cy="219284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1622">
              <a:defRPr sz="5278"/>
            </a:pPr>
            <a:r>
              <a:t>Propiedades para los hijos</a:t>
            </a:r>
          </a:p>
          <a:p>
            <a:pPr defTabSz="531622">
              <a:defRPr i="1" sz="3458">
                <a:latin typeface="Gill Sans"/>
                <a:ea typeface="Gill Sans"/>
                <a:cs typeface="Gill Sans"/>
                <a:sym typeface="Gill Sans"/>
              </a:defRPr>
            </a:pPr>
            <a:r>
              <a:t>(flex items)</a:t>
            </a:r>
          </a:p>
        </p:txBody>
      </p:sp>
      <p:sp>
        <p:nvSpPr>
          <p:cNvPr id="173" name="Shape 173"/>
          <p:cNvSpPr/>
          <p:nvPr>
            <p:ph type="body" sz="half" idx="1"/>
          </p:nvPr>
        </p:nvSpPr>
        <p:spPr>
          <a:xfrm>
            <a:off x="1892299" y="3267074"/>
            <a:ext cx="9220202" cy="3625194"/>
          </a:xfrm>
          <a:prstGeom prst="rect">
            <a:avLst/>
          </a:prstGeom>
        </p:spPr>
        <p:txBody>
          <a:bodyPr/>
          <a:lstStyle/>
          <a:p>
            <a:pPr marL="338901" indent="-338901" defTabSz="391414">
              <a:lnSpc>
                <a:spcPct val="100000"/>
              </a:lnSpc>
              <a:spcBef>
                <a:spcPts val="3000"/>
              </a:spcBef>
              <a:defRPr sz="2278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flex-grow: </a:t>
            </a:r>
            <a:r>
              <a:t>define la proporción en la que los elementos pueden crecer de haber espacio suficiente</a:t>
            </a:r>
          </a:p>
          <a:p>
            <a:pPr marL="338901" indent="-338901" defTabSz="391414">
              <a:lnSpc>
                <a:spcPct val="100000"/>
              </a:lnSpc>
              <a:spcBef>
                <a:spcPts val="3000"/>
              </a:spcBef>
              <a:defRPr sz="2278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flex-shrink:</a:t>
            </a:r>
            <a:r>
              <a:t> define la proporción en la que los elementos pueden decrecer cuando no hay espacio suficiente</a:t>
            </a:r>
          </a:p>
          <a:p>
            <a:pPr marL="338901" indent="-338901" defTabSz="391414">
              <a:lnSpc>
                <a:spcPct val="100000"/>
              </a:lnSpc>
              <a:spcBef>
                <a:spcPts val="3000"/>
              </a:spcBef>
              <a:defRPr sz="2278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flex-basis:</a:t>
            </a:r>
            <a:r>
              <a:t> define el tamaño por defecto del elemento antes de la distribución del espacio disponible</a:t>
            </a:r>
          </a:p>
          <a:p>
            <a:pPr marL="338901" indent="-338901" defTabSz="391414">
              <a:lnSpc>
                <a:spcPct val="100000"/>
              </a:lnSpc>
              <a:spcBef>
                <a:spcPts val="3000"/>
              </a:spcBef>
              <a:defRPr sz="2278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flex:</a:t>
            </a:r>
            <a:r>
              <a:t>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‘shorthand’ </a:t>
            </a:r>
            <a:r>
              <a:t>para todo lo anterior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1622">
              <a:defRPr sz="5278"/>
            </a:pPr>
            <a:r>
              <a:t>Propiedades para los hijos</a:t>
            </a:r>
          </a:p>
          <a:p>
            <a:pPr defTabSz="531622">
              <a:defRPr i="1" sz="3458">
                <a:latin typeface="Gill Sans"/>
                <a:ea typeface="Gill Sans"/>
                <a:cs typeface="Gill Sans"/>
                <a:sym typeface="Gill Sans"/>
              </a:defRPr>
            </a:pPr>
            <a:r>
              <a:t>(flex items)</a:t>
            </a:r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1892299" y="3267074"/>
            <a:ext cx="9220202" cy="2726458"/>
          </a:xfrm>
          <a:prstGeom prst="rect">
            <a:avLst/>
          </a:prstGeom>
        </p:spPr>
        <p:txBody>
          <a:bodyPr/>
          <a:lstStyle/>
          <a:p>
            <a:pPr marL="505822" indent="-505822">
              <a:lnSpc>
                <a:spcPct val="100000"/>
              </a:lnSpc>
              <a:defRPr sz="3400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order: </a:t>
            </a:r>
            <a:r>
              <a:t>controla el orden en el que los elementos se muestran por pantalla (¡cuidado! accesibilidad)</a:t>
            </a:r>
          </a:p>
          <a:p>
            <a:pPr marL="505822" indent="-505822">
              <a:lnSpc>
                <a:spcPct val="100000"/>
              </a:lnSpc>
              <a:defRPr sz="3400"/>
            </a:pPr>
            <a:r>
              <a:rPr b="1">
                <a:latin typeface="Gill Sans"/>
                <a:ea typeface="Gill Sans"/>
                <a:cs typeface="Gill Sans"/>
                <a:sym typeface="Gill Sans"/>
              </a:rPr>
              <a:t>align-self:</a:t>
            </a:r>
            <a:r>
              <a:t> define la alineación de un elemento en concreto en el eje perpendicular al principal</a:t>
            </a:r>
          </a:p>
        </p:txBody>
      </p:sp>
      <p:pic>
        <p:nvPicPr>
          <p:cNvPr id="177" name="Captura de pantalla 2017-02-20 a las 20.20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0056" y="5973198"/>
            <a:ext cx="2946044" cy="1901756"/>
          </a:xfrm>
          <a:prstGeom prst="rect">
            <a:avLst/>
          </a:prstGeom>
          <a:ln w="3175">
            <a:miter lim="400000"/>
          </a:ln>
        </p:spPr>
      </p:pic>
      <p:pic>
        <p:nvPicPr>
          <p:cNvPr id="178" name="Captura de pantalla 2017-02-20 a las 20.21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8725" y="6178472"/>
            <a:ext cx="2946043" cy="149120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1892299" y="1409699"/>
            <a:ext cx="9220202" cy="1012479"/>
          </a:xfrm>
          <a:prstGeom prst="rect">
            <a:avLst/>
          </a:prstGeom>
        </p:spPr>
        <p:txBody>
          <a:bodyPr/>
          <a:lstStyle>
            <a:lvl1pPr defTabSz="543305">
              <a:defRPr sz="6510"/>
            </a:lvl1pPr>
          </a:lstStyle>
          <a:p>
            <a:pPr/>
            <a:r>
              <a:t>Enlaces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93417" indent="-393417" defTabSz="467359">
              <a:spcBef>
                <a:spcPts val="3600"/>
              </a:spcBef>
              <a:defRPr sz="2720"/>
            </a:pPr>
            <a:r>
              <a:t>W3C CR: </a:t>
            </a:r>
            <a:r>
              <a:rPr u="sng">
                <a:hlinkClick r:id="rId2" invalidUrl="" action="" tgtFrame="" tooltip="" history="1" highlightClick="0" endSnd="0"/>
              </a:rPr>
              <a:t>https://www.w3.org/TR/css-flexbox-1/</a:t>
            </a:r>
          </a:p>
          <a:p>
            <a:pPr marL="393417" indent="-393417" defTabSz="467359">
              <a:spcBef>
                <a:spcPts val="3600"/>
              </a:spcBef>
              <a:defRPr sz="2720"/>
            </a:pPr>
            <a:r>
              <a:t>CSS Tricks: </a:t>
            </a:r>
            <a:r>
              <a:rPr u="sng">
                <a:hlinkClick r:id="rId3" invalidUrl="" action="" tgtFrame="" tooltip="" history="1" highlightClick="0" endSnd="0"/>
              </a:rPr>
              <a:t>https://css-tricks.com/snippets/css/a-guide-to-flexbox/</a:t>
            </a:r>
          </a:p>
          <a:p>
            <a:pPr marL="393417" indent="-393417" defTabSz="467359">
              <a:spcBef>
                <a:spcPts val="3600"/>
              </a:spcBef>
              <a:defRPr sz="2720"/>
            </a:pPr>
            <a:r>
              <a:t>Egghead: </a:t>
            </a:r>
            <a:r>
              <a:rPr u="sng">
                <a:hlinkClick r:id="rId4" invalidUrl="" action="" tgtFrame="" tooltip="" history="1" highlightClick="0" endSnd="0"/>
              </a:rPr>
              <a:t>https://egghead.io/courses/flexbox-fundamentals</a:t>
            </a:r>
          </a:p>
          <a:p>
            <a:pPr marL="393417" indent="-393417" defTabSz="467359">
              <a:spcBef>
                <a:spcPts val="3600"/>
              </a:spcBef>
              <a:defRPr sz="2720"/>
            </a:pPr>
            <a:r>
              <a:t>CodePen: </a:t>
            </a:r>
            <a:r>
              <a:rPr u="sng">
                <a:hlinkClick r:id="rId5" invalidUrl="" action="" tgtFrame="" tooltip="" history="1" highlightClick="0" endSnd="0"/>
              </a:rPr>
              <a:t>https://codepen.io/marcosDLCS/pen/mRKwvq</a:t>
            </a:r>
          </a:p>
          <a:p>
            <a:pPr marL="393417" indent="-393417" defTabSz="467359">
              <a:spcBef>
                <a:spcPts val="3600"/>
              </a:spcBef>
              <a:defRPr sz="2720"/>
            </a:pPr>
            <a:r>
              <a:t>CodePen: </a:t>
            </a:r>
            <a:r>
              <a:rPr u="sng">
                <a:hlinkClick r:id="rId6" invalidUrl="" action="" tgtFrame="" tooltip="" history="1" highlightClick="0" endSnd="0"/>
              </a:rPr>
              <a:t>https://codepen.io/marcosDLCS/pen/apKLrM</a:t>
            </a:r>
          </a:p>
        </p:txBody>
      </p:sp>
      <p:sp>
        <p:nvSpPr>
          <p:cNvPr id="182" name="Shape 182"/>
          <p:cNvSpPr/>
          <p:nvPr/>
        </p:nvSpPr>
        <p:spPr>
          <a:xfrm>
            <a:off x="5723123" y="2438399"/>
            <a:ext cx="1425204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Flexbox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1892299" y="1409699"/>
            <a:ext cx="9220202" cy="1012479"/>
          </a:xfrm>
          <a:prstGeom prst="rect">
            <a:avLst/>
          </a:prstGeom>
        </p:spPr>
        <p:txBody>
          <a:bodyPr/>
          <a:lstStyle>
            <a:lvl1pPr defTabSz="543305">
              <a:defRPr sz="6510"/>
            </a:lvl1pPr>
          </a:lstStyle>
          <a:p>
            <a:pPr/>
            <a:r>
              <a:t>Enlaces</a:t>
            </a:r>
          </a:p>
        </p:txBody>
      </p:sp>
      <p:sp>
        <p:nvSpPr>
          <p:cNvPr id="185" name="Shape 18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83582" indent="-383582" defTabSz="455675">
              <a:spcBef>
                <a:spcPts val="3500"/>
              </a:spcBef>
              <a:defRPr sz="2651"/>
            </a:pPr>
            <a:r>
              <a:t>W3C CR: </a:t>
            </a:r>
            <a:r>
              <a:rPr u="sng">
                <a:hlinkClick r:id="rId2" invalidUrl="" action="" tgtFrame="" tooltip="" history="1" highlightClick="0" endSnd="0"/>
              </a:rPr>
              <a:t>https://www.w3.org/TR/css-grid-1/</a:t>
            </a:r>
          </a:p>
          <a:p>
            <a:pPr marL="383582" indent="-383582" defTabSz="455675">
              <a:spcBef>
                <a:spcPts val="3500"/>
              </a:spcBef>
              <a:defRPr sz="2651"/>
            </a:pPr>
            <a:r>
              <a:t>CSS Tricks: </a:t>
            </a:r>
            <a:r>
              <a:rPr u="sng">
                <a:hlinkClick r:id="rId3" invalidUrl="" action="" tgtFrame="" tooltip="" history="1" highlightClick="0" endSnd="0"/>
              </a:rPr>
              <a:t>https://css-tricks.com/snippets/css/complete-guide-grid/</a:t>
            </a:r>
          </a:p>
          <a:p>
            <a:pPr marL="383582" indent="-383582" defTabSz="455675">
              <a:spcBef>
                <a:spcPts val="3500"/>
              </a:spcBef>
              <a:defRPr sz="2651"/>
            </a:pPr>
            <a:r>
              <a:t>Google Developers: </a:t>
            </a:r>
            <a:r>
              <a:rPr u="sng">
                <a:hlinkClick r:id="rId4" invalidUrl="" action="" tgtFrame="" tooltip="" history="1" highlightClick="0" endSnd="0"/>
              </a:rPr>
              <a:t>https://developers.google.com/web/updates/2017/01/css-grid</a:t>
            </a:r>
          </a:p>
          <a:p>
            <a:pPr marL="383582" indent="-383582" defTabSz="455675">
              <a:spcBef>
                <a:spcPts val="3500"/>
              </a:spcBef>
              <a:defRPr sz="2651"/>
            </a:pPr>
            <a:r>
              <a:t>Codemotion 2016: </a:t>
            </a:r>
            <a:r>
              <a:rPr u="sng">
                <a:hlinkClick r:id="rId5" invalidUrl="" action="" tgtFrame="" tooltip="" history="1" highlightClick="0" endSnd="0"/>
              </a:rPr>
              <a:t>https://www.youtube.com/watch?v=gUqYlBOUz8M</a:t>
            </a:r>
          </a:p>
        </p:txBody>
      </p:sp>
      <p:sp>
        <p:nvSpPr>
          <p:cNvPr id="186" name="Shape 186"/>
          <p:cNvSpPr/>
          <p:nvPr/>
        </p:nvSpPr>
        <p:spPr>
          <a:xfrm>
            <a:off x="6008073" y="2438399"/>
            <a:ext cx="855304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4"/>
          </p:nvPr>
        </p:nvSpPr>
        <p:spPr>
          <a:xfrm>
            <a:off x="2578099" y="4017962"/>
            <a:ext cx="7848602" cy="11176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Gracias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¿Quién soy?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1892299" y="2943224"/>
            <a:ext cx="9220202" cy="4724402"/>
          </a:xfrm>
          <a:prstGeom prst="rect">
            <a:avLst/>
          </a:prstGeom>
        </p:spPr>
        <p:txBody>
          <a:bodyPr/>
          <a:lstStyle/>
          <a:p>
            <a:pPr/>
            <a:r>
              <a:t>Marcos de la Calle Samaniego</a:t>
            </a:r>
          </a:p>
          <a:p>
            <a:pPr/>
            <a:r>
              <a:t>Luce Innovative Technologies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@marcosDLCS</a:t>
            </a:r>
          </a:p>
        </p:txBody>
      </p:sp>
      <p:pic>
        <p:nvPicPr>
          <p:cNvPr id="124" name="twitt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2955" y="5974599"/>
            <a:ext cx="924466" cy="752109"/>
          </a:xfrm>
          <a:prstGeom prst="rect">
            <a:avLst/>
          </a:prstGeom>
          <a:ln w="3175">
            <a:miter lim="400000"/>
          </a:ln>
        </p:spPr>
      </p:pic>
      <p:pic>
        <p:nvPicPr>
          <p:cNvPr id="125" name="github_logo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94947" y="5974564"/>
            <a:ext cx="752109" cy="752109"/>
          </a:xfrm>
          <a:prstGeom prst="rect">
            <a:avLst/>
          </a:prstGeom>
          <a:ln w="3175">
            <a:miter lim="400000"/>
          </a:ln>
        </p:spPr>
      </p:pic>
      <p:pic>
        <p:nvPicPr>
          <p:cNvPr id="126" name="luce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6786" y="4786312"/>
            <a:ext cx="1571626" cy="75247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¿Qué vamos a ver?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93080" indent="-493080" defTabSz="578358">
              <a:spcBef>
                <a:spcPts val="4500"/>
              </a:spcBef>
              <a:defRPr sz="4356"/>
            </a:pPr>
            <a:r>
              <a:t>CSS Flexible Box Layout Module Level 1</a:t>
            </a:r>
          </a:p>
          <a:p>
            <a:pPr marL="493080" indent="-493080" defTabSz="578358">
              <a:spcBef>
                <a:spcPts val="4500"/>
              </a:spcBef>
              <a:defRPr sz="4356"/>
            </a:pPr>
            <a:r>
              <a:t>CSS Grid Layout Module Level 1(Intro)</a:t>
            </a:r>
          </a:p>
          <a:p>
            <a:pPr marL="493080" indent="-493080" defTabSz="578358">
              <a:spcBef>
                <a:spcPts val="4500"/>
              </a:spcBef>
              <a:defRPr sz="4356"/>
            </a:pPr>
            <a:r>
              <a:t>Bonus (TBD)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020"/>
            </a:lvl1pPr>
          </a:lstStyle>
          <a:p>
            <a:pPr/>
            <a:r>
              <a:t>Lo primero es lo primero</a:t>
            </a:r>
          </a:p>
        </p:txBody>
      </p:sp>
      <p:pic>
        <p:nvPicPr>
          <p:cNvPr id="132" name="Captura de pantalla 2017-02-05 a las 19.41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733" y="3425538"/>
            <a:ext cx="9099334" cy="3046171"/>
          </a:xfrm>
          <a:prstGeom prst="rect">
            <a:avLst/>
          </a:prstGeom>
          <a:ln w="3175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4859362" y="6924675"/>
            <a:ext cx="3286076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http://caniuse.com/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e_logo_demon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4169" y="2855381"/>
            <a:ext cx="4456462" cy="4042838"/>
          </a:xfrm>
          <a:prstGeom prst="rect">
            <a:avLst/>
          </a:prstGeom>
          <a:ln w="3175">
            <a:miter lim="400000"/>
          </a:ln>
        </p:spPr>
      </p:pic>
      <p:pic>
        <p:nvPicPr>
          <p:cNvPr id="13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5599" y="5371875"/>
            <a:ext cx="9753602" cy="362954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8096"/>
            </a:lvl1pPr>
          </a:lstStyle>
          <a:p>
            <a:pPr/>
            <a:r>
              <a:t>Flexbox</a:t>
            </a:r>
          </a:p>
        </p:txBody>
      </p:sp>
      <p:sp>
        <p:nvSpPr>
          <p:cNvPr id="139" name="Shape 139"/>
          <p:cNvSpPr/>
          <p:nvPr/>
        </p:nvSpPr>
        <p:spPr>
          <a:xfrm>
            <a:off x="2022202" y="5365750"/>
            <a:ext cx="8960396" cy="1346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4400"/>
            </a:pPr>
            <a:r>
              <a:t>aka</a:t>
            </a:r>
          </a:p>
          <a:p>
            <a:pPr>
              <a:defRPr sz="4400"/>
            </a:pPr>
            <a:r>
              <a:t>CSS Flexible Box Layout Module Level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 Qué?</a:t>
            </a:r>
          </a:p>
        </p:txBody>
      </p:sp>
      <p:pic>
        <p:nvPicPr>
          <p:cNvPr id="142" name="egghead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1862" y="6453442"/>
            <a:ext cx="1635975" cy="1695196"/>
          </a:xfrm>
          <a:prstGeom prst="rect">
            <a:avLst/>
          </a:prstGeom>
          <a:ln w="3175">
            <a:miter lim="400000"/>
          </a:ln>
        </p:spPr>
      </p:pic>
      <p:pic>
        <p:nvPicPr>
          <p:cNvPr id="143" name="primeface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4343" y="4020228"/>
            <a:ext cx="3984460" cy="1165456"/>
          </a:xfrm>
          <a:prstGeom prst="rect">
            <a:avLst/>
          </a:prstGeom>
          <a:ln w="3175">
            <a:miter lim="400000"/>
          </a:ln>
        </p:spPr>
      </p:pic>
      <p:pic>
        <p:nvPicPr>
          <p:cNvPr id="144" name="Captura de pantalla 2017-02-20 a las 18.23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4463" y="3243812"/>
            <a:ext cx="5333699" cy="2718288"/>
          </a:xfrm>
          <a:prstGeom prst="rect">
            <a:avLst/>
          </a:prstGeom>
          <a:ln w="3175">
            <a:miter lim="400000"/>
          </a:ln>
        </p:spPr>
      </p:pic>
      <p:pic>
        <p:nvPicPr>
          <p:cNvPr id="145" name="csstricks_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98000" y="6798631"/>
            <a:ext cx="2714602" cy="100481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3"/>
      <p:bldP build="whole" bldLvl="1" animBg="1" rev="0" advAuto="0" spid="145" grpId="4"/>
      <p:bldP build="whole" bldLvl="1" animBg="1" rev="0" advAuto="0" spid="143" grpId="1"/>
      <p:bldP build="whole" bldLvl="1" animBg="1" rev="0" advAuto="0" spid="14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¿Qué es flexbox?</a:t>
            </a:r>
          </a:p>
        </p:txBody>
      </p:sp>
      <p:sp>
        <p:nvSpPr>
          <p:cNvPr id="148" name="Shape 148"/>
          <p:cNvSpPr/>
          <p:nvPr/>
        </p:nvSpPr>
        <p:spPr>
          <a:xfrm>
            <a:off x="1748982" y="3419475"/>
            <a:ext cx="12921118" cy="3543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marL="384865" indent="-384865" algn="l">
              <a:lnSpc>
                <a:spcPct val="150000"/>
              </a:lnSpc>
              <a:buClr>
                <a:srgbClr val="535353"/>
              </a:buClr>
              <a:buSzPct val="82000"/>
              <a:buChar char="-"/>
            </a:pPr>
            <a:r>
              <a:t>‘Nuevo’ modo de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layout</a:t>
            </a:r>
            <a:r>
              <a:t> para nuestras páginas web</a:t>
            </a:r>
          </a:p>
          <a:p>
            <a:pPr marL="384865" indent="-384865" algn="l">
              <a:lnSpc>
                <a:spcPct val="150000"/>
              </a:lnSpc>
              <a:buClr>
                <a:srgbClr val="535353"/>
              </a:buClr>
              <a:buSzPct val="82000"/>
              <a:buChar char="-"/>
            </a:pPr>
            <a:r>
              <a:t>Ofrece la posibilidad al contenedor de alterar el orden de sus elementos</a:t>
            </a:r>
          </a:p>
          <a:p>
            <a:pPr marL="384865" indent="-384865" algn="l">
              <a:lnSpc>
                <a:spcPct val="150000"/>
              </a:lnSpc>
              <a:buClr>
                <a:srgbClr val="535353"/>
              </a:buClr>
              <a:buSzPct val="82000"/>
              <a:buChar char="-"/>
            </a:pPr>
            <a:r>
              <a:t>Permite gestionar el espacio libre y cómo los elementos lo ocupan</a:t>
            </a:r>
          </a:p>
          <a:p>
            <a:pPr marL="384865" indent="-384865" algn="l">
              <a:lnSpc>
                <a:spcPct val="150000"/>
              </a:lnSpc>
              <a:buClr>
                <a:srgbClr val="535353"/>
              </a:buClr>
              <a:buSzPct val="82000"/>
              <a:buChar char="-"/>
            </a:pPr>
            <a:r>
              <a:t>Es agnóstico a la dirección</a:t>
            </a:r>
          </a:p>
          <a:p>
            <a:pPr marL="384865" indent="-384865" algn="l">
              <a:lnSpc>
                <a:spcPct val="150000"/>
              </a:lnSpc>
              <a:buClr>
                <a:srgbClr val="535353"/>
              </a:buClr>
              <a:buSzPct val="82000"/>
              <a:buChar char="-"/>
            </a:pPr>
            <a:r>
              <a:t>Uno de los mejores amigos de los diseños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responsive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020"/>
            </a:lvl1pPr>
          </a:lstStyle>
          <a:p>
            <a:pPr/>
            <a:r>
              <a:t>¿Pero es realmente nuevo?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1892299" y="3267074"/>
            <a:ext cx="9220202" cy="2290206"/>
          </a:xfrm>
          <a:prstGeom prst="rect">
            <a:avLst/>
          </a:prstGeom>
        </p:spPr>
        <p:txBody>
          <a:bodyPr/>
          <a:lstStyle/>
          <a:p>
            <a:pPr marL="443274" indent="-443274" defTabSz="519937">
              <a:lnSpc>
                <a:spcPct val="100000"/>
              </a:lnSpc>
              <a:spcBef>
                <a:spcPts val="4000"/>
              </a:spcBef>
              <a:defRPr sz="3916"/>
            </a:pPr>
            <a:r>
              <a:t>NO</a:t>
            </a:r>
          </a:p>
          <a:p>
            <a:pPr marL="443274" indent="-443274" defTabSz="519937">
              <a:lnSpc>
                <a:spcPct val="100000"/>
              </a:lnSpc>
              <a:spcBef>
                <a:spcPts val="4000"/>
              </a:spcBef>
              <a:defRPr sz="3916"/>
            </a:pPr>
            <a:r>
              <a:t>La especificación ha ido evolucionando (mucho) con el paso de los años</a:t>
            </a:r>
          </a:p>
        </p:txBody>
      </p:sp>
      <p:pic>
        <p:nvPicPr>
          <p:cNvPr id="152" name="Captura de pantalla 2017-02-20 a las 19.01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8166" y="5930274"/>
            <a:ext cx="3842437" cy="2230568"/>
          </a:xfrm>
          <a:prstGeom prst="rect">
            <a:avLst/>
          </a:prstGeom>
          <a:ln w="3175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8512175" y="5924550"/>
            <a:ext cx="952501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2016</a:t>
            </a:r>
          </a:p>
        </p:txBody>
      </p:sp>
      <p:sp>
        <p:nvSpPr>
          <p:cNvPr id="154" name="Shape 154"/>
          <p:cNvSpPr/>
          <p:nvPr/>
        </p:nvSpPr>
        <p:spPr>
          <a:xfrm>
            <a:off x="8170192" y="7610475"/>
            <a:ext cx="1636466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¡¡2009!!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2"/>
      <p:bldP build="whole" bldLvl="1" animBg="1" rev="0" advAuto="0" spid="154" grpId="4"/>
      <p:bldP build="whole" bldLvl="1" animBg="1" rev="0" advAuto="0" spid="153" grpId="3"/>
      <p:bldP build="p" bldLvl="5" animBg="1" rev="0" advAuto="0" spid="1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