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lustración_sin_título 3.png" descr="Ilustración_sin_título 3.png"/>
          <p:cNvPicPr>
            <a:picLocks noChangeAspect="1"/>
          </p:cNvPicPr>
          <p:nvPr/>
        </p:nvPicPr>
        <p:blipFill>
          <a:blip r:embed="rId2">
            <a:alphaModFix amt="21287"/>
            <a:extLst/>
          </a:blip>
          <a:stretch>
            <a:fillRect/>
          </a:stretch>
        </p:blipFill>
        <p:spPr>
          <a:xfrm>
            <a:off x="-3058022" y="-1274763"/>
            <a:ext cx="14385926" cy="1438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PRESENTACIÓ PROJECTE FINAL…"/>
          <p:cNvSpPr txBox="1"/>
          <p:nvPr>
            <p:ph type="ctrTitle"/>
          </p:nvPr>
        </p:nvSpPr>
        <p:spPr>
          <a:xfrm>
            <a:off x="355600" y="1346200"/>
            <a:ext cx="12293600" cy="3238500"/>
          </a:xfrm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PRESENTACIÓ PROJECTE FINAL 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ROBOT DETECTA-OBSTACLES</a:t>
            </a:r>
          </a:p>
        </p:txBody>
      </p:sp>
      <p:sp>
        <p:nvSpPr>
          <p:cNvPr id="121" name="Programació d’Arquitectures Encastades…"/>
          <p:cNvSpPr txBox="1"/>
          <p:nvPr>
            <p:ph type="subTitle" sz="quarter" idx="1"/>
          </p:nvPr>
        </p:nvSpPr>
        <p:spPr>
          <a:xfrm>
            <a:off x="355600" y="5041900"/>
            <a:ext cx="12293600" cy="1295400"/>
          </a:xfrm>
          <a:prstGeom prst="rect">
            <a:avLst/>
          </a:prstGeom>
        </p:spPr>
        <p:txBody>
          <a:bodyPr/>
          <a:lstStyle/>
          <a:p>
            <a:pPr defTabSz="414781">
              <a:defRPr sz="2698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Programació d’Arquitectures Encastades</a:t>
            </a:r>
          </a:p>
          <a:p>
            <a:pPr defTabSz="414781">
              <a:defRPr sz="2698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Facultat de matemàtiques i informàtica UB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·</a:t>
            </a:r>
            <a:r>
              <a:t> Grau d’Enginyería Informàtica</a:t>
            </a:r>
          </a:p>
          <a:p>
            <a:pPr defTabSz="414781">
              <a:defRPr sz="2698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Marcos Plaza González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us del projecte"/>
          <p:cNvSpPr txBox="1"/>
          <p:nvPr>
            <p:ph type="title"/>
          </p:nvPr>
        </p:nvSpPr>
        <p:spPr>
          <a:xfrm>
            <a:off x="355600" y="127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Objectius del projecte</a:t>
            </a:r>
          </a:p>
        </p:txBody>
      </p:sp>
      <p:sp>
        <p:nvSpPr>
          <p:cNvPr id="124" name="Seguir una pared detectant obstacles…"/>
          <p:cNvSpPr txBox="1"/>
          <p:nvPr>
            <p:ph type="body" sz="half" idx="1"/>
          </p:nvPr>
        </p:nvSpPr>
        <p:spPr>
          <a:xfrm>
            <a:off x="508000" y="3175000"/>
            <a:ext cx="5342781" cy="6299200"/>
          </a:xfrm>
          <a:prstGeom prst="rect">
            <a:avLst/>
          </a:prstGeom>
        </p:spPr>
        <p:txBody>
          <a:bodyPr anchor="t"/>
          <a:lstStyle/>
          <a:p>
            <a:pPr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Seguir una pared detectant obstacles</a:t>
            </a:r>
          </a:p>
          <a:p>
            <a:pPr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Calibrar paràmetres:                - velocitat, distància amb la pared i establir quina pared seguir</a:t>
            </a:r>
          </a:p>
          <a:p>
            <a:pPr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Reproducció melodía</a:t>
            </a:r>
          </a:p>
          <a:p>
            <a:pPr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El·laboració d’un menú</a:t>
            </a:r>
          </a:p>
        </p:txBody>
      </p:sp>
      <p:sp>
        <p:nvSpPr>
          <p:cNvPr id="125" name="Entendre de manera global el funcionament d’un sistema encastat…"/>
          <p:cNvSpPr txBox="1"/>
          <p:nvPr/>
        </p:nvSpPr>
        <p:spPr>
          <a:xfrm>
            <a:off x="6794500" y="3175000"/>
            <a:ext cx="5342781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Entendre de manera global el funcionament d’un sistema encastat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Aprendre com funciona una llibrería per capes</a:t>
            </a:r>
          </a:p>
        </p:txBody>
      </p:sp>
      <p:pic>
        <p:nvPicPr>
          <p:cNvPr id="126" name="1e5a7dfae0a860a3c04c2cf758cb3463-marcador-de-p--gina-amarillo-post-it-by-vexels.png" descr="1e5a7dfae0a860a3c04c2cf758cb3463-marcador-de-p--gina-amarillo-post-it-by-vexe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480000">
            <a:off x="1853443" y="1238795"/>
            <a:ext cx="2651895" cy="2651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8a074d38774a788ee6669b31eeda45f6-pegatina-de-marcador-de-pagina.png" descr="8a074d38774a788ee6669b31eeda45f6-pegatina-de-marcador-de-pagin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00000">
            <a:off x="8350372" y="1002662"/>
            <a:ext cx="3124161" cy="312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xterns"/>
          <p:cNvSpPr txBox="1"/>
          <p:nvPr/>
        </p:nvSpPr>
        <p:spPr>
          <a:xfrm rot="21480000">
            <a:off x="2474438" y="2323442"/>
            <a:ext cx="120670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32BDE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Externs</a:t>
            </a:r>
          </a:p>
        </p:txBody>
      </p:sp>
      <p:sp>
        <p:nvSpPr>
          <p:cNvPr id="129" name="Interns"/>
          <p:cNvSpPr txBox="1"/>
          <p:nvPr/>
        </p:nvSpPr>
        <p:spPr>
          <a:xfrm rot="300000">
            <a:off x="9153550" y="2323442"/>
            <a:ext cx="11747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1640D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Interns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ursos utilitz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Recursos utilitzats</a:t>
            </a:r>
          </a:p>
        </p:txBody>
      </p:sp>
      <p:pic>
        <p:nvPicPr>
          <p:cNvPr id="132" name="Ilustración_sin_título 4.png" descr="Ilustración_sin_título 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5663" y="5744554"/>
            <a:ext cx="3088556" cy="308855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1) Botonera de la placa:…"/>
          <p:cNvSpPr txBox="1"/>
          <p:nvPr/>
        </p:nvSpPr>
        <p:spPr>
          <a:xfrm>
            <a:off x="6749777" y="2768600"/>
            <a:ext cx="5889973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1) Botonera de la placa:</a:t>
            </a:r>
          </a:p>
          <a:p>
            <a:pPr lvl="4"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    -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 Joystick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    - Botons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S1/S2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2) Pantalla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LCD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</a:p>
          <a:p>
            <a:pPr lvl="7"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3)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Timers</a:t>
            </a:r>
            <a:r>
              <a:t> (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Timer</a:t>
            </a:r>
            <a:r>
              <a:t> A1)</a:t>
            </a: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4) Mòduls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Dynamixel</a:t>
            </a:r>
            <a:r>
              <a:t> (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AX-12 i AX-S1</a:t>
            </a:r>
            <a:r>
              <a:t>)</a:t>
            </a: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</a:p>
          <a:p>
            <a:pPr algn="l">
              <a:defRPr sz="32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5) Comunicació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UART</a:t>
            </a:r>
            <a:r>
              <a:t> (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eUSCI_A2</a:t>
            </a:r>
            <a:r>
              <a:t>)</a:t>
            </a:r>
          </a:p>
        </p:txBody>
      </p:sp>
      <p:pic>
        <p:nvPicPr>
          <p:cNvPr id="134" name="page2image23017280.png" descr="page2image230172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2336137"/>
            <a:ext cx="5258872" cy="3201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o"/>
          <p:cNvSpPr txBox="1"/>
          <p:nvPr/>
        </p:nvSpPr>
        <p:spPr>
          <a:xfrm>
            <a:off x="558800" y="33146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36" name="Flecha"/>
          <p:cNvSpPr/>
          <p:nvPr/>
        </p:nvSpPr>
        <p:spPr>
          <a:xfrm>
            <a:off x="5868471" y="4648200"/>
            <a:ext cx="635380" cy="457200"/>
          </a:xfrm>
          <a:prstGeom prst="rightArrow">
            <a:avLst>
              <a:gd name="adj1" fmla="val 52321"/>
              <a:gd name="adj2" fmla="val 54278"/>
            </a:avLst>
          </a:pr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 s’han utilitzat els diferents recursos?"/>
          <p:cNvSpPr txBox="1"/>
          <p:nvPr>
            <p:ph type="title"/>
          </p:nvPr>
        </p:nvSpPr>
        <p:spPr>
          <a:xfrm>
            <a:off x="711200" y="-1905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Com s’han utilitzat els diferents recursos? </a:t>
            </a:r>
          </a:p>
        </p:txBody>
      </p:sp>
      <p:graphicFrame>
        <p:nvGraphicFramePr>
          <p:cNvPr id="139" name="Tabla"/>
          <p:cNvGraphicFramePr/>
          <p:nvPr/>
        </p:nvGraphicFramePr>
        <p:xfrm>
          <a:off x="1261526" y="1925260"/>
          <a:ext cx="10876460" cy="69541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431879"/>
                <a:gridCol w="5431879"/>
              </a:tblGrid>
              <a:tr h="1735360">
                <a:tc>
                  <a:txBody>
                    <a:bodyPr/>
                    <a:lstStyle/>
                    <a:p>
                      <a:pPr algn="l">
                        <a:defRPr sz="3600">
                          <a:solidFill>
                            <a:srgbClr val="000000"/>
                          </a:solidFill>
                        </a:defRPr>
                      </a:pPr>
                      <a:r>
                        <a:t>El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Joystick</a:t>
                      </a:r>
                      <a:r>
                        <a:t> i els botons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rPr>
                        <a:t>Navegació per les opcions del menú a través de la pantalla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735360">
                <a:tc>
                  <a:txBody>
                    <a:bodyPr/>
                    <a:lstStyle/>
                    <a:p>
                      <a:pPr algn="l">
                        <a:defRPr sz="3600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defRPr>
                      </a:pPr>
                      <a:r>
                        <a:t>La pantalla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LCD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defRPr>
                      </a:pPr>
                      <a:r>
                        <a:t>Detecció problemes en la recepció de l’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Status Packet </a:t>
                      </a:r>
                      <a:r>
                        <a:t>(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time out)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735360">
                <a:tc>
                  <a:txBody>
                    <a:bodyPr/>
                    <a:lstStyle/>
                    <a:p>
                      <a:pPr algn="l">
                        <a:defRPr sz="3600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defRPr>
                      </a:pPr>
                      <a:r>
                        <a:t>El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Timer A1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rPr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rPr>
                        <a:t>També el fem servir per a generar retards en la trajectòria del robot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735360">
                <a:tc>
                  <a:txBody>
                    <a:bodyPr/>
                    <a:lstStyle/>
                    <a:p>
                      <a:pPr algn="l">
                        <a:defRPr sz="3600">
                          <a:solidFill>
                            <a:srgbClr val="535353"/>
                          </a:solidFill>
                        </a:defRPr>
                      </a:pPr>
                      <a:r>
                        <a:rPr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rPr>
                        <a:t>Els mòduls </a:t>
                      </a:r>
                      <a:endParaRPr>
                        <a:solidFill>
                          <a:schemeClr val="accent6">
                            <a:hueOff val="-133706"/>
                            <a:satOff val="8281"/>
                            <a:lumOff val="-27269"/>
                          </a:schemeClr>
                        </a:solidFill>
                      </a:endParaRPr>
                    </a:p>
                    <a:p>
                      <a:pPr algn="l">
                        <a:defRPr sz="3600">
                          <a:solidFill>
                            <a:srgbClr val="535353"/>
                          </a:solidFill>
                        </a:defRPr>
                      </a:pPr>
                      <a:r>
                        <a:rPr i="1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Dynamixel</a:t>
                      </a:r>
                      <a:endParaRPr i="1">
                        <a:solidFill>
                          <a:schemeClr val="accent6">
                            <a:hueOff val="-133706"/>
                            <a:satOff val="8281"/>
                            <a:lumOff val="-27269"/>
                          </a:schemeClr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algn="l">
                        <a:defRPr sz="3600">
                          <a:solidFill>
                            <a:srgbClr val="535353"/>
                          </a:solidFill>
                        </a:defRPr>
                      </a:pPr>
                      <a:r>
                        <a:rPr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rPr>
                        <a:t> i la </a:t>
                      </a:r>
                      <a:r>
                        <a:rPr i="1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UART</a:t>
                      </a:r>
                      <a:r>
                        <a:t> 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6">
                              <a:hueOff val="-133706"/>
                              <a:satOff val="8281"/>
                              <a:lumOff val="-27269"/>
                            </a:schemeClr>
                          </a:solidFill>
                        </a:rPr>
                        <a:t>Essencialment per a moure el robot a través dels motors i per a detectar obstacles. A més he empleat el buzzer del sensor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40" name="corchetes-png-4.png" descr="corchetes-png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3960" y="1964112"/>
            <a:ext cx="578466" cy="233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ínea"/>
          <p:cNvSpPr/>
          <p:nvPr/>
        </p:nvSpPr>
        <p:spPr>
          <a:xfrm>
            <a:off x="4248276" y="5654282"/>
            <a:ext cx="1585639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Línea"/>
          <p:cNvSpPr/>
          <p:nvPr/>
        </p:nvSpPr>
        <p:spPr>
          <a:xfrm>
            <a:off x="4208990" y="7850168"/>
            <a:ext cx="166421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istribució d’una llibrería per capes"/>
          <p:cNvSpPr txBox="1"/>
          <p:nvPr>
            <p:ph type="title"/>
          </p:nvPr>
        </p:nvSpPr>
        <p:spPr>
          <a:xfrm>
            <a:off x="355600" y="7893"/>
            <a:ext cx="12293600" cy="24384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Distribució d’una llibrería per capes</a:t>
            </a:r>
          </a:p>
        </p:txBody>
      </p:sp>
      <p:graphicFrame>
        <p:nvGraphicFramePr>
          <p:cNvPr id="145" name="Tabla"/>
          <p:cNvGraphicFramePr/>
          <p:nvPr/>
        </p:nvGraphicFramePr>
        <p:xfrm>
          <a:off x="1080967" y="2782311"/>
          <a:ext cx="8919525" cy="5288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06824"/>
              </a:tblGrid>
              <a:tr h="131893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/>
                        <a:t>Programa principal on usarem les funcions (aplicacio.c)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131893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/>
                        <a:t>Manipulació del robot com a unitat (RobotManipulation.c/.h)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1D1D1"/>
                    </a:solidFill>
                  </a:tcPr>
                </a:tc>
              </a:tr>
              <a:tr h="131893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/>
                        <a:t>Funcionalitats dels mòduls del robot (RobotFunctionalities.c/.h)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2ABA8"/>
                    </a:solidFill>
                  </a:tcPr>
                </a:tc>
              </a:tr>
              <a:tr h="131893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/>
                        <a:t>HAL (HardwareAbstractLayer.c/.h)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E8584"/>
                    </a:solidFill>
                  </a:tcPr>
                </a:tc>
              </a:tr>
            </a:tbl>
          </a:graphicData>
        </a:graphic>
      </p:graphicFrame>
      <p:sp>
        <p:nvSpPr>
          <p:cNvPr id="146" name="Flecha"/>
          <p:cNvSpPr/>
          <p:nvPr/>
        </p:nvSpPr>
        <p:spPr>
          <a:xfrm rot="5400000">
            <a:off x="8484548" y="4785180"/>
            <a:ext cx="5439573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proximitat Hardware"/>
          <p:cNvSpPr txBox="1"/>
          <p:nvPr/>
        </p:nvSpPr>
        <p:spPr>
          <a:xfrm>
            <a:off x="9465329" y="2005790"/>
            <a:ext cx="3011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82989" indent="-282989">
              <a:buClr>
                <a:srgbClr val="535353"/>
              </a:buClr>
              <a:buSzPct val="82000"/>
              <a:buChar char="-"/>
              <a:defRPr sz="25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proximitat Hardware</a:t>
            </a:r>
          </a:p>
        </p:txBody>
      </p:sp>
      <p:sp>
        <p:nvSpPr>
          <p:cNvPr id="148" name="+ proximitat Hardware"/>
          <p:cNvSpPr txBox="1"/>
          <p:nvPr/>
        </p:nvSpPr>
        <p:spPr>
          <a:xfrm>
            <a:off x="9457918" y="8377370"/>
            <a:ext cx="3026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+ proximitat Hardware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lgorísme per a resseguir la paret"/>
          <p:cNvSpPr txBox="1"/>
          <p:nvPr>
            <p:ph type="title"/>
          </p:nvPr>
        </p:nvSpPr>
        <p:spPr>
          <a:xfrm>
            <a:off x="640565" y="485888"/>
            <a:ext cx="5244190" cy="1974624"/>
          </a:xfrm>
          <a:prstGeom prst="rect">
            <a:avLst/>
          </a:prstGeom>
        </p:spPr>
        <p:txBody>
          <a:bodyPr/>
          <a:lstStyle>
            <a:lvl1pPr algn="just">
              <a:defRPr sz="4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Algorísme per a resseguir la paret</a:t>
            </a:r>
          </a:p>
        </p:txBody>
      </p:sp>
      <p:sp>
        <p:nvSpPr>
          <p:cNvPr id="151" name="És el mateix per a tots dos costats;…"/>
          <p:cNvSpPr txBox="1"/>
          <p:nvPr/>
        </p:nvSpPr>
        <p:spPr>
          <a:xfrm>
            <a:off x="688579" y="2546476"/>
            <a:ext cx="3023872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3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És el mateix per a tots dos costats; </a:t>
            </a:r>
          </a:p>
          <a:p>
            <a:pPr algn="l">
              <a:defRPr sz="23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- paret dreta</a:t>
            </a:r>
          </a:p>
          <a:p>
            <a:pPr algn="l">
              <a:defRPr sz="23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- paret esquerra</a:t>
            </a:r>
          </a:p>
        </p:txBody>
      </p:sp>
      <p:pic>
        <p:nvPicPr>
          <p:cNvPr id="152" name="flowchartSeguirPared.png" descr="flowchartSeguirPa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0184" y="1566501"/>
            <a:ext cx="8409390" cy="7041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Warning.png" descr="Warning.png"/>
          <p:cNvPicPr>
            <a:picLocks noChangeAspect="1"/>
          </p:cNvPicPr>
          <p:nvPr/>
        </p:nvPicPr>
        <p:blipFill>
          <a:blip r:embed="rId2">
            <a:alphaModFix amt="15158"/>
            <a:extLst/>
          </a:blip>
          <a:stretch>
            <a:fillRect/>
          </a:stretch>
        </p:blipFill>
        <p:spPr>
          <a:xfrm>
            <a:off x="-1045145" y="-848421"/>
            <a:ext cx="4829568" cy="482956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Problemes que he ting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Problemes que he tingut</a:t>
            </a:r>
          </a:p>
        </p:txBody>
      </p:sp>
      <p:sp>
        <p:nvSpPr>
          <p:cNvPr id="156" name="1) El principal problema ha estat el gir en algunes cantonades. La solució que redueix aquest error ha estat posar un lleuger retard per a que giri més tard.…"/>
          <p:cNvSpPr txBox="1"/>
          <p:nvPr/>
        </p:nvSpPr>
        <p:spPr>
          <a:xfrm>
            <a:off x="686521" y="3141959"/>
            <a:ext cx="11631758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1) El principal problema ha estat el gir en algunes cantonades. La solució que redueix aquest error ha estat posar un lleuger retard per a que giri més tard.</a:t>
            </a:r>
          </a:p>
          <a:p>
            <a:pPr algn="l"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</a:p>
          <a:p>
            <a:pPr algn="l"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2) En reduïr el disseny del menú, no he inclós la possibilitat de calibrar algunes mesures com la sensibilitat dels sensors o la velocitat. Aixó influeix en que depén de quin robot seleccionem no funcioni del tot correctament.</a:t>
            </a:r>
          </a:p>
          <a:p>
            <a:pPr algn="l"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</a:p>
          <a:p>
            <a:pPr algn="l">
              <a:defRPr sz="3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3) Com he dit el robot influeix en el programa. La càrrega i depén quin sensor funciona millor/pitjor que el d’altres robots.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lvl1pPr>
          </a:lstStyle>
          <a:p>
            <a:pPr/>
            <a:r>
              <a:t>Conclusions</a:t>
            </a:r>
          </a:p>
        </p:txBody>
      </p:sp>
      <p:grpSp>
        <p:nvGrpSpPr>
          <p:cNvPr id="161" name="Finalment he aconseguit crear un algorísme eficaç per a resseguir una paret i detectar obstacles.…"/>
          <p:cNvGrpSpPr/>
          <p:nvPr/>
        </p:nvGrpSpPr>
        <p:grpSpPr>
          <a:xfrm>
            <a:off x="542991" y="2510046"/>
            <a:ext cx="6051520" cy="6400801"/>
            <a:chOff x="0" y="0"/>
            <a:chExt cx="6051518" cy="6400800"/>
          </a:xfrm>
        </p:grpSpPr>
        <p:sp>
          <p:nvSpPr>
            <p:cNvPr id="160" name="Finalment he aconseguit crear un algorísme eficaç per a resseguir una paret i detectar obstacles.…"/>
            <p:cNvSpPr txBox="1"/>
            <p:nvPr/>
          </p:nvSpPr>
          <p:spPr>
            <a:xfrm>
              <a:off x="88900" y="50800"/>
              <a:ext cx="5873719" cy="617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3000">
                  <a:solidFill>
                    <a:schemeClr val="accent6">
                      <a:hueOff val="-133706"/>
                      <a:satOff val="8281"/>
                      <a:lumOff val="-27269"/>
                    </a:schemeClr>
                  </a:solidFill>
                </a:defRPr>
              </a:pPr>
              <a:r>
                <a:t>Finalment he aconseguit crear un algorísme eficaç per a resseguir una paret i detectar obstacles.</a:t>
              </a:r>
            </a:p>
            <a:p>
              <a:pPr algn="l">
                <a:defRPr sz="3000">
                  <a:solidFill>
                    <a:schemeClr val="accent6">
                      <a:hueOff val="-133706"/>
                      <a:satOff val="8281"/>
                      <a:lumOff val="-27269"/>
                    </a:schemeClr>
                  </a:solidFill>
                </a:defRPr>
              </a:pPr>
            </a:p>
            <a:p>
              <a:pPr algn="l">
                <a:defRPr sz="3000">
                  <a:solidFill>
                    <a:schemeClr val="accent6">
                      <a:hueOff val="-133706"/>
                      <a:satOff val="8281"/>
                      <a:lumOff val="-27269"/>
                    </a:schemeClr>
                  </a:solidFill>
                </a:defRPr>
              </a:pPr>
              <a:r>
                <a:t>També s’ha aconseguit reproduïr una melodía just abans d’iniciar el trajecte.</a:t>
              </a:r>
            </a:p>
            <a:p>
              <a:pPr algn="l">
                <a:defRPr sz="3000">
                  <a:solidFill>
                    <a:schemeClr val="accent6">
                      <a:hueOff val="-133706"/>
                      <a:satOff val="8281"/>
                      <a:lumOff val="-27269"/>
                    </a:schemeClr>
                  </a:solidFill>
                </a:defRPr>
              </a:pPr>
            </a:p>
            <a:p>
              <a:pPr algn="l">
                <a:defRPr sz="3000">
                  <a:solidFill>
                    <a:schemeClr val="accent6">
                      <a:hueOff val="-133706"/>
                      <a:satOff val="8281"/>
                      <a:lumOff val="-27269"/>
                    </a:schemeClr>
                  </a:solidFill>
                </a:defRPr>
              </a:pPr>
              <a:r>
                <a:t>S’ha implementat un menú on no podem calibrar velocitat/sensibilitat dels sensors. En canvi si podem seleccionar la pared que volem recòrrer, silenciar el so i visualitzar la velocitat i els valors que detecten els sensors.</a:t>
              </a:r>
            </a:p>
          </p:txBody>
        </p:sp>
        <p:pic>
          <p:nvPicPr>
            <p:cNvPr id="159" name="Finalment he aconseguit crear un algorísme eficaç per a resseguir una paret i detectar obstacles.…" descr="Finalment he aconseguit crear un algorísme eficaç per a resseguir una paret i detectar obstacles.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51520" cy="6400801"/>
            </a:xfrm>
            <a:prstGeom prst="rect">
              <a:avLst/>
            </a:prstGeom>
            <a:effectLst/>
          </p:spPr>
        </p:pic>
      </p:grpSp>
      <p:grpSp>
        <p:nvGrpSpPr>
          <p:cNvPr id="164" name="Ha servit per a acabar de comprendre com funciona una sistema plantejat des de una arquitectura encastada.…"/>
          <p:cNvGrpSpPr/>
          <p:nvPr/>
        </p:nvGrpSpPr>
        <p:grpSpPr>
          <a:xfrm>
            <a:off x="7242491" y="2888465"/>
            <a:ext cx="5170539" cy="4673601"/>
            <a:chOff x="0" y="0"/>
            <a:chExt cx="5170538" cy="4673600"/>
          </a:xfrm>
        </p:grpSpPr>
        <p:sp>
          <p:nvSpPr>
            <p:cNvPr id="163" name="Ha servit per a acabar de comprendre com funciona una sistema plantejat des de una arquitectura encastada.…"/>
            <p:cNvSpPr txBox="1"/>
            <p:nvPr/>
          </p:nvSpPr>
          <p:spPr>
            <a:xfrm>
              <a:off x="88900" y="50800"/>
              <a:ext cx="4992739" cy="444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3000"/>
              </a:pPr>
              <a:r>
                <a:t>Ha servit per a acabar de comprendre com funciona una sistema plantejat des de una arquitectura encastada.</a:t>
              </a:r>
            </a:p>
            <a:p>
              <a:pPr algn="l">
                <a:defRPr sz="3000"/>
              </a:pPr>
            </a:p>
            <a:p>
              <a:pPr algn="l">
                <a:defRPr sz="3000"/>
              </a:pPr>
              <a:r>
                <a:t>A la vegada, com a programador, he pogut veure com crear una llibrería a partir de diferents mòduls o capes, destinada a diferents usuaris.</a:t>
              </a:r>
            </a:p>
          </p:txBody>
        </p:sp>
        <p:pic>
          <p:nvPicPr>
            <p:cNvPr id="162" name="Ha servit per a acabar de comprendre com funciona una sistema plantejat des de una arquitectura encastada.…" descr="Ha servit per a acabar de comprendre com funciona una sistema plantejat des de una arquitectura encastada.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5170540" cy="4673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lustración_sin_título 3.png" descr="Ilustración_sin_título 3.png"/>
          <p:cNvPicPr>
            <a:picLocks noChangeAspect="1"/>
          </p:cNvPicPr>
          <p:nvPr/>
        </p:nvPicPr>
        <p:blipFill>
          <a:blip r:embed="rId2">
            <a:alphaModFix amt="21287"/>
            <a:extLst/>
          </a:blip>
          <a:stretch>
            <a:fillRect/>
          </a:stretch>
        </p:blipFill>
        <p:spPr>
          <a:xfrm>
            <a:off x="-3058022" y="-1274763"/>
            <a:ext cx="14385926" cy="1438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RÀCIES PER L’ATENCIÓ!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GRÀCIES PER L’ATENCIÓ!</a:t>
            </a:r>
          </a:p>
          <a:p>
            <a:pPr>
              <a:defRPr sz="50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</a:defRPr>
            </a:pPr>
            <a:r>
              <a:t>PASSEm a la demostració!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