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8"/>
  </p:notesMasterIdLst>
  <p:handoutMasterIdLst>
    <p:handoutMasterId r:id="rId139"/>
  </p:handoutMasterIdLst>
  <p:sldIdLst>
    <p:sldId id="2435" r:id="rId5"/>
    <p:sldId id="258" r:id="rId6"/>
    <p:sldId id="2541" r:id="rId7"/>
    <p:sldId id="2651" r:id="rId8"/>
    <p:sldId id="2542" r:id="rId9"/>
    <p:sldId id="2543" r:id="rId10"/>
    <p:sldId id="2544" r:id="rId11"/>
    <p:sldId id="2521" r:id="rId12"/>
    <p:sldId id="2545" r:id="rId13"/>
    <p:sldId id="2546" r:id="rId14"/>
    <p:sldId id="2547" r:id="rId15"/>
    <p:sldId id="2548" r:id="rId16"/>
    <p:sldId id="2549" r:id="rId17"/>
    <p:sldId id="2550" r:id="rId18"/>
    <p:sldId id="2551" r:id="rId19"/>
    <p:sldId id="2552" r:id="rId20"/>
    <p:sldId id="2553" r:id="rId21"/>
    <p:sldId id="2554" r:id="rId22"/>
    <p:sldId id="2555" r:id="rId23"/>
    <p:sldId id="2653" r:id="rId24"/>
    <p:sldId id="2654" r:id="rId25"/>
    <p:sldId id="2556" r:id="rId26"/>
    <p:sldId id="2655" r:id="rId27"/>
    <p:sldId id="2557" r:id="rId28"/>
    <p:sldId id="2558" r:id="rId29"/>
    <p:sldId id="2559" r:id="rId30"/>
    <p:sldId id="2560" r:id="rId31"/>
    <p:sldId id="2561" r:id="rId32"/>
    <p:sldId id="2562" r:id="rId33"/>
    <p:sldId id="2563" r:id="rId34"/>
    <p:sldId id="2523" r:id="rId35"/>
    <p:sldId id="2565" r:id="rId36"/>
    <p:sldId id="2566" r:id="rId37"/>
    <p:sldId id="2567" r:id="rId38"/>
    <p:sldId id="2569" r:id="rId39"/>
    <p:sldId id="2568" r:id="rId40"/>
    <p:sldId id="2570" r:id="rId41"/>
    <p:sldId id="2571" r:id="rId42"/>
    <p:sldId id="2572" r:id="rId43"/>
    <p:sldId id="2573" r:id="rId44"/>
    <p:sldId id="2574" r:id="rId45"/>
    <p:sldId id="2575" r:id="rId46"/>
    <p:sldId id="2576" r:id="rId47"/>
    <p:sldId id="2577" r:id="rId48"/>
    <p:sldId id="2578" r:id="rId49"/>
    <p:sldId id="2579" r:id="rId50"/>
    <p:sldId id="2580" r:id="rId51"/>
    <p:sldId id="2581" r:id="rId52"/>
    <p:sldId id="2564" r:id="rId53"/>
    <p:sldId id="2661" r:id="rId54"/>
    <p:sldId id="2612" r:id="rId55"/>
    <p:sldId id="2582" r:id="rId56"/>
    <p:sldId id="2658" r:id="rId57"/>
    <p:sldId id="2656" r:id="rId58"/>
    <p:sldId id="2657" r:id="rId59"/>
    <p:sldId id="2584" r:id="rId60"/>
    <p:sldId id="2660" r:id="rId61"/>
    <p:sldId id="2583" r:id="rId62"/>
    <p:sldId id="2662" r:id="rId63"/>
    <p:sldId id="2586" r:id="rId64"/>
    <p:sldId id="2587" r:id="rId65"/>
    <p:sldId id="2588" r:id="rId66"/>
    <p:sldId id="2589" r:id="rId67"/>
    <p:sldId id="2590" r:id="rId68"/>
    <p:sldId id="2663" r:id="rId69"/>
    <p:sldId id="2591" r:id="rId70"/>
    <p:sldId id="2592" r:id="rId71"/>
    <p:sldId id="2610" r:id="rId72"/>
    <p:sldId id="2593" r:id="rId73"/>
    <p:sldId id="2664" r:id="rId74"/>
    <p:sldId id="2594" r:id="rId75"/>
    <p:sldId id="2595" r:id="rId76"/>
    <p:sldId id="2596" r:id="rId77"/>
    <p:sldId id="2597" r:id="rId78"/>
    <p:sldId id="2598" r:id="rId79"/>
    <p:sldId id="2599" r:id="rId80"/>
    <p:sldId id="2665" r:id="rId81"/>
    <p:sldId id="2600" r:id="rId82"/>
    <p:sldId id="2601" r:id="rId83"/>
    <p:sldId id="2602" r:id="rId84"/>
    <p:sldId id="2604" r:id="rId85"/>
    <p:sldId id="2605" r:id="rId86"/>
    <p:sldId id="2606" r:id="rId87"/>
    <p:sldId id="2607" r:id="rId88"/>
    <p:sldId id="2608" r:id="rId89"/>
    <p:sldId id="2609" r:id="rId90"/>
    <p:sldId id="2524" r:id="rId91"/>
    <p:sldId id="2666" r:id="rId92"/>
    <p:sldId id="2613" r:id="rId93"/>
    <p:sldId id="2614" r:id="rId94"/>
    <p:sldId id="2616" r:id="rId95"/>
    <p:sldId id="2617" r:id="rId96"/>
    <p:sldId id="2618" r:id="rId97"/>
    <p:sldId id="2619" r:id="rId98"/>
    <p:sldId id="2620" r:id="rId99"/>
    <p:sldId id="2621" r:id="rId100"/>
    <p:sldId id="2667" r:id="rId101"/>
    <p:sldId id="2668" r:id="rId102"/>
    <p:sldId id="2622" r:id="rId103"/>
    <p:sldId id="2669" r:id="rId104"/>
    <p:sldId id="2623" r:id="rId105"/>
    <p:sldId id="2624" r:id="rId106"/>
    <p:sldId id="2625" r:id="rId107"/>
    <p:sldId id="2626" r:id="rId108"/>
    <p:sldId id="2627" r:id="rId109"/>
    <p:sldId id="2628" r:id="rId110"/>
    <p:sldId id="2671" r:id="rId111"/>
    <p:sldId id="2632" r:id="rId112"/>
    <p:sldId id="2630" r:id="rId113"/>
    <p:sldId id="2631" r:id="rId114"/>
    <p:sldId id="2532" r:id="rId115"/>
    <p:sldId id="2633" r:id="rId116"/>
    <p:sldId id="2634" r:id="rId117"/>
    <p:sldId id="2635" r:id="rId118"/>
    <p:sldId id="2636" r:id="rId119"/>
    <p:sldId id="2638" r:id="rId120"/>
    <p:sldId id="2639" r:id="rId121"/>
    <p:sldId id="2640" r:id="rId122"/>
    <p:sldId id="2641" r:id="rId123"/>
    <p:sldId id="2642" r:id="rId124"/>
    <p:sldId id="2643" r:id="rId125"/>
    <p:sldId id="2534" r:id="rId126"/>
    <p:sldId id="2648" r:id="rId127"/>
    <p:sldId id="2672" r:id="rId128"/>
    <p:sldId id="2673" r:id="rId129"/>
    <p:sldId id="2674" r:id="rId130"/>
    <p:sldId id="2676" r:id="rId131"/>
    <p:sldId id="2677" r:id="rId132"/>
    <p:sldId id="2678" r:id="rId133"/>
    <p:sldId id="2675" r:id="rId134"/>
    <p:sldId id="2679" r:id="rId135"/>
    <p:sldId id="2650" r:id="rId136"/>
    <p:sldId id="2436" r:id="rId1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2F3342"/>
    <a:srgbClr val="898989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2BABD-D543-4049-9FAA-1938EEE88BEB}" v="6" dt="2020-04-15T01:25:3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70612" autoAdjust="0"/>
  </p:normalViewPr>
  <p:slideViewPr>
    <p:cSldViewPr snapToGrid="0">
      <p:cViewPr varScale="1">
        <p:scale>
          <a:sx n="88" d="100"/>
          <a:sy n="88" d="100"/>
        </p:scale>
        <p:origin x="18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handoutMaster" Target="handoutMasters/handout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commentAuthors" Target="commentAuthors.xml"/><Relationship Id="rId14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Indexing</a:t>
            </a:r>
            <a:endParaRPr lang="pt-B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 supports generic secondary indexes, allowing a variety of fast queries,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provides unique, compound, geospatial, and full-text indexing capabilities as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Aggregation</a:t>
            </a:r>
            <a:endParaRPr lang="pt-B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 supports an “aggregation pipeline” that allows you to build complex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aggregations from simple pieces and allow the database to optimize it.</a:t>
            </a:r>
          </a:p>
          <a:p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</a:t>
            </a:r>
            <a:endParaRPr lang="pt-B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 supports time-to-live collections for data that should expire at a certain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such as sessions. It also supports fixed-size collections, which are useful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holding recent data, such as logs.</a:t>
            </a:r>
          </a:p>
          <a:p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</a:t>
            </a:r>
            <a:endParaRPr lang="pt-B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 supports an easy-to-use protocol for storing large files and file metadata.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0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3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3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7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03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01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06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Updates </a:t>
            </a:r>
            <a:r>
              <a:rPr lang="pt-BR" dirty="0" err="1"/>
              <a:t>took</a:t>
            </a:r>
            <a:r>
              <a:rPr lang="pt-BR" dirty="0"/>
              <a:t>: 111432ms</a:t>
            </a:r>
          </a:p>
          <a:p>
            <a:r>
              <a:rPr lang="pt-BR" dirty="0"/>
              <a:t>209687ms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27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62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exemplo de uma busca com coluna não existente VS chave não existente</a:t>
            </a:r>
          </a:p>
          <a:p>
            <a:r>
              <a:rPr lang="pt-BR" dirty="0"/>
              <a:t>- No mongo se você escrever errado a chave, o retorno será nada... Você pode se iludir pois escreveu “</a:t>
            </a:r>
            <a:r>
              <a:rPr lang="pt-BR" dirty="0" err="1"/>
              <a:t>dataNasc</a:t>
            </a:r>
            <a:r>
              <a:rPr lang="pt-BR" dirty="0"/>
              <a:t>” e era “</a:t>
            </a:r>
            <a:r>
              <a:rPr lang="pt-BR" dirty="0" err="1"/>
              <a:t>dateNasc</a:t>
            </a:r>
            <a:r>
              <a:rPr lang="pt-BR" dirty="0"/>
              <a:t>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3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5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3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0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5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3667" y="6468300"/>
            <a:ext cx="2499733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73A02-C47F-E547-B22D-0CA94228884A}"/>
              </a:ext>
            </a:extLst>
          </p:cNvPr>
          <p:cNvSpPr/>
          <p:nvPr userDrawn="1"/>
        </p:nvSpPr>
        <p:spPr>
          <a:xfrm>
            <a:off x="0" y="6677311"/>
            <a:ext cx="4516244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4E93B2-D935-BB42-86B2-D5B98248A634}"/>
              </a:ext>
            </a:extLst>
          </p:cNvPr>
          <p:cNvSpPr/>
          <p:nvPr userDrawn="1"/>
        </p:nvSpPr>
        <p:spPr>
          <a:xfrm>
            <a:off x="4679795" y="6677310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4FA25-95CD-A547-ADDF-909B8F20700B}"/>
              </a:ext>
            </a:extLst>
          </p:cNvPr>
          <p:cNvSpPr/>
          <p:nvPr userDrawn="1"/>
        </p:nvSpPr>
        <p:spPr>
          <a:xfrm>
            <a:off x="5058936" y="6677309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33E7E0-35F1-7048-9DEA-8F7E6133AFC6}"/>
              </a:ext>
            </a:extLst>
          </p:cNvPr>
          <p:cNvSpPr/>
          <p:nvPr userDrawn="1"/>
        </p:nvSpPr>
        <p:spPr>
          <a:xfrm>
            <a:off x="5438077" y="6677308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96439-5FED-CA4E-8BFD-4AC9DBB83BB3}"/>
              </a:ext>
            </a:extLst>
          </p:cNvPr>
          <p:cNvSpPr/>
          <p:nvPr userDrawn="1"/>
        </p:nvSpPr>
        <p:spPr>
          <a:xfrm>
            <a:off x="0" y="0"/>
            <a:ext cx="12192000" cy="15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056A-4055-8A46-A95F-37774258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CCBC-AA97-AA4B-A109-CFAFF6E65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A6EDC-5675-7549-A291-567C45743EB3}"/>
              </a:ext>
            </a:extLst>
          </p:cNvPr>
          <p:cNvSpPr/>
          <p:nvPr userDrawn="1"/>
        </p:nvSpPr>
        <p:spPr>
          <a:xfrm>
            <a:off x="0" y="0"/>
            <a:ext cx="12192000" cy="15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B4D11-4572-BC42-B67C-EBEB1019B20C}"/>
              </a:ext>
            </a:extLst>
          </p:cNvPr>
          <p:cNvSpPr/>
          <p:nvPr userDrawn="1"/>
        </p:nvSpPr>
        <p:spPr>
          <a:xfrm>
            <a:off x="0" y="6677311"/>
            <a:ext cx="4516244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638B7-61D2-5D44-B4F0-E8F3A2C23289}"/>
              </a:ext>
            </a:extLst>
          </p:cNvPr>
          <p:cNvSpPr/>
          <p:nvPr userDrawn="1"/>
        </p:nvSpPr>
        <p:spPr>
          <a:xfrm>
            <a:off x="4679795" y="6677310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5F7A48-68D2-844B-BA13-748A3EC265FC}"/>
              </a:ext>
            </a:extLst>
          </p:cNvPr>
          <p:cNvSpPr/>
          <p:nvPr userDrawn="1"/>
        </p:nvSpPr>
        <p:spPr>
          <a:xfrm>
            <a:off x="5058936" y="6677309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604C2-79B1-F140-B27E-8C1DBBB20931}"/>
              </a:ext>
            </a:extLst>
          </p:cNvPr>
          <p:cNvSpPr/>
          <p:nvPr userDrawn="1"/>
        </p:nvSpPr>
        <p:spPr>
          <a:xfrm>
            <a:off x="5438077" y="6677308"/>
            <a:ext cx="215590" cy="156117"/>
          </a:xfrm>
          <a:prstGeom prst="rect">
            <a:avLst/>
          </a:prstGeom>
          <a:solidFill>
            <a:srgbClr val="2F33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70EE78-C2CC-2D4A-9893-4062D5E7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925888"/>
            <a:ext cx="10696936" cy="427127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8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0D2C07-06BD-8C49-9E6E-488EF87F003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94519" y="1304063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62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8563841" y="6446963"/>
            <a:ext cx="2938753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FURB | </a:t>
            </a:r>
            <a:r>
              <a:rPr lang="en-US" sz="2400" b="1" kern="1200" dirty="0" err="1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Marcio</a:t>
            </a: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 Jasinski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76" r:id="rId15"/>
    <p:sldLayoutId id="2147483655" r:id="rId16"/>
    <p:sldLayoutId id="2147483666" r:id="rId1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ongodb.com/manual/reference/operator/aggregation/" TargetMode="External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hyperlink" Target="https://fastdl.mongodb.org/linux/mongodb-linux-x86_64-ubuntu1604-4.2.3.tgz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Bulk.inser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ongodb.com/manual/reference/operator/update/#id1" TargetMode="Externa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2336082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Nosql</a:t>
            </a:r>
            <a:r>
              <a:rPr lang="en-US" b="1" dirty="0">
                <a:solidFill>
                  <a:schemeClr val="bg1"/>
                </a:solidFill>
              </a:rPr>
              <a:t> - </a:t>
            </a:r>
            <a:r>
              <a:rPr lang="en-US" b="1" dirty="0" err="1">
                <a:solidFill>
                  <a:schemeClr val="bg1"/>
                </a:solidFill>
              </a:rPr>
              <a:t>mongodb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MARCIO JASINSKI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D7CA41D-7A36-CF4B-AAC1-497CF348E5D9}"/>
              </a:ext>
            </a:extLst>
          </p:cNvPr>
          <p:cNvSpPr txBox="1">
            <a:spLocks/>
          </p:cNvSpPr>
          <p:nvPr/>
        </p:nvSpPr>
        <p:spPr>
          <a:xfrm>
            <a:off x="3650384" y="6333463"/>
            <a:ext cx="525145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FURB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C95A-A5EF-2242-89A5-8DFCE20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21C70-744F-A84D-8E87-7CA86A8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- documento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E0C1F-801C-8744-8265-CA5C3A9D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No </a:t>
            </a:r>
            <a:r>
              <a:rPr lang="pt-BR" sz="2000" dirty="0" err="1"/>
              <a:t>MongoDB</a:t>
            </a:r>
            <a:r>
              <a:rPr lang="pt-BR" sz="2000" dirty="0"/>
              <a:t>, um documento segue o formato JSON onde:</a:t>
            </a:r>
          </a:p>
          <a:p>
            <a:pPr lvl="1"/>
            <a:r>
              <a:rPr lang="pt-BR" sz="1800" dirty="0"/>
              <a:t>As chaves são sempre </a:t>
            </a:r>
            <a:r>
              <a:rPr lang="pt-BR" sz="1800" dirty="0" err="1"/>
              <a:t>strings</a:t>
            </a:r>
            <a:endParaRPr lang="pt-BR" sz="1800" dirty="0"/>
          </a:p>
          <a:p>
            <a:pPr lvl="1"/>
            <a:r>
              <a:rPr lang="pt-BR" sz="1800" dirty="0"/>
              <a:t>Qualquer caractere UTF-8 pode ser parte da chave exceto \0</a:t>
            </a:r>
          </a:p>
          <a:p>
            <a:pPr lvl="1"/>
            <a:r>
              <a:rPr lang="pt-BR" sz="1800" dirty="0"/>
              <a:t>Além disso, o ponto “.” e </a:t>
            </a:r>
            <a:r>
              <a:rPr lang="pt-BR" sz="1800" dirty="0" err="1"/>
              <a:t>dolar</a:t>
            </a:r>
            <a:r>
              <a:rPr lang="pt-BR" sz="1800" dirty="0"/>
              <a:t> “$” são caracteres especiais</a:t>
            </a:r>
          </a:p>
          <a:p>
            <a:endParaRPr lang="pt-BR" sz="2000" dirty="0"/>
          </a:p>
          <a:p>
            <a:r>
              <a:rPr lang="pt-BR" sz="2000" dirty="0"/>
              <a:t>O armazenamento não é em JSON, mas sem em BSON</a:t>
            </a:r>
          </a:p>
          <a:p>
            <a:endParaRPr lang="pt-BR" sz="2000" dirty="0"/>
          </a:p>
          <a:p>
            <a:pPr lvl="1"/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7480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– Regular expressions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Expressões regulares são usadas para facilitar o busca por </a:t>
            </a:r>
            <a:r>
              <a:rPr lang="pt-BR" dirty="0" err="1"/>
              <a:t>strings</a:t>
            </a:r>
            <a:r>
              <a:rPr lang="pt-BR" dirty="0"/>
              <a:t>. </a:t>
            </a:r>
          </a:p>
          <a:p>
            <a:r>
              <a:rPr lang="pt-BR" dirty="0"/>
              <a:t>Por exemplo, busca pelo nome de forma independente de maiúsculas/minúsculas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As expressões regulares no mongo seguem o Perl </a:t>
            </a:r>
            <a:r>
              <a:rPr lang="pt-BR" dirty="0" err="1"/>
              <a:t>Compatible</a:t>
            </a:r>
            <a:r>
              <a:rPr lang="pt-BR" dirty="0"/>
              <a:t> Regular Expression (PCRE)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C9636-803E-7D43-B3BE-F552450DD780}"/>
              </a:ext>
            </a:extLst>
          </p:cNvPr>
          <p:cNvSpPr/>
          <p:nvPr/>
        </p:nvSpPr>
        <p:spPr>
          <a:xfrm>
            <a:off x="762228" y="2845405"/>
            <a:ext cx="384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firstname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ele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57189-C330-8A41-A24F-2B3509547402}"/>
              </a:ext>
            </a:extLst>
          </p:cNvPr>
          <p:cNvSpPr/>
          <p:nvPr/>
        </p:nvSpPr>
        <p:spPr>
          <a:xfrm>
            <a:off x="6303112" y="2845405"/>
            <a:ext cx="3584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ele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?/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8FC73A1-F9BC-4D1B-93FD-9A6CFA12D6B7}"/>
              </a:ext>
            </a:extLst>
          </p:cNvPr>
          <p:cNvGrpSpPr/>
          <p:nvPr/>
        </p:nvGrpSpPr>
        <p:grpSpPr>
          <a:xfrm>
            <a:off x="843759" y="5016347"/>
            <a:ext cx="9886598" cy="1306286"/>
            <a:chOff x="843759" y="5016347"/>
            <a:chExt cx="9886598" cy="1306286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E61B4E9-C7A5-4F2D-A45D-EC2120083F12}"/>
                </a:ext>
              </a:extLst>
            </p:cNvPr>
            <p:cNvSpPr/>
            <p:nvPr/>
          </p:nvSpPr>
          <p:spPr>
            <a:xfrm>
              <a:off x="1209851" y="5016347"/>
              <a:ext cx="9520506" cy="13062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Picture 2" descr="Resultado de imagem para task icon">
              <a:extLst>
                <a:ext uri="{FF2B5EF4-FFF2-40B4-BE49-F238E27FC236}">
                  <a16:creationId xmlns:a16="http://schemas.microsoft.com/office/drawing/2014/main" id="{C88EEB16-BF2B-432B-893F-09822BF52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59" y="5263274"/>
              <a:ext cx="732185" cy="7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16FF8F8-6B61-499E-A64D-93C55B47F5A1}"/>
                </a:ext>
              </a:extLst>
            </p:cNvPr>
            <p:cNvSpPr txBox="1"/>
            <p:nvPr/>
          </p:nvSpPr>
          <p:spPr>
            <a:xfrm>
              <a:off x="1557553" y="5153483"/>
              <a:ext cx="8862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Utilize uma expressão regular para listar pessoas com a sílaba “</a:t>
              </a:r>
              <a:r>
                <a:rPr lang="pt-BR" b="1" dirty="0" err="1"/>
                <a:t>gi</a:t>
              </a:r>
              <a:r>
                <a:rPr lang="pt-BR" b="1" dirty="0"/>
                <a:t>” no nome ou sobrenome.</a:t>
              </a:r>
            </a:p>
            <a:p>
              <a:r>
                <a:rPr lang="pt-BR" b="1" dirty="0"/>
                <a:t>Em seguida veja quantos tem </a:t>
              </a:r>
              <a:r>
                <a:rPr lang="pt-BR" b="1" dirty="0" err="1"/>
                <a:t>gi</a:t>
              </a:r>
              <a:r>
                <a:rPr lang="pt-BR" b="1" dirty="0"/>
                <a:t> em ambos nome e sobrenome</a:t>
              </a:r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8BD4AFCD-88F4-486A-9D56-56D53A2EC273}"/>
              </a:ext>
            </a:extLst>
          </p:cNvPr>
          <p:cNvSpPr/>
          <p:nvPr/>
        </p:nvSpPr>
        <p:spPr>
          <a:xfrm>
            <a:off x="1575944" y="5785166"/>
            <a:ext cx="9154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({$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 {"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/i}, {"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/i} ]}).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43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– Querying Arrays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execução de consultas sobre </a:t>
            </a:r>
            <a:r>
              <a:rPr lang="pt-BR" dirty="0" err="1"/>
              <a:t>arrays</a:t>
            </a:r>
            <a:r>
              <a:rPr lang="pt-BR" dirty="0"/>
              <a:t> é feito com alguns operadores especiais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</a:t>
            </a:r>
            <a:r>
              <a:rPr lang="pt-BR" b="1" dirty="0"/>
              <a:t>"$</a:t>
            </a:r>
            <a:r>
              <a:rPr lang="pt-BR" b="1" dirty="0" err="1"/>
              <a:t>all</a:t>
            </a:r>
            <a:r>
              <a:rPr lang="pt-BR" b="1" dirty="0"/>
              <a:t>"</a:t>
            </a:r>
            <a:r>
              <a:rPr lang="pt-BR" dirty="0"/>
              <a:t> permite fazer a busca sobre mais de um </a:t>
            </a:r>
            <a:r>
              <a:rPr lang="pt-BR" dirty="0" err="1"/>
              <a:t>element</a:t>
            </a:r>
            <a:r>
              <a:rPr lang="pt-BR" dirty="0"/>
              <a:t> do </a:t>
            </a:r>
            <a:r>
              <a:rPr lang="pt-BR" dirty="0" err="1"/>
              <a:t>array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UbuntuMono"/>
              </a:rPr>
              <a:t> 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92CA8-8189-0D47-BEB3-C3CCDEFFF91B}"/>
              </a:ext>
            </a:extLst>
          </p:cNvPr>
          <p:cNvSpPr/>
          <p:nvPr/>
        </p:nvSpPr>
        <p:spPr>
          <a:xfrm>
            <a:off x="617962" y="2312004"/>
            <a:ext cx="547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"peach"</a:t>
            </a:r>
            <a:r>
              <a:rPr lang="en-US" dirty="0">
                <a:latin typeface="UbuntuMono"/>
              </a:rPr>
              <a:t>]})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EC544-781E-6040-913C-DADF156712A4}"/>
              </a:ext>
            </a:extLst>
          </p:cNvPr>
          <p:cNvSpPr/>
          <p:nvPr/>
        </p:nvSpPr>
        <p:spPr>
          <a:xfrm>
            <a:off x="617962" y="2718808"/>
            <a:ext cx="347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448A4-9C1B-074B-86B7-5595C4D356F3}"/>
              </a:ext>
            </a:extLst>
          </p:cNvPr>
          <p:cNvSpPr/>
          <p:nvPr/>
        </p:nvSpPr>
        <p:spPr>
          <a:xfrm>
            <a:off x="720024" y="4139192"/>
            <a:ext cx="89080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"peach"</a:t>
            </a:r>
            <a:r>
              <a:rPr lang="en-US" dirty="0">
                <a:latin typeface="UbuntuMono"/>
              </a:rPr>
              <a:t>]})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"kumquat"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"orange"</a:t>
            </a:r>
            <a:r>
              <a:rPr lang="en-US" dirty="0">
                <a:latin typeface="UbuntuMono"/>
              </a:rPr>
              <a:t>]})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"cherry"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]})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76909-17AD-A74C-AB5C-9CBD94A3EB2C}"/>
              </a:ext>
            </a:extLst>
          </p:cNvPr>
          <p:cNvSpPr/>
          <p:nvPr/>
        </p:nvSpPr>
        <p:spPr>
          <a:xfrm>
            <a:off x="720024" y="5378935"/>
            <a:ext cx="4970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fruit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$all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“cherry"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]}}) </a:t>
            </a:r>
          </a:p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"cherry"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"banana"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"apple"</a:t>
            </a:r>
            <a:r>
              <a:rPr lang="en-US" dirty="0">
                <a:latin typeface="UbuntuMono"/>
              </a:rPr>
              <a:t>]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– Querying Arrays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consultar o valor de um índice específico: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 utilizer o "$size“ para </a:t>
            </a:r>
            <a:r>
              <a:rPr lang="en-US" dirty="0" err="1"/>
              <a:t>retornar</a:t>
            </a:r>
            <a:r>
              <a:rPr lang="en-US" dirty="0"/>
              <a:t> um array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tamanho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763864-A99D-2243-B9F6-7377BF0BF486}"/>
              </a:ext>
            </a:extLst>
          </p:cNvPr>
          <p:cNvSpPr/>
          <p:nvPr/>
        </p:nvSpPr>
        <p:spPr>
          <a:xfrm>
            <a:off x="607561" y="2365793"/>
            <a:ext cx="352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"fruit.2"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"peach"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16BAE-C189-4C40-9D47-A443A3D94DE4}"/>
              </a:ext>
            </a:extLst>
          </p:cNvPr>
          <p:cNvSpPr/>
          <p:nvPr/>
        </p:nvSpPr>
        <p:spPr>
          <a:xfrm>
            <a:off x="645588" y="3851971"/>
            <a:ext cx="3672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food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"fruit"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"$size"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5C78F2-3E8B-46BA-9A49-8732F8B30658}"/>
              </a:ext>
            </a:extLst>
          </p:cNvPr>
          <p:cNvSpPr txBox="1"/>
          <p:nvPr/>
        </p:nvSpPr>
        <p:spPr>
          <a:xfrm>
            <a:off x="645588" y="5272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06115C0-A519-4D67-B0F5-24845ECD3C2E}"/>
              </a:ext>
            </a:extLst>
          </p:cNvPr>
          <p:cNvGrpSpPr/>
          <p:nvPr/>
        </p:nvGrpSpPr>
        <p:grpSpPr>
          <a:xfrm>
            <a:off x="843759" y="5016347"/>
            <a:ext cx="9886598" cy="1306286"/>
            <a:chOff x="843759" y="5016347"/>
            <a:chExt cx="9886598" cy="1306286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7725A2B-11F4-4C05-964D-4D0F9299EFCC}"/>
                </a:ext>
              </a:extLst>
            </p:cNvPr>
            <p:cNvSpPr/>
            <p:nvPr/>
          </p:nvSpPr>
          <p:spPr>
            <a:xfrm>
              <a:off x="1209851" y="5016347"/>
              <a:ext cx="9520506" cy="13062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22" name="Picture 2" descr="Resultado de imagem para task icon">
              <a:extLst>
                <a:ext uri="{FF2B5EF4-FFF2-40B4-BE49-F238E27FC236}">
                  <a16:creationId xmlns:a16="http://schemas.microsoft.com/office/drawing/2014/main" id="{04A6A594-C960-4FC4-A58F-5457FE318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59" y="5263274"/>
              <a:ext cx="732185" cy="7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D046165-FA01-49A0-BC13-12B86D9709D4}"/>
                </a:ext>
              </a:extLst>
            </p:cNvPr>
            <p:cNvSpPr txBox="1"/>
            <p:nvPr/>
          </p:nvSpPr>
          <p:spPr>
            <a:xfrm>
              <a:off x="1557553" y="5153483"/>
              <a:ext cx="897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Procure no nosso grupo de italianos pessoas quem tem 3 frutas favoritas e 3 filmes favoritos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3032E93A-2703-4374-B7E4-2836F20AEB4A}"/>
              </a:ext>
            </a:extLst>
          </p:cNvPr>
          <p:cNvSpPr/>
          <p:nvPr/>
        </p:nvSpPr>
        <p:spPr>
          <a:xfrm>
            <a:off x="1682337" y="5544973"/>
            <a:ext cx="8975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[ 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favFruits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4}}, 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3}}).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45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Querying on Embedded Documents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Existem duas formas de consultar valores de sub documentos</a:t>
            </a:r>
          </a:p>
          <a:p>
            <a:pPr lvl="1"/>
            <a:r>
              <a:rPr lang="pt-BR" dirty="0"/>
              <a:t>Mantendo a estrutura do JSON na busca</a:t>
            </a:r>
          </a:p>
          <a:p>
            <a:pPr lvl="1"/>
            <a:r>
              <a:rPr lang="pt-BR" dirty="0"/>
              <a:t>Utilizando a navegação com o ponto “.”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Atenção que as consultas são sensíveis a ordem! {"</a:t>
            </a:r>
            <a:r>
              <a:rPr lang="pt-BR" dirty="0" err="1"/>
              <a:t>last</a:t>
            </a:r>
            <a:r>
              <a:rPr lang="pt-BR" dirty="0"/>
              <a:t>" : "</a:t>
            </a:r>
            <a:r>
              <a:rPr lang="pt-BR" dirty="0" err="1"/>
              <a:t>Schmoe</a:t>
            </a:r>
            <a:r>
              <a:rPr lang="pt-BR" dirty="0"/>
              <a:t>", "</a:t>
            </a:r>
            <a:r>
              <a:rPr lang="pt-BR" dirty="0" err="1"/>
              <a:t>first</a:t>
            </a:r>
            <a:r>
              <a:rPr lang="pt-BR" dirty="0"/>
              <a:t>" : "Joe"} não vai achar nada…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F6F62-1150-2748-BEC6-F6504969F1B4}"/>
              </a:ext>
            </a:extLst>
          </p:cNvPr>
          <p:cNvSpPr/>
          <p:nvPr/>
        </p:nvSpPr>
        <p:spPr>
          <a:xfrm>
            <a:off x="783072" y="25222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"first"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"last"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Schmoe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 </a:t>
            </a:r>
          </a:p>
          <a:p>
            <a:r>
              <a:rPr lang="en-US" dirty="0">
                <a:latin typeface="UbuntuMono"/>
              </a:rPr>
              <a:t>	},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45 </a:t>
            </a:r>
            <a:r>
              <a:rPr lang="en-US" dirty="0">
                <a:latin typeface="UbuntuMono"/>
              </a:rPr>
              <a:t>}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0D19CA-3ABC-9440-B845-D58D67571815}"/>
              </a:ext>
            </a:extLst>
          </p:cNvPr>
          <p:cNvSpPr/>
          <p:nvPr/>
        </p:nvSpPr>
        <p:spPr>
          <a:xfrm>
            <a:off x="648307" y="4480159"/>
            <a:ext cx="6033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"first"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"last"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Schmoe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EE105E-ED89-FC48-A84E-77FF7EA3C969}"/>
              </a:ext>
            </a:extLst>
          </p:cNvPr>
          <p:cNvSpPr/>
          <p:nvPr/>
        </p:nvSpPr>
        <p:spPr>
          <a:xfrm>
            <a:off x="607561" y="4897738"/>
            <a:ext cx="617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name.first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name.last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Schmoe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731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Querying on Embedded Documents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ponto funciona como uma </a:t>
            </a:r>
            <a:r>
              <a:rPr lang="pt-BR" dirty="0" err="1"/>
              <a:t>nevegação</a:t>
            </a:r>
            <a:r>
              <a:rPr lang="pt-BR" dirty="0"/>
              <a:t> entre os documentos, por isso são reservados</a:t>
            </a:r>
          </a:p>
          <a:p>
            <a:r>
              <a:rPr lang="pt-BR" dirty="0"/>
              <a:t>Mas existem limitações nesse tipo de busca. Não é possível trazer dados de dois documentos no estilo “</a:t>
            </a:r>
            <a:r>
              <a:rPr lang="pt-BR" dirty="0" err="1"/>
              <a:t>or</a:t>
            </a:r>
            <a:r>
              <a:rPr lang="pt-BR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 a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traz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resulatdo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77A476-E0DA-BA41-8502-2C5DC930BBDB}"/>
              </a:ext>
            </a:extLst>
          </p:cNvPr>
          <p:cNvSpPr/>
          <p:nvPr/>
        </p:nvSpPr>
        <p:spPr>
          <a:xfrm>
            <a:off x="607561" y="2653623"/>
            <a:ext cx="88004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"..."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</a:p>
          <a:p>
            <a:r>
              <a:rPr lang="en-US" dirty="0">
                <a:latin typeface="UbuntuMono"/>
              </a:rPr>
              <a:t>	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"nice post" 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	{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mary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6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"terrible post" 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	]</a:t>
            </a:r>
          </a:p>
          <a:p>
            <a:r>
              <a:rPr lang="en-US" dirty="0">
                <a:latin typeface="UbuntuMono"/>
              </a:rPr>
              <a:t>}</a:t>
            </a:r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DB67ED-BAD4-4685-BD94-E8B1A00F3DDF}"/>
              </a:ext>
            </a:extLst>
          </p:cNvPr>
          <p:cNvSpPr/>
          <p:nvPr/>
        </p:nvSpPr>
        <p:spPr>
          <a:xfrm>
            <a:off x="594519" y="5253632"/>
            <a:ext cx="8800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"comments" : </a:t>
            </a: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: "joe", "score" : </a:t>
            </a: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: 5</a:t>
            </a:r>
            <a:r>
              <a:rPr lang="en-US" dirty="0"/>
              <a:t>}}})</a:t>
            </a:r>
          </a:p>
          <a:p>
            <a:endParaRPr lang="en-US" dirty="0">
              <a:latin typeface="Ubuntu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022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Querying on Embedded Documents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esses casos, </a:t>
            </a:r>
            <a:r>
              <a:rPr lang="pt-BR" dirty="0" err="1"/>
              <a:t>devemo</a:t>
            </a:r>
            <a:r>
              <a:rPr lang="pt-BR" dirty="0"/>
              <a:t> </a:t>
            </a:r>
            <a:r>
              <a:rPr lang="pt-BR" dirty="0" err="1"/>
              <a:t>utilizer</a:t>
            </a:r>
            <a:r>
              <a:rPr lang="pt-BR" dirty="0"/>
              <a:t> o $</a:t>
            </a:r>
            <a:r>
              <a:rPr lang="pt-BR" dirty="0" err="1"/>
              <a:t>elemMatch</a:t>
            </a:r>
            <a:endParaRPr lang="pt-BR" dirty="0"/>
          </a:p>
          <a:p>
            <a:r>
              <a:rPr lang="pt-BR" dirty="0"/>
              <a:t>Esse atributo permite agrupar os critérios quando existem diferentes chaves em </a:t>
            </a:r>
            <a:r>
              <a:rPr lang="pt-BR" dirty="0" err="1"/>
              <a:t>subdocumentos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77A476-E0DA-BA41-8502-2C5DC930BBDB}"/>
              </a:ext>
            </a:extLst>
          </p:cNvPr>
          <p:cNvSpPr/>
          <p:nvPr/>
        </p:nvSpPr>
        <p:spPr>
          <a:xfrm>
            <a:off x="594519" y="2657617"/>
            <a:ext cx="8800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"..."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</a:p>
          <a:p>
            <a:r>
              <a:rPr lang="en-US" dirty="0">
                <a:latin typeface="UbuntuMono"/>
              </a:rPr>
              <a:t>	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"nice post" 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	{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mary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6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"terrible post" 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	]</a:t>
            </a:r>
          </a:p>
          <a:p>
            <a:r>
              <a:rPr lang="en-US" dirty="0">
                <a:latin typeface="UbuntuMono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A7B49-9C1A-C74D-9F5B-07985CB88166}"/>
              </a:ext>
            </a:extLst>
          </p:cNvPr>
          <p:cNvSpPr/>
          <p:nvPr/>
        </p:nvSpPr>
        <p:spPr>
          <a:xfrm>
            <a:off x="607561" y="4965941"/>
            <a:ext cx="8904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elemMatch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"score"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}}}})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362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$where Queries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Chave valor são interessantes mas algumas coisas precisam de mais semântica...</a:t>
            </a:r>
          </a:p>
          <a:p>
            <a:r>
              <a:rPr lang="pt-BR" dirty="0"/>
              <a:t>Embora o $</a:t>
            </a:r>
            <a:r>
              <a:rPr lang="pt-BR" dirty="0" err="1"/>
              <a:t>where</a:t>
            </a:r>
            <a:r>
              <a:rPr lang="pt-BR" dirty="0"/>
              <a:t> seja bastante lento, ele pode ser mais expressivo (não usa índices)</a:t>
            </a:r>
          </a:p>
          <a:p>
            <a:r>
              <a:rPr lang="pt-BR" dirty="0"/>
              <a:t>Principalmente por poder operar com funções </a:t>
            </a:r>
            <a:r>
              <a:rPr lang="pt-BR" dirty="0" err="1"/>
              <a:t>javascript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B4751A3-27E8-42E0-9ACE-B18DACF3DA19}"/>
              </a:ext>
            </a:extLst>
          </p:cNvPr>
          <p:cNvSpPr/>
          <p:nvPr/>
        </p:nvSpPr>
        <p:spPr>
          <a:xfrm>
            <a:off x="720025" y="31307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bank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"credits"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6000</a:t>
            </a:r>
            <a:r>
              <a:rPr lang="en-US" dirty="0">
                <a:latin typeface="UbuntuMono"/>
              </a:rPr>
              <a:t>, 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debits"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</a:t>
            </a:r>
            <a:r>
              <a:rPr lang="en-US" dirty="0">
                <a:latin typeface="UbuntuMono"/>
              </a:rPr>
              <a:t>})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bank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"credits"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4500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debits 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400</a:t>
            </a:r>
            <a:r>
              <a:rPr lang="en-US" dirty="0">
                <a:latin typeface="UbuntuMono"/>
              </a:rPr>
              <a:t>})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bank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"credits"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4244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debits 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4244</a:t>
            </a:r>
            <a:r>
              <a:rPr lang="en-US" dirty="0">
                <a:latin typeface="UbuntuMono"/>
              </a:rPr>
              <a:t>})</a:t>
            </a:r>
            <a:endParaRPr lang="en-US" dirty="0"/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bank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"credits"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2345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debits 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447</a:t>
            </a:r>
            <a:r>
              <a:rPr lang="en-US" dirty="0">
                <a:latin typeface="UbuntuMono"/>
              </a:rPr>
              <a:t>})</a:t>
            </a:r>
            <a:endParaRPr lang="en-US" dirty="0"/>
          </a:p>
          <a:p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FFF1C8-8827-4974-A311-310811DA27D7}"/>
              </a:ext>
            </a:extLst>
          </p:cNvPr>
          <p:cNvSpPr/>
          <p:nvPr/>
        </p:nvSpPr>
        <p:spPr>
          <a:xfrm>
            <a:off x="668956" y="4587616"/>
            <a:ext cx="105021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db.bank.find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 { $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where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: 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this.credits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 == 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this.debits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 } );</a:t>
            </a:r>
            <a:r>
              <a:rPr lang="pt-BR" altLang="pt-BR" sz="1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db.bank.find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 { $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where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: 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this.credits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 &lt;= 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this.debits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 } );</a:t>
            </a:r>
            <a:r>
              <a:rPr lang="pt-BR" altLang="pt-BR" sz="14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db.bank.find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 { $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where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: 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this.credits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 &gt;= </a:t>
            </a:r>
            <a:r>
              <a:rPr lang="pt-BR" altLang="pt-BR" dirty="0" err="1">
                <a:solidFill>
                  <a:srgbClr val="4070A0"/>
                </a:solidFill>
                <a:latin typeface="Source Code Pro" panose="020B0509030403020204" pitchFamily="49" charset="0"/>
              </a:rPr>
              <a:t>this.debits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"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 } );</a:t>
            </a:r>
            <a:r>
              <a:rPr lang="pt-BR" altLang="pt-BR" sz="14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676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$where Queries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$</a:t>
            </a:r>
            <a:r>
              <a:rPr lang="pt-BR" dirty="0" err="1"/>
              <a:t>where</a:t>
            </a:r>
            <a:r>
              <a:rPr lang="pt-BR" dirty="0"/>
              <a:t> no mongo é algo a ser usado em últimos casos</a:t>
            </a:r>
          </a:p>
          <a:p>
            <a:r>
              <a:rPr lang="pt-BR" dirty="0"/>
              <a:t>Mesmo assim, permite extrair dados embora isso não seja necessariamente simples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AD750-E56F-B048-B08B-C463DE6EE642}"/>
              </a:ext>
            </a:extLst>
          </p:cNvPr>
          <p:cNvSpPr txBox="1"/>
          <p:nvPr/>
        </p:nvSpPr>
        <p:spPr>
          <a:xfrm>
            <a:off x="-143435" y="3030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F85-2933-0C47-9AB7-F179F28DA8B4}"/>
              </a:ext>
            </a:extLst>
          </p:cNvPr>
          <p:cNvSpPr txBox="1"/>
          <p:nvPr/>
        </p:nvSpPr>
        <p:spPr>
          <a:xfrm>
            <a:off x="-17929" y="4500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68BC5F8-5496-4B38-B955-FDDFD75A1645}"/>
              </a:ext>
            </a:extLst>
          </p:cNvPr>
          <p:cNvSpPr/>
          <p:nvPr/>
        </p:nvSpPr>
        <p:spPr>
          <a:xfrm>
            <a:off x="645588" y="3030071"/>
            <a:ext cx="10553122" cy="2266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2394DC-10B5-48FB-85D8-D6F5EC038289}"/>
              </a:ext>
            </a:extLst>
          </p:cNvPr>
          <p:cNvSpPr txBox="1"/>
          <p:nvPr/>
        </p:nvSpPr>
        <p:spPr>
          <a:xfrm>
            <a:off x="993290" y="3167207"/>
            <a:ext cx="861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Procure no nosso grupo de italianos pessoas o mesmo primeiro nome de seu pai (</a:t>
            </a:r>
            <a:r>
              <a:rPr lang="pt-BR" b="1" dirty="0" err="1"/>
              <a:t>father</a:t>
            </a:r>
            <a:r>
              <a:rPr lang="pt-BR" b="1" dirty="0"/>
              <a:t>)</a:t>
            </a:r>
          </a:p>
        </p:txBody>
      </p:sp>
      <p:pic>
        <p:nvPicPr>
          <p:cNvPr id="12" name="Picture 2" descr="Resultado de imagem para task icon">
            <a:extLst>
              <a:ext uri="{FF2B5EF4-FFF2-40B4-BE49-F238E27FC236}">
                <a16:creationId xmlns:a16="http://schemas.microsoft.com/office/drawing/2014/main" id="{BD74716D-ADEF-40ED-A31F-198BF651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9" y="3317121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890E536-6B40-4A74-AD8C-0DF05966D746}"/>
              </a:ext>
            </a:extLst>
          </p:cNvPr>
          <p:cNvSpPr/>
          <p:nvPr/>
        </p:nvSpPr>
        <p:spPr>
          <a:xfrm>
            <a:off x="796668" y="4336356"/>
            <a:ext cx="9797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[ {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}},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this.father.firstname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} ] }, 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father.firstname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1,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1)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DB97C7-C557-4793-A119-AEF435B01ABD}"/>
              </a:ext>
            </a:extLst>
          </p:cNvPr>
          <p:cNvSpPr txBox="1"/>
          <p:nvPr/>
        </p:nvSpPr>
        <p:spPr>
          <a:xfrm>
            <a:off x="993290" y="3606085"/>
            <a:ext cx="336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Dica: nem todos tem um “</a:t>
            </a:r>
            <a:r>
              <a:rPr lang="pt-BR" b="1" dirty="0" err="1"/>
              <a:t>father</a:t>
            </a:r>
            <a:r>
              <a:rPr lang="pt-BR" b="1" dirty="0"/>
              <a:t>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33DF01-11E6-427E-AD24-4D56CD6EF024}"/>
              </a:ext>
            </a:extLst>
          </p:cNvPr>
          <p:cNvSpPr txBox="1"/>
          <p:nvPr/>
        </p:nvSpPr>
        <p:spPr>
          <a:xfrm>
            <a:off x="594519" y="5877176"/>
            <a:ext cx="773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o </a:t>
            </a:r>
            <a:r>
              <a:rPr lang="pt-BR" dirty="0" err="1"/>
              <a:t>where</a:t>
            </a:r>
            <a:r>
              <a:rPr lang="pt-BR" dirty="0"/>
              <a:t> é um código </a:t>
            </a:r>
            <a:r>
              <a:rPr lang="pt-BR" dirty="0" err="1"/>
              <a:t>javascript</a:t>
            </a:r>
            <a:r>
              <a:rPr lang="pt-BR" dirty="0"/>
              <a:t>, talvez isso já significa que podes tratar na aplicação ou usar o </a:t>
            </a:r>
            <a:r>
              <a:rPr lang="pt-BR" dirty="0" err="1"/>
              <a:t>aggregation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Limits, Skips, and Sorts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Limites servem para evitar trazer dados de forma desnecessária</a:t>
            </a:r>
          </a:p>
          <a:p>
            <a:endParaRPr lang="en-US" dirty="0"/>
          </a:p>
          <a:p>
            <a:r>
              <a:rPr lang="en-US" dirty="0"/>
              <a:t>O Skip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pular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dirty="0" err="1"/>
              <a:t>Sort</a:t>
            </a:r>
            <a:r>
              <a:rPr lang="pt-BR" dirty="0"/>
              <a:t> recebe um objeto chave valor com as indicações da ordenação 1 (</a:t>
            </a:r>
            <a:r>
              <a:rPr lang="pt-BR" dirty="0" err="1"/>
              <a:t>ascending</a:t>
            </a:r>
            <a:r>
              <a:rPr lang="pt-BR" dirty="0"/>
              <a:t>) </a:t>
            </a:r>
            <a:r>
              <a:rPr lang="pt-BR" dirty="0" err="1"/>
              <a:t>or</a:t>
            </a:r>
            <a:r>
              <a:rPr lang="pt-BR" dirty="0"/>
              <a:t> −1 (</a:t>
            </a:r>
            <a:r>
              <a:rPr lang="pt-BR" dirty="0" err="1"/>
              <a:t>descending</a:t>
            </a:r>
            <a:r>
              <a:rPr lang="pt-BR" dirty="0"/>
              <a:t>).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-143435" y="4069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3602F-CCF1-6748-8EC0-5792376F6839}"/>
              </a:ext>
            </a:extLst>
          </p:cNvPr>
          <p:cNvSpPr/>
          <p:nvPr/>
        </p:nvSpPr>
        <p:spPr>
          <a:xfrm>
            <a:off x="607561" y="2258216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)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37258-5DA9-1A4B-8FE2-0C6390CBCBDA}"/>
              </a:ext>
            </a:extLst>
          </p:cNvPr>
          <p:cNvSpPr/>
          <p:nvPr/>
        </p:nvSpPr>
        <p:spPr>
          <a:xfrm>
            <a:off x="594519" y="3195647"/>
            <a:ext cx="205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da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da" dirty="0">
                <a:latin typeface="UbuntuMono"/>
              </a:rPr>
              <a:t>.</a:t>
            </a:r>
            <a:r>
              <a:rPr lang="da" dirty="0">
                <a:solidFill>
                  <a:srgbClr val="000087"/>
                </a:solidFill>
                <a:latin typeface="UbuntuMono"/>
              </a:rPr>
              <a:t>c</a:t>
            </a:r>
            <a:r>
              <a:rPr lang="da" dirty="0">
                <a:latin typeface="UbuntuMono"/>
              </a:rPr>
              <a:t>.</a:t>
            </a:r>
            <a:r>
              <a:rPr lang="da" dirty="0">
                <a:solidFill>
                  <a:srgbClr val="000087"/>
                </a:solidFill>
                <a:latin typeface="UbuntuMono"/>
              </a:rPr>
              <a:t>find</a:t>
            </a:r>
            <a:r>
              <a:rPr lang="da" dirty="0">
                <a:latin typeface="UbuntuMono"/>
              </a:rPr>
              <a:t>().</a:t>
            </a:r>
            <a:r>
              <a:rPr lang="da" dirty="0">
                <a:solidFill>
                  <a:srgbClr val="000087"/>
                </a:solidFill>
                <a:latin typeface="UbuntuMono"/>
              </a:rPr>
              <a:t>skip</a:t>
            </a:r>
            <a:r>
              <a:rPr lang="da" dirty="0">
                <a:latin typeface="UbuntuMono"/>
              </a:rPr>
              <a:t>(</a:t>
            </a:r>
            <a:r>
              <a:rPr lang="da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da" dirty="0">
                <a:latin typeface="UbuntuMono"/>
              </a:rPr>
              <a:t>) </a:t>
            </a:r>
            <a:endParaRPr lang="d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B6B61B-7EE0-CB46-9701-62DCE7A570B7}"/>
              </a:ext>
            </a:extLst>
          </p:cNvPr>
          <p:cNvSpPr/>
          <p:nvPr/>
        </p:nvSpPr>
        <p:spPr>
          <a:xfrm>
            <a:off x="594198" y="4369538"/>
            <a:ext cx="410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username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age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C4B8B-C8CA-404C-A92D-DCD72D936340}"/>
              </a:ext>
            </a:extLst>
          </p:cNvPr>
          <p:cNvSpPr/>
          <p:nvPr/>
        </p:nvSpPr>
        <p:spPr>
          <a:xfrm>
            <a:off x="607561" y="4983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stock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desc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"mp3"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50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"price"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64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Cursors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os bancos relacionais, o </a:t>
            </a:r>
            <a:r>
              <a:rPr lang="pt-BR" dirty="0" err="1"/>
              <a:t>MongoDB</a:t>
            </a:r>
            <a:r>
              <a:rPr lang="pt-BR" dirty="0"/>
              <a:t> também oferece </a:t>
            </a:r>
            <a:r>
              <a:rPr lang="pt-BR" dirty="0" err="1"/>
              <a:t>cursors</a:t>
            </a:r>
            <a:endParaRPr lang="pt-BR" dirty="0"/>
          </a:p>
          <a:p>
            <a:r>
              <a:rPr lang="pt-BR" dirty="0"/>
              <a:t>A principal </a:t>
            </a:r>
            <a:r>
              <a:rPr lang="pt-BR" dirty="0" err="1"/>
              <a:t>vantage</a:t>
            </a:r>
            <a:r>
              <a:rPr lang="pt-BR" dirty="0"/>
              <a:t> é poder processar um documento de cada vez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Quando o </a:t>
            </a:r>
            <a:r>
              <a:rPr lang="pt-BR" dirty="0" err="1"/>
              <a:t>find</a:t>
            </a:r>
            <a:r>
              <a:rPr lang="pt-BR" dirty="0"/>
              <a:t> é chamado, ele não executa a query imediatamente. Somente quando o resultado é processado que a consulta será enviada ao servidor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72231-1953-A240-A3BF-30AB96B9CF28}"/>
              </a:ext>
            </a:extLst>
          </p:cNvPr>
          <p:cNvSpPr/>
          <p:nvPr/>
        </p:nvSpPr>
        <p:spPr>
          <a:xfrm>
            <a:off x="770965" y="31823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cursor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();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cursor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forEach</a:t>
            </a:r>
            <a:r>
              <a:rPr lang="en-US" dirty="0">
                <a:latin typeface="UbuntuMono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x</a:t>
            </a:r>
            <a:r>
              <a:rPr lang="en-US" dirty="0">
                <a:latin typeface="UbuntuMono"/>
              </a:rPr>
              <a:t>) { </a:t>
            </a:r>
          </a:p>
          <a:p>
            <a:r>
              <a:rPr lang="en-US" dirty="0">
                <a:latin typeface="UbuntuMono"/>
              </a:rPr>
              <a:t>...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print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x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name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dirty="0">
                <a:latin typeface="UbuntuMono"/>
              </a:rPr>
              <a:t>…});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C95A-A5EF-2242-89A5-8DFCE20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21C70-744F-A84D-8E87-7CA86A8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- documento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E0C1F-801C-8744-8265-CA5C3A9D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 é  type-sensitive e case-sensitive. 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Chaves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duplicadas</a:t>
            </a:r>
            <a:r>
              <a:rPr lang="en-US" dirty="0"/>
              <a:t>, mas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ocorrer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níveis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11070-021B-6842-A7C0-01E2C3CD4AED}"/>
              </a:ext>
            </a:extLst>
          </p:cNvPr>
          <p:cNvSpPr/>
          <p:nvPr/>
        </p:nvSpPr>
        <p:spPr>
          <a:xfrm>
            <a:off x="676363" y="4194786"/>
            <a:ext cx="31113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"greeting"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world!"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"greeting"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MongoDB!“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B8C4B-6A22-C24D-A150-ABDAFBB46A2E}"/>
              </a:ext>
            </a:extLst>
          </p:cNvPr>
          <p:cNvSpPr/>
          <p:nvPr/>
        </p:nvSpPr>
        <p:spPr>
          <a:xfrm>
            <a:off x="676363" y="2293883"/>
            <a:ext cx="232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"foo"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"foo"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"3"</a:t>
            </a:r>
            <a:r>
              <a:rPr lang="en-US" dirty="0">
                <a:latin typeface="UbuntuMono"/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0F55D8-BDE5-F244-8737-3534A76F5D3C}"/>
              </a:ext>
            </a:extLst>
          </p:cNvPr>
          <p:cNvSpPr/>
          <p:nvPr/>
        </p:nvSpPr>
        <p:spPr>
          <a:xfrm>
            <a:off x="676363" y="2954556"/>
            <a:ext cx="227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“FOO"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"Foo"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C4C4A84-7F1B-4FF1-8742-3C2C79EE6CE6}"/>
              </a:ext>
            </a:extLst>
          </p:cNvPr>
          <p:cNvSpPr/>
          <p:nvPr/>
        </p:nvSpPr>
        <p:spPr>
          <a:xfrm>
            <a:off x="6089479" y="4287810"/>
            <a:ext cx="386804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"greeting"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world!"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langs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”: </a:t>
            </a:r>
            <a:r>
              <a:rPr lang="en-US" dirty="0">
                <a:solidFill>
                  <a:schemeClr val="accent5"/>
                </a:solidFill>
                <a:latin typeface="UbuntuMono"/>
              </a:rPr>
              <a:t>[{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lang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”: 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pt_BR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"greeting"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Olá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, MongoDB!“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</a:t>
            </a:r>
            <a:r>
              <a:rPr lang="en-US" dirty="0">
                <a:solidFill>
                  <a:schemeClr val="accent5"/>
                </a:solidFill>
                <a:latin typeface="UbuntuMono"/>
              </a:rPr>
              <a:t>]}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7205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Cursors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Quase todos os métodos dos cursores, retornam cursores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Até aqui, nenhuma consulta executada de fato…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-143435" y="4069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EE765-AE7B-DF49-9BC0-93CFE383F33B}"/>
              </a:ext>
            </a:extLst>
          </p:cNvPr>
          <p:cNvSpPr/>
          <p:nvPr/>
        </p:nvSpPr>
        <p:spPr>
          <a:xfrm>
            <a:off x="594519" y="24436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cursor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skip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cursor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skip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cursor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skip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});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B5734-7BC1-F240-B71E-F917B4A5BCE5}"/>
              </a:ext>
            </a:extLst>
          </p:cNvPr>
          <p:cNvSpPr/>
          <p:nvPr/>
        </p:nvSpPr>
        <p:spPr>
          <a:xfrm>
            <a:off x="607561" y="4798551"/>
            <a:ext cx="45858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Somente agora o banco processou a requisição</a:t>
            </a:r>
          </a:p>
          <a:p>
            <a:endParaRPr lang="pt-BR" dirty="0">
              <a:solidFill>
                <a:srgbClr val="545454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cursor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hasNext</a:t>
            </a:r>
            <a:r>
              <a:rPr lang="en-US" dirty="0">
                <a:latin typeface="UbuntuMono"/>
              </a:rPr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0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111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err="1">
                <a:solidFill>
                  <a:schemeClr val="bg1"/>
                </a:solidFill>
              </a:rPr>
              <a:t>Indexing</a:t>
            </a:r>
            <a:endParaRPr lang="pt-BR" sz="8000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720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principal </a:t>
            </a:r>
            <a:r>
              <a:rPr lang="en-US" dirty="0" err="1"/>
              <a:t>objetivo</a:t>
            </a:r>
            <a:r>
              <a:rPr lang="en-US" dirty="0"/>
              <a:t> dos </a:t>
            </a:r>
            <a:r>
              <a:rPr lang="en-US" dirty="0" err="1"/>
              <a:t>índices</a:t>
            </a:r>
            <a:r>
              <a:rPr lang="en-US" dirty="0"/>
              <a:t> é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rápidos</a:t>
            </a:r>
            <a:endParaRPr lang="en-US" dirty="0"/>
          </a:p>
          <a:p>
            <a:r>
              <a:rPr lang="en-US" dirty="0"/>
              <a:t>Uma consulta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índices</a:t>
            </a:r>
            <a:r>
              <a:rPr lang="en-US" dirty="0"/>
              <a:t> é </a:t>
            </a:r>
            <a:r>
              <a:rPr lang="en-US" dirty="0" err="1"/>
              <a:t>chamada</a:t>
            </a:r>
            <a:r>
              <a:rPr lang="en-US" dirty="0"/>
              <a:t> de  </a:t>
            </a:r>
            <a:r>
              <a:rPr lang="en-US" i="1" dirty="0"/>
              <a:t>table scan </a:t>
            </a:r>
            <a:r>
              <a:rPr lang="en-US" dirty="0"/>
              <a:t>(o </a:t>
            </a:r>
            <a:r>
              <a:rPr lang="en-US" dirty="0" err="1"/>
              <a:t>mesmo</a:t>
            </a:r>
            <a:r>
              <a:rPr lang="en-US" dirty="0"/>
              <a:t> dos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relacionais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5836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função para entender o que acontece em uma query é a </a:t>
            </a:r>
            <a:r>
              <a:rPr lang="pt-BR" dirty="0" err="1"/>
              <a:t>explain</a:t>
            </a:r>
            <a:r>
              <a:rPr lang="pt-BR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3857A-46FD-4748-9657-D90E48C01861}"/>
              </a:ext>
            </a:extLst>
          </p:cNvPr>
          <p:cNvSpPr/>
          <p:nvPr/>
        </p:nvSpPr>
        <p:spPr>
          <a:xfrm>
            <a:off x="788894" y="235134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username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"user101"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explain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latin typeface="UbuntuMono"/>
              </a:rPr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"cursor"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BasicCursor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1000000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nscannedObjects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1000000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millis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721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nYields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nChunkSkips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isMultiKey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indexOnly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indexBounds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latin typeface="UbuntuMono"/>
              </a:rPr>
              <a:t>}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195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ver uma otimização limitando os resultados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32DE7-408E-5446-8E15-2122CD3D8763}"/>
              </a:ext>
            </a:extLst>
          </p:cNvPr>
          <p:cNvSpPr/>
          <p:nvPr/>
        </p:nvSpPr>
        <p:spPr>
          <a:xfrm>
            <a:off x="914400" y="23806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username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"user101"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limit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explain</a:t>
            </a:r>
            <a:r>
              <a:rPr lang="en-US" dirty="0">
                <a:latin typeface="UbuntuMono"/>
              </a:rPr>
              <a:t>()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"cursor"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BasicCursor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nscannedObjects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102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millis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nYields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nChunkSkips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isMultiKey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indexOnly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indexBounds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} 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855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 índice é possível com a função </a:t>
            </a:r>
            <a:r>
              <a:rPr lang="pt-BR" dirty="0" err="1"/>
              <a:t>ensureIndex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D694F-F0D7-874D-ACE7-78985E31D8E0}"/>
              </a:ext>
            </a:extLst>
          </p:cNvPr>
          <p:cNvSpPr/>
          <p:nvPr/>
        </p:nvSpPr>
        <p:spPr>
          <a:xfrm>
            <a:off x="607561" y="2329934"/>
            <a:ext cx="41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ensureIndex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A43EF-F9CB-1041-BB92-EB1939F8406D}"/>
              </a:ext>
            </a:extLst>
          </p:cNvPr>
          <p:cNvSpPr/>
          <p:nvPr/>
        </p:nvSpPr>
        <p:spPr>
          <a:xfrm>
            <a:off x="594519" y="279295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"user101"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explain</a:t>
            </a:r>
            <a:r>
              <a:rPr lang="en-US" dirty="0">
                <a:latin typeface="UbuntuMono"/>
              </a:rPr>
              <a:t>() {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"cursor"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BtreeCursor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username_1"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nscannedObjects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</a:t>
            </a:r>
            <a:br>
              <a:rPr lang="en-US" dirty="0">
                <a:highlight>
                  <a:srgbClr val="FFFF00"/>
                </a:highlight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,</a:t>
            </a:r>
            <a:br>
              <a:rPr lang="en-US" dirty="0">
                <a:highlight>
                  <a:srgbClr val="FFFF00"/>
                </a:highlight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millis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nYields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nChunkSkips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isMultiKey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indexOnly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indexBounds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"user101"</a:t>
            </a:r>
            <a:r>
              <a:rPr lang="en-US" dirty="0">
                <a:latin typeface="UbuntuMono"/>
              </a:rPr>
              <a:t>,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"user101" </a:t>
            </a:r>
            <a:endParaRPr lang="en-US" dirty="0"/>
          </a:p>
          <a:p>
            <a:r>
              <a:rPr lang="en-US" dirty="0">
                <a:latin typeface="UbuntuMono"/>
              </a:rPr>
              <a:t>] ] </a:t>
            </a:r>
            <a:endParaRPr lang="en-US" dirty="0"/>
          </a:p>
          <a:p>
            <a:r>
              <a:rPr lang="en-US" dirty="0">
                <a:latin typeface="UbuntuMono"/>
              </a:rPr>
              <a:t>}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250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Compound Indexes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índices podem ser compostos pois as vezes existem consultas comuns que fazem um índice apenas não ser suficiente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otimizar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ambos as </a:t>
            </a:r>
            <a:r>
              <a:rPr lang="en-US" dirty="0" err="1"/>
              <a:t>chaves</a:t>
            </a:r>
            <a:r>
              <a:rPr lang="en-US" dirty="0"/>
              <a:t> "age" </a:t>
            </a:r>
            <a:r>
              <a:rPr lang="en-US" i="1" dirty="0"/>
              <a:t>and </a:t>
            </a:r>
            <a:r>
              <a:rPr lang="en-US" dirty="0"/>
              <a:t>"username":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C6E0B-3FEB-A54E-BFB5-E5C5DF90A5FD}"/>
              </a:ext>
            </a:extLst>
          </p:cNvPr>
          <p:cNvSpPr/>
          <p:nvPr/>
        </p:nvSpPr>
        <p:spPr>
          <a:xfrm>
            <a:off x="607561" y="24065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CC079-D5BA-E544-9F59-17E64B9AD981}"/>
              </a:ext>
            </a:extLst>
          </p:cNvPr>
          <p:cNvSpPr/>
          <p:nvPr/>
        </p:nvSpPr>
        <p:spPr>
          <a:xfrm>
            <a:off x="607561" y="3933539"/>
            <a:ext cx="502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ensureIndex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456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Compound Indexes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Indexing arrays - </a:t>
            </a:r>
            <a:r>
              <a:rPr lang="en-US" dirty="0"/>
              <a:t>You can also index arrays, which allows you to use the index to search for specific array elements efficiently. </a:t>
            </a:r>
          </a:p>
          <a:p>
            <a:r>
              <a:rPr lang="en-US" dirty="0"/>
              <a:t>Suppose we have a collection of blog posts where each document was a post. Each post has a "comments" field, which is an array of comment subdocuments. If we want to be able to find the most-recently-commented-on blog posts, we could create an index on the "date" key in the array of embedded "comments" documents of our blog post collection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Indexing an array creates an index entry for each element of the array, so if a post had  20 comments, it would have 20 index entries. This makes array indexes more expensive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9E40-B80C-2640-B551-955CD841AED1}"/>
              </a:ext>
            </a:extLst>
          </p:cNvPr>
          <p:cNvSpPr txBox="1"/>
          <p:nvPr/>
        </p:nvSpPr>
        <p:spPr>
          <a:xfrm>
            <a:off x="0" y="4087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A272B-C004-E148-A493-948797CB7737}"/>
              </a:ext>
            </a:extLst>
          </p:cNvPr>
          <p:cNvSpPr/>
          <p:nvPr/>
        </p:nvSpPr>
        <p:spPr>
          <a:xfrm>
            <a:off x="607561" y="36262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ensureIndex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comments.date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E5FFD-EF95-1549-A21C-E7BA013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E7129-A497-9B4B-BC5B-63493CA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Explain</a:t>
            </a:r>
            <a:r>
              <a:rPr lang="pt-BR" b="1" dirty="0"/>
              <a:t> e </a:t>
            </a:r>
            <a:r>
              <a:rPr lang="pt-BR" b="1" dirty="0" err="1"/>
              <a:t>hint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912F-6289-AB41-9D32-42988394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dois tipos de saídas no </a:t>
            </a:r>
            <a:r>
              <a:rPr lang="pt-BR" dirty="0" err="1"/>
              <a:t>explain</a:t>
            </a:r>
            <a:endParaRPr lang="pt-BR" dirty="0"/>
          </a:p>
          <a:p>
            <a:pPr lvl="1"/>
            <a:r>
              <a:rPr lang="pt-BR" dirty="0" err="1"/>
              <a:t>indexed</a:t>
            </a:r>
            <a:r>
              <a:rPr lang="pt-BR" dirty="0"/>
              <a:t> – Geralmente associado a um </a:t>
            </a:r>
            <a:r>
              <a:rPr lang="pt-BR" dirty="0" err="1"/>
              <a:t>Btree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non-</a:t>
            </a:r>
            <a:r>
              <a:rPr lang="pt-BR" dirty="0" err="1"/>
              <a:t>indexed</a:t>
            </a:r>
            <a:r>
              <a:rPr lang="pt-BR" dirty="0"/>
              <a:t> queries – Geralmente está associado a um "</a:t>
            </a:r>
            <a:r>
              <a:rPr lang="pt-BR" dirty="0" err="1"/>
              <a:t>BasicCursor</a:t>
            </a:r>
            <a:r>
              <a:rPr lang="pt-BR" dirty="0"/>
              <a:t>". </a:t>
            </a:r>
          </a:p>
          <a:p>
            <a:pPr lvl="1"/>
            <a:endParaRPr lang="pt-BR" dirty="0"/>
          </a:p>
          <a:p>
            <a:r>
              <a:rPr lang="pt-BR" dirty="0"/>
              <a:t>Se o Mongo não estiver usando o índice corretamente, é possível enviar </a:t>
            </a:r>
            <a:r>
              <a:rPr lang="pt-BR" dirty="0" err="1"/>
              <a:t>jints</a:t>
            </a:r>
            <a:endParaRPr lang="pt-BR" dirty="0"/>
          </a:p>
          <a:p>
            <a:endParaRPr lang="pt-BR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444F932-28CD-4947-8AEA-312C9FAE4406}"/>
              </a:ext>
            </a:extLst>
          </p:cNvPr>
          <p:cNvSpPr txBox="1">
            <a:spLocks/>
          </p:cNvSpPr>
          <p:nvPr/>
        </p:nvSpPr>
        <p:spPr>
          <a:xfrm>
            <a:off x="607561" y="4106782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73FAFC-0E50-4606-A9CC-CDBFC410CC41}"/>
              </a:ext>
            </a:extLst>
          </p:cNvPr>
          <p:cNvSpPr/>
          <p:nvPr/>
        </p:nvSpPr>
        <p:spPr>
          <a:xfrm>
            <a:off x="607561" y="4189931"/>
            <a:ext cx="9773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14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/.*/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hint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58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E5FFD-EF95-1549-A21C-E7BA013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E7129-A497-9B4B-BC5B-63493CA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Explain</a:t>
            </a:r>
            <a:r>
              <a:rPr lang="pt-BR" b="1" dirty="0"/>
              <a:t> e </a:t>
            </a:r>
            <a:r>
              <a:rPr lang="pt-BR" b="1" dirty="0" err="1"/>
              <a:t>hint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912F-6289-AB41-9D32-42988394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87226-9317-8A43-9EF1-95AFB671F613}"/>
              </a:ext>
            </a:extLst>
          </p:cNvPr>
          <p:cNvSpPr/>
          <p:nvPr/>
        </p:nvSpPr>
        <p:spPr>
          <a:xfrm>
            <a:off x="594518" y="1536387"/>
            <a:ext cx="90515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</a:t>
            </a:r>
            <a:r>
              <a:rPr lang="en-US" dirty="0">
                <a:latin typeface="UbuntuMono"/>
              </a:rPr>
              <a:t>}).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explain</a:t>
            </a:r>
            <a:r>
              <a:rPr lang="en-US" dirty="0">
                <a:latin typeface="UbuntuMono"/>
              </a:rPr>
              <a:t>() {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"cursor"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BtreeCursor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age_1_username_1"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isMultiKey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nscannedObjects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”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nscannedObjectsAllPlans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</a:t>
            </a:r>
          </a:p>
          <a:p>
            <a:r>
              <a:rPr lang="en-US" dirty="0">
                <a:latin typeface="UbuntuMono"/>
              </a:rPr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nscannedAllPlans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8332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scanAndOrder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indexOnly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nYields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nChunkSkips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millis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91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indexBounds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   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[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42 </a:t>
            </a:r>
            <a:r>
              <a:rPr lang="en-US" dirty="0">
                <a:latin typeface="UbuntuMono"/>
              </a:rPr>
              <a:t>] ],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  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[ { </a:t>
            </a:r>
            <a:r>
              <a:rPr lang="en-US" dirty="0"/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minElement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}, { </a:t>
            </a:r>
            <a:r>
              <a:rPr lang="en-US" dirty="0"/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maxElement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 ] ] </a:t>
            </a:r>
            <a:endParaRPr lang="en-US" dirty="0"/>
          </a:p>
          <a:p>
            <a:r>
              <a:rPr lang="en-US" dirty="0">
                <a:latin typeface="UbuntuMono"/>
              </a:rPr>
              <a:t>},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"server"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"ubuntu:27017"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2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C95A-A5EF-2242-89A5-8DFCE20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21C70-744F-A84D-8E87-7CA86A8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- documento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E0C1F-801C-8744-8265-CA5C3A9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80275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documento pode ser pensado como a linha de uma tabela em um banco relacional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pares de chave e valor são ordenados, então : {"x" : 1, "y" : 2} não é a mesma coisa que {"y" : 2, "x" : 1}.</a:t>
            </a:r>
          </a:p>
          <a:p>
            <a:r>
              <a:rPr lang="pt-BR" dirty="0"/>
              <a:t>Mas a ordem dos campos não deve ser relevante para sua aplicação. Apenas não dependa disso 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1028" name="Picture 4" descr="Resultado de imagem para mongo document row">
            <a:extLst>
              <a:ext uri="{FF2B5EF4-FFF2-40B4-BE49-F238E27FC236}">
                <a16:creationId xmlns:a16="http://schemas.microsoft.com/office/drawing/2014/main" id="{74FDCAC2-36BF-4591-8008-D4A71F69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7" y="2257429"/>
            <a:ext cx="4441372" cy="30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91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E5FFD-EF95-1549-A21C-E7BA013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E7129-A497-9B4B-BC5B-63493CA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Explain</a:t>
            </a:r>
            <a:r>
              <a:rPr lang="pt-BR" b="1" dirty="0"/>
              <a:t> e </a:t>
            </a:r>
            <a:r>
              <a:rPr lang="pt-BR" b="1" dirty="0" err="1"/>
              <a:t>hint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912F-6289-AB41-9D32-42988394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"cursor" : "</a:t>
            </a:r>
            <a:r>
              <a:rPr lang="en-US" dirty="0" err="1"/>
              <a:t>BtreeCursor</a:t>
            </a:r>
            <a:r>
              <a:rPr lang="en-US" dirty="0"/>
              <a:t> age_1_username_1" </a:t>
            </a:r>
            <a:r>
              <a:rPr lang="en-US" dirty="0" err="1"/>
              <a:t>BtreeCursor</a:t>
            </a:r>
            <a:r>
              <a:rPr lang="en-US" dirty="0"/>
              <a:t> means that an index was used, specifically, the index on age and user‐ name: {"age" : 1, "username" : 1} </a:t>
            </a:r>
          </a:p>
          <a:p>
            <a:r>
              <a:rPr lang="en-US" dirty="0"/>
              <a:t>"</a:t>
            </a:r>
            <a:r>
              <a:rPr lang="en-US" dirty="0" err="1"/>
              <a:t>isMultiKey</a:t>
            </a:r>
            <a:r>
              <a:rPr lang="en-US" dirty="0"/>
              <a:t>" : false If this query used a multikey index </a:t>
            </a:r>
          </a:p>
          <a:p>
            <a:r>
              <a:rPr lang="en-US" dirty="0"/>
              <a:t>"n" : 8332  - This is the number of documents returned by the query. </a:t>
            </a:r>
          </a:p>
          <a:p>
            <a:r>
              <a:rPr lang="en-US" dirty="0" err="1"/>
              <a:t>nscannedObjects</a:t>
            </a:r>
            <a:r>
              <a:rPr lang="en-US" dirty="0"/>
              <a:t>" : 8332 This is a count of the number of times MongoDB had to follow an index pointer to the actual document on disk </a:t>
            </a:r>
          </a:p>
          <a:p>
            <a:r>
              <a:rPr lang="en-US" dirty="0"/>
              <a:t>"</a:t>
            </a:r>
            <a:r>
              <a:rPr lang="en-US" dirty="0" err="1"/>
              <a:t>nscanned</a:t>
            </a:r>
            <a:r>
              <a:rPr lang="en-US" dirty="0"/>
              <a:t>" : 8332 The number of index entries looked at if an index was used. If this was a table scan, it is the number of documents examined. </a:t>
            </a:r>
          </a:p>
          <a:p>
            <a:r>
              <a:rPr lang="en-US" dirty="0" err="1"/>
              <a:t>scanAndOrder</a:t>
            </a:r>
            <a:r>
              <a:rPr lang="en-US" dirty="0"/>
              <a:t>" : false If MongoDB had to sort results in memory. </a:t>
            </a:r>
          </a:p>
          <a:p>
            <a:r>
              <a:rPr lang="en-US" dirty="0"/>
              <a:t>"</a:t>
            </a:r>
            <a:r>
              <a:rPr lang="en-US" dirty="0" err="1"/>
              <a:t>indexOnly</a:t>
            </a:r>
            <a:r>
              <a:rPr lang="en-US" dirty="0"/>
              <a:t>" : false If MongoDB was able to fulfill this query using only the index entries 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6061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E5FFD-EF95-1549-A21C-E7BA0134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E7129-A497-9B4B-BC5B-63493CA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Explain</a:t>
            </a:r>
            <a:r>
              <a:rPr lang="pt-BR" b="1" dirty="0"/>
              <a:t> e </a:t>
            </a:r>
            <a:r>
              <a:rPr lang="pt-BR" b="1" dirty="0" err="1"/>
              <a:t>hint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912F-6289-AB41-9D32-42988394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índices são uma escolha ruim se suas buscas sempre trazem muitos resultados. Pois com índice são mais operações de </a:t>
            </a:r>
            <a:r>
              <a:rPr lang="pt-BR" dirty="0" err="1"/>
              <a:t>lookups</a:t>
            </a:r>
            <a:endParaRPr lang="pt-BR" dirty="0"/>
          </a:p>
          <a:p>
            <a:r>
              <a:rPr lang="pt-BR" dirty="0"/>
              <a:t>Em geral, se as queries retornam em média 30% ou mais dos dados de uma coleção, já pode ser interessante </a:t>
            </a:r>
            <a:r>
              <a:rPr lang="pt-BR" dirty="0" err="1"/>
              <a:t>comparer</a:t>
            </a:r>
            <a:r>
              <a:rPr lang="pt-BR" dirty="0"/>
              <a:t> o uso do índice </a:t>
            </a:r>
            <a:r>
              <a:rPr lang="pt-BR" dirty="0" err="1"/>
              <a:t>vs</a:t>
            </a:r>
            <a:r>
              <a:rPr lang="pt-BR" dirty="0"/>
              <a:t> table </a:t>
            </a:r>
            <a:r>
              <a:rPr lang="pt-BR" dirty="0" err="1"/>
              <a:t>scan</a:t>
            </a:r>
            <a:r>
              <a:rPr lang="en-US" dirty="0"/>
              <a:t> </a:t>
            </a:r>
          </a:p>
          <a:p>
            <a:r>
              <a:rPr lang="pt-BR" dirty="0"/>
              <a:t>É possível fazer </a:t>
            </a:r>
            <a:r>
              <a:rPr lang="pt-BR" dirty="0" err="1"/>
              <a:t>hint</a:t>
            </a:r>
            <a:r>
              <a:rPr lang="pt-BR" dirty="0"/>
              <a:t> para o table </a:t>
            </a:r>
            <a:r>
              <a:rPr lang="pt-BR" dirty="0" err="1"/>
              <a:t>scan</a:t>
            </a:r>
            <a:r>
              <a:rPr lang="pt-BR" dirty="0"/>
              <a:t> com {"$natural" : 1}. </a:t>
            </a:r>
          </a:p>
          <a:p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843630A-32B4-4D2B-9DE4-19F02C29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00703"/>
              </p:ext>
            </p:extLst>
          </p:nvPr>
        </p:nvGraphicFramePr>
        <p:xfrm>
          <a:off x="607561" y="427038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773346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7319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Indices</a:t>
                      </a:r>
                      <a:r>
                        <a:rPr lang="pt-BR" dirty="0"/>
                        <a:t> são recomendados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Table </a:t>
                      </a:r>
                      <a:r>
                        <a:rPr lang="pt-BR" dirty="0" err="1"/>
                        <a:t>Scan</a:t>
                      </a:r>
                      <a:r>
                        <a:rPr lang="pt-BR" dirty="0"/>
                        <a:t> funciona bem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9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Coleções grandes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Coleções pequenas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7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Documentos grandes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Documentos pequenos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Consultas bem seletivas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Consultas pouco seletivas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8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571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122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8602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err="1">
                <a:solidFill>
                  <a:schemeClr val="bg1"/>
                </a:solidFill>
              </a:rPr>
              <a:t>Aggregation</a:t>
            </a:r>
            <a:endParaRPr lang="pt-BR" sz="8000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837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Aggregation</a:t>
            </a:r>
            <a:r>
              <a:rPr lang="pt-BR" dirty="0"/>
              <a:t> framework entrega o conceito de query pipeline. É possível “ligar” uma coleção no início e adicionar transformações por uma série de operações, e eventualmente trazer um resultado como saída (</a:t>
            </a:r>
            <a:r>
              <a:rPr lang="pt-BR" dirty="0" err="1"/>
              <a:t>snigger</a:t>
            </a:r>
            <a:r>
              <a:rPr lang="pt-BR" dirty="0"/>
              <a:t>).</a:t>
            </a:r>
          </a:p>
          <a:p>
            <a:r>
              <a:rPr lang="pt-BR" dirty="0"/>
              <a:t>Por </a:t>
            </a:r>
            <a:r>
              <a:rPr lang="pt-BR" dirty="0" err="1"/>
              <a:t>exmeplo</a:t>
            </a:r>
            <a:r>
              <a:rPr lang="pt-BR" dirty="0"/>
              <a:t>, é possível pegar um </a:t>
            </a:r>
            <a:r>
              <a:rPr lang="pt-BR" dirty="0" err="1"/>
              <a:t>resultset</a:t>
            </a:r>
            <a:r>
              <a:rPr lang="pt-BR" dirty="0"/>
              <a:t>, filtrar, agrupar por um campo e somar valores de um grupo em particular. Por exemplo, estimar a </a:t>
            </a:r>
            <a:r>
              <a:rPr lang="pt-BR" dirty="0" err="1"/>
              <a:t>poupulação</a:t>
            </a:r>
            <a:r>
              <a:rPr lang="pt-BR" dirty="0"/>
              <a:t> de um estado pelo códigos postais</a:t>
            </a:r>
          </a:p>
          <a:p>
            <a:r>
              <a:rPr lang="pt-BR" dirty="0"/>
              <a:t>Um pipeline pode ser visto como uma cadeia que </a:t>
            </a:r>
            <a:r>
              <a:rPr lang="pt-BR" dirty="0" err="1"/>
              <a:t>tranfere</a:t>
            </a:r>
            <a:r>
              <a:rPr lang="pt-BR" dirty="0"/>
              <a:t> JSON</a:t>
            </a:r>
          </a:p>
          <a:p>
            <a:r>
              <a:rPr lang="pt-BR" dirty="0"/>
              <a:t>Uma regra simples é utilizar o </a:t>
            </a:r>
            <a:r>
              <a:rPr lang="pt-BR" dirty="0" err="1"/>
              <a:t>find</a:t>
            </a:r>
            <a:r>
              <a:rPr lang="pt-BR" dirty="0"/>
              <a:t> sempre que possível pois consultas simples ele é suficiente</a:t>
            </a:r>
          </a:p>
          <a:p>
            <a:r>
              <a:rPr lang="pt-BR" dirty="0"/>
              <a:t>Sempre que precisar fazer vários </a:t>
            </a:r>
            <a:r>
              <a:rPr lang="pt-BR" dirty="0" err="1"/>
              <a:t>finds</a:t>
            </a:r>
            <a:r>
              <a:rPr lang="pt-BR" dirty="0"/>
              <a:t> para tratar uma informação, </a:t>
            </a:r>
            <a:r>
              <a:rPr lang="pt-BR" dirty="0" err="1"/>
              <a:t>agregate</a:t>
            </a:r>
            <a:r>
              <a:rPr lang="pt-BR" dirty="0"/>
              <a:t> é o comando ideal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99832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888419-4D4C-4D0E-9ADF-9E3E54ED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342239"/>
            <a:ext cx="899865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252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6F0C53-A6CA-48A0-9C78-A6918634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6" y="1330365"/>
            <a:ext cx="8933684" cy="5040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B8A9FE2-3F42-4986-943B-F747FFD1FCC7}"/>
              </a:ext>
            </a:extLst>
          </p:cNvPr>
          <p:cNvSpPr/>
          <p:nvPr/>
        </p:nvSpPr>
        <p:spPr>
          <a:xfrm>
            <a:off x="4750130" y="1425039"/>
            <a:ext cx="522514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3798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8A9FE2-3F42-4986-943B-F747FFD1FCC7}"/>
              </a:ext>
            </a:extLst>
          </p:cNvPr>
          <p:cNvSpPr/>
          <p:nvPr/>
        </p:nvSpPr>
        <p:spPr>
          <a:xfrm>
            <a:off x="4750130" y="1425039"/>
            <a:ext cx="522514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67333C-9144-4AB9-914C-83E047A7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330365"/>
            <a:ext cx="901694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760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8A9FE2-3F42-4986-943B-F747FFD1FCC7}"/>
              </a:ext>
            </a:extLst>
          </p:cNvPr>
          <p:cNvSpPr/>
          <p:nvPr/>
        </p:nvSpPr>
        <p:spPr>
          <a:xfrm>
            <a:off x="4750130" y="1425039"/>
            <a:ext cx="522514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67333C-9144-4AB9-914C-83E047A7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330365"/>
            <a:ext cx="901694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65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diversos </a:t>
            </a:r>
            <a:r>
              <a:rPr lang="pt-BR" dirty="0">
                <a:hlinkClick r:id="rId2"/>
              </a:rPr>
              <a:t>operadores de agregação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Aritméticos : $</a:t>
            </a:r>
            <a:r>
              <a:rPr lang="pt-BR" dirty="0" err="1"/>
              <a:t>avg</a:t>
            </a:r>
            <a:r>
              <a:rPr lang="pt-BR" dirty="0"/>
              <a:t>, $</a:t>
            </a:r>
            <a:r>
              <a:rPr lang="pt-BR" dirty="0" err="1"/>
              <a:t>max</a:t>
            </a:r>
            <a:r>
              <a:rPr lang="pt-BR" dirty="0"/>
              <a:t>, $min, $</a:t>
            </a:r>
            <a:r>
              <a:rPr lang="pt-BR" dirty="0" err="1"/>
              <a:t>stdDevPop</a:t>
            </a:r>
            <a:r>
              <a:rPr lang="pt-BR" dirty="0"/>
              <a:t>, $</a:t>
            </a:r>
            <a:r>
              <a:rPr lang="pt-BR" dirty="0" err="1"/>
              <a:t>stdDevSamp</a:t>
            </a:r>
            <a:r>
              <a:rPr lang="pt-BR" dirty="0"/>
              <a:t>, $sum. ...</a:t>
            </a:r>
          </a:p>
          <a:p>
            <a:pPr lvl="1"/>
            <a:r>
              <a:rPr lang="pt-BR" dirty="0" err="1"/>
              <a:t>Array</a:t>
            </a:r>
            <a:r>
              <a:rPr lang="pt-BR" dirty="0"/>
              <a:t>: $</a:t>
            </a:r>
            <a:r>
              <a:rPr lang="pt-BR" dirty="0" err="1"/>
              <a:t>filter</a:t>
            </a:r>
            <a:r>
              <a:rPr lang="pt-BR" dirty="0"/>
              <a:t>, $in, $</a:t>
            </a:r>
            <a:r>
              <a:rPr lang="pt-BR" dirty="0" err="1"/>
              <a:t>arrayToObject</a:t>
            </a:r>
            <a:r>
              <a:rPr lang="pt-BR" dirty="0"/>
              <a:t>, ...</a:t>
            </a:r>
          </a:p>
          <a:p>
            <a:pPr lvl="1"/>
            <a:r>
              <a:rPr lang="pt-BR" dirty="0"/>
              <a:t>Date: $</a:t>
            </a:r>
            <a:r>
              <a:rPr lang="pt-BR" dirty="0" err="1"/>
              <a:t>dateToString</a:t>
            </a:r>
            <a:r>
              <a:rPr lang="pt-BR" dirty="0"/>
              <a:t>, $</a:t>
            </a:r>
            <a:r>
              <a:rPr lang="pt-BR" dirty="0" err="1"/>
              <a:t>dateFromParts</a:t>
            </a:r>
            <a:r>
              <a:rPr lang="pt-BR" dirty="0"/>
              <a:t>. $</a:t>
            </a:r>
            <a:r>
              <a:rPr lang="pt-BR" dirty="0" err="1"/>
              <a:t>dayOfWeek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DC0BAD-3EB3-4B8B-882F-ECDB7407C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54" y="2176957"/>
            <a:ext cx="6296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08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Aggregate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Usando agregação é em geral a melhor forma de resolver consultas complexas no </a:t>
            </a:r>
            <a:r>
              <a:rPr lang="pt-BR" dirty="0" err="1"/>
              <a:t>MongoDB</a:t>
            </a:r>
            <a:endParaRPr lang="pt-BR" dirty="0"/>
          </a:p>
          <a:p>
            <a:r>
              <a:rPr lang="pt-BR" dirty="0"/>
              <a:t>Mas o modelo de agregação exige mais conhecimento de todos os operadores...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C2961C-AF3D-4789-8806-6BC2C4FA06DC}"/>
              </a:ext>
            </a:extLst>
          </p:cNvPr>
          <p:cNvSpPr/>
          <p:nvPr/>
        </p:nvSpPr>
        <p:spPr>
          <a:xfrm>
            <a:off x="645587" y="2588821"/>
            <a:ext cx="10821723" cy="3855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94A9B1-7A1D-45D8-B660-5304EB7B7ECC}"/>
              </a:ext>
            </a:extLst>
          </p:cNvPr>
          <p:cNvSpPr txBox="1"/>
          <p:nvPr/>
        </p:nvSpPr>
        <p:spPr>
          <a:xfrm>
            <a:off x="724690" y="2619522"/>
            <a:ext cx="104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Usando agregação, procure no nosso grupo de italianos pessoas o mesmo primeiro nome de seu pai (</a:t>
            </a:r>
            <a:r>
              <a:rPr lang="pt-BR" b="1" dirty="0" err="1"/>
              <a:t>father</a:t>
            </a:r>
            <a:r>
              <a:rPr lang="pt-BR" b="1" dirty="0"/>
              <a:t>)</a:t>
            </a:r>
          </a:p>
        </p:txBody>
      </p:sp>
      <p:pic>
        <p:nvPicPr>
          <p:cNvPr id="9" name="Picture 2" descr="Resultado de imagem para task icon">
            <a:extLst>
              <a:ext uri="{FF2B5EF4-FFF2-40B4-BE49-F238E27FC236}">
                <a16:creationId xmlns:a16="http://schemas.microsoft.com/office/drawing/2014/main" id="{A3B837AC-682E-4D6B-A622-B3DD917C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9" y="3317121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555B3E-C903-4464-8DC5-9A7323A60F62}"/>
              </a:ext>
            </a:extLst>
          </p:cNvPr>
          <p:cNvSpPr txBox="1"/>
          <p:nvPr/>
        </p:nvSpPr>
        <p:spPr>
          <a:xfrm>
            <a:off x="724691" y="2912647"/>
            <a:ext cx="365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Dica: Use $match, $</a:t>
            </a:r>
            <a:r>
              <a:rPr lang="pt-BR" dirty="0" err="1"/>
              <a:t>project</a:t>
            </a:r>
            <a:r>
              <a:rPr lang="pt-BR" dirty="0"/>
              <a:t> e $</a:t>
            </a:r>
            <a:r>
              <a:rPr lang="pt-BR" dirty="0" err="1"/>
              <a:t>mach</a:t>
            </a:r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A806E3-B920-4C7E-9E74-2918CA70DD03}"/>
              </a:ext>
            </a:extLst>
          </p:cNvPr>
          <p:cNvSpPr/>
          <p:nvPr/>
        </p:nvSpPr>
        <p:spPr>
          <a:xfrm>
            <a:off x="1219478" y="3429000"/>
            <a:ext cx="8233279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db.italians.aggregate</a:t>
            </a:r>
            <a:r>
              <a:rPr lang="pt-BR" dirty="0">
                <a:latin typeface="Consolas" panose="020B0609020204030204" pitchFamily="49" charset="0"/>
              </a:rPr>
              <a:t>([</a:t>
            </a:r>
          </a:p>
          <a:p>
            <a:r>
              <a:rPr lang="pt-BR" dirty="0">
                <a:latin typeface="Consolas" panose="020B0609020204030204" pitchFamily="49" charset="0"/>
              </a:rPr>
              <a:t>    {'$match': { </a:t>
            </a:r>
            <a:r>
              <a:rPr lang="pt-BR" dirty="0" err="1">
                <a:latin typeface="Consolas" panose="020B0609020204030204" pitchFamily="49" charset="0"/>
              </a:rPr>
              <a:t>father</a:t>
            </a:r>
            <a:r>
              <a:rPr lang="pt-BR" dirty="0">
                <a:latin typeface="Consolas" panose="020B0609020204030204" pitchFamily="49" charset="0"/>
              </a:rPr>
              <a:t>: { $</a:t>
            </a:r>
            <a:r>
              <a:rPr lang="pt-BR" dirty="0" err="1">
                <a:latin typeface="Consolas" panose="020B0609020204030204" pitchFamily="49" charset="0"/>
              </a:rPr>
              <a:t>exists</a:t>
            </a:r>
            <a:r>
              <a:rPr lang="pt-BR" dirty="0">
                <a:latin typeface="Consolas" panose="020B0609020204030204" pitchFamily="49" charset="0"/>
              </a:rPr>
              <a:t>: 1} }},</a:t>
            </a:r>
          </a:p>
          <a:p>
            <a:r>
              <a:rPr lang="pt-BR" dirty="0">
                <a:latin typeface="Consolas" panose="020B0609020204030204" pitchFamily="49" charset="0"/>
              </a:rPr>
              <a:t>    {'$</a:t>
            </a:r>
            <a:r>
              <a:rPr lang="pt-BR" dirty="0" err="1">
                <a:latin typeface="Consolas" panose="020B0609020204030204" pitchFamily="49" charset="0"/>
              </a:rPr>
              <a:t>project</a:t>
            </a:r>
            <a:r>
              <a:rPr lang="pt-BR" dirty="0">
                <a:latin typeface="Consolas" panose="020B0609020204030204" pitchFamily="49" charset="0"/>
              </a:rPr>
              <a:t>': {</a:t>
            </a:r>
          </a:p>
          <a:p>
            <a:r>
              <a:rPr lang="pt-BR" dirty="0">
                <a:latin typeface="Consolas" panose="020B0609020204030204" pitchFamily="49" charset="0"/>
              </a:rPr>
              <a:t>      "</a:t>
            </a:r>
            <a:r>
              <a:rPr lang="pt-BR" dirty="0" err="1">
                <a:latin typeface="Consolas" panose="020B0609020204030204" pitchFamily="49" charset="0"/>
              </a:rPr>
              <a:t>firstname</a:t>
            </a:r>
            <a:r>
              <a:rPr lang="pt-BR" dirty="0">
                <a:latin typeface="Consolas" panose="020B0609020204030204" pitchFamily="49" charset="0"/>
              </a:rPr>
              <a:t>": 1,</a:t>
            </a:r>
          </a:p>
          <a:p>
            <a:r>
              <a:rPr lang="pt-BR" dirty="0">
                <a:latin typeface="Consolas" panose="020B0609020204030204" pitchFamily="49" charset="0"/>
              </a:rPr>
              <a:t>      "</a:t>
            </a:r>
            <a:r>
              <a:rPr lang="pt-BR" dirty="0" err="1">
                <a:latin typeface="Consolas" panose="020B0609020204030204" pitchFamily="49" charset="0"/>
              </a:rPr>
              <a:t>father</a:t>
            </a:r>
            <a:r>
              <a:rPr lang="pt-BR" dirty="0">
                <a:latin typeface="Consolas" panose="020B0609020204030204" pitchFamily="49" charset="0"/>
              </a:rPr>
              <a:t>": 1,</a:t>
            </a:r>
          </a:p>
          <a:p>
            <a:r>
              <a:rPr lang="pt-BR" dirty="0">
                <a:latin typeface="Consolas" panose="020B0609020204030204" pitchFamily="49" charset="0"/>
              </a:rPr>
              <a:t>      "</a:t>
            </a:r>
            <a:r>
              <a:rPr lang="pt-BR" dirty="0" err="1">
                <a:latin typeface="Consolas" panose="020B0609020204030204" pitchFamily="49" charset="0"/>
              </a:rPr>
              <a:t>isEqual</a:t>
            </a:r>
            <a:r>
              <a:rPr lang="pt-BR" dirty="0">
                <a:latin typeface="Consolas" panose="020B0609020204030204" pitchFamily="49" charset="0"/>
              </a:rPr>
              <a:t>": { "$</a:t>
            </a:r>
            <a:r>
              <a:rPr lang="pt-BR" dirty="0" err="1">
                <a:latin typeface="Consolas" panose="020B0609020204030204" pitchFamily="49" charset="0"/>
              </a:rPr>
              <a:t>cmp</a:t>
            </a:r>
            <a:r>
              <a:rPr lang="pt-BR" dirty="0">
                <a:latin typeface="Consolas" panose="020B0609020204030204" pitchFamily="49" charset="0"/>
              </a:rPr>
              <a:t>": ["$</a:t>
            </a:r>
            <a:r>
              <a:rPr lang="pt-BR" dirty="0" err="1">
                <a:latin typeface="Consolas" panose="020B0609020204030204" pitchFamily="49" charset="0"/>
              </a:rPr>
              <a:t>firstname</a:t>
            </a:r>
            <a:r>
              <a:rPr lang="pt-BR" dirty="0">
                <a:latin typeface="Consolas" panose="020B0609020204030204" pitchFamily="49" charset="0"/>
              </a:rPr>
              <a:t>","$</a:t>
            </a:r>
            <a:r>
              <a:rPr lang="pt-BR" dirty="0" err="1">
                <a:latin typeface="Consolas" panose="020B0609020204030204" pitchFamily="49" charset="0"/>
              </a:rPr>
              <a:t>father.firstname</a:t>
            </a:r>
            <a:r>
              <a:rPr lang="pt-BR" dirty="0">
                <a:latin typeface="Consolas" panose="020B0609020204030204" pitchFamily="49" charset="0"/>
              </a:rPr>
              <a:t>"]}</a:t>
            </a:r>
          </a:p>
          <a:p>
            <a:r>
              <a:rPr lang="pt-BR" dirty="0">
                <a:latin typeface="Consolas" panose="020B0609020204030204" pitchFamily="49" charset="0"/>
              </a:rPr>
              <a:t>    }},</a:t>
            </a:r>
          </a:p>
          <a:p>
            <a:r>
              <a:rPr lang="pt-BR" dirty="0">
                <a:latin typeface="Consolas"/>
              </a:rPr>
              <a:t>    {'$match': {"</a:t>
            </a:r>
            <a:r>
              <a:rPr lang="pt-BR" err="1">
                <a:latin typeface="Consolas"/>
              </a:rPr>
              <a:t>isEqual</a:t>
            </a:r>
            <a:r>
              <a:rPr lang="pt-BR" dirty="0">
                <a:latin typeface="Consolas"/>
              </a:rPr>
              <a:t>": 0}}</a:t>
            </a:r>
          </a:p>
          <a:p>
            <a:r>
              <a:rPr lang="pt-BR" dirty="0">
                <a:latin typeface="Consolas"/>
              </a:rPr>
              <a:t>])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2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CDF3D-8523-184B-9CB8-269F2219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14267-6EA3-1B42-84E6-1B70E01C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Collections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30140-EED8-F240-9EE6-D04A09A4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Uma </a:t>
            </a:r>
            <a:r>
              <a:rPr lang="en-US" dirty="0" err="1"/>
              <a:t>coleção</a:t>
            </a:r>
            <a:r>
              <a:rPr lang="en-US" dirty="0"/>
              <a:t> é um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. A </a:t>
            </a:r>
            <a:r>
              <a:rPr lang="en-US" dirty="0" err="1"/>
              <a:t>coleção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pensada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relacional</a:t>
            </a:r>
            <a:r>
              <a:rPr lang="en-US" dirty="0"/>
              <a:t>.</a:t>
            </a:r>
          </a:p>
          <a:p>
            <a:r>
              <a:rPr lang="en-US" dirty="0"/>
              <a:t>A principal </a:t>
            </a:r>
            <a:r>
              <a:rPr lang="en-US" dirty="0" err="1"/>
              <a:t>diferença</a:t>
            </a:r>
            <a:r>
              <a:rPr lang="en-US" dirty="0"/>
              <a:t> é que </a:t>
            </a:r>
            <a:r>
              <a:rPr lang="en-US" dirty="0" err="1"/>
              <a:t>coleções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esquemas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.</a:t>
            </a:r>
          </a:p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coleção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pares </a:t>
            </a:r>
            <a:r>
              <a:rPr lang="en-US" dirty="0" err="1"/>
              <a:t>chave</a:t>
            </a:r>
            <a:r>
              <a:rPr lang="en-US" dirty="0"/>
              <a:t>/valor que </a:t>
            </a:r>
            <a:r>
              <a:rPr lang="en-US" dirty="0" err="1"/>
              <a:t>forem</a:t>
            </a:r>
            <a:r>
              <a:rPr lang="en-US" dirty="0"/>
              <a:t> de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;</a:t>
            </a:r>
          </a:p>
          <a:p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contrapõe</a:t>
            </a:r>
            <a:r>
              <a:rPr lang="en-US" dirty="0"/>
              <a:t> um dos </a:t>
            </a:r>
            <a:r>
              <a:rPr lang="en-US" dirty="0" err="1"/>
              <a:t>problemas</a:t>
            </a:r>
            <a:r>
              <a:rPr lang="en-US" dirty="0"/>
              <a:t> com bases </a:t>
            </a:r>
            <a:r>
              <a:rPr lang="en-US" dirty="0" err="1"/>
              <a:t>relacionais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esparsas</a:t>
            </a:r>
            <a:r>
              <a:rPr lang="en-US" dirty="0"/>
              <a:t> que </a:t>
            </a:r>
            <a:r>
              <a:rPr lang="en-US" dirty="0" err="1"/>
              <a:t>precisam</a:t>
            </a:r>
            <a:r>
              <a:rPr lang="en-US" dirty="0"/>
              <a:t> ser </a:t>
            </a:r>
            <a:r>
              <a:rPr lang="en-US" dirty="0" err="1"/>
              <a:t>remodeladas</a:t>
            </a:r>
            <a:endParaRPr lang="en-US" dirty="0"/>
          </a:p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716F7-AFA2-554F-8F01-C99C0411F9EF}"/>
              </a:ext>
            </a:extLst>
          </p:cNvPr>
          <p:cNvSpPr/>
          <p:nvPr/>
        </p:nvSpPr>
        <p:spPr>
          <a:xfrm>
            <a:off x="1228192" y="4344648"/>
            <a:ext cx="8772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“Jon Foo“, “age”: “27”, “track”: “5km”, 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cpf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”: “045.457.147-98”, “category”: “1B”</a:t>
            </a:r>
            <a:r>
              <a:rPr lang="en-US" dirty="0">
                <a:latin typeface="UbuntuMono"/>
              </a:rPr>
              <a:t>},</a:t>
            </a:r>
          </a:p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“name" : “Doggy”, “6”, “track”: “5km”</a:t>
            </a:r>
            <a:r>
              <a:rPr lang="en-US" dirty="0">
                <a:latin typeface="UbuntuMono"/>
              </a:rPr>
              <a:t>} ,</a:t>
            </a:r>
          </a:p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Phill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“, “age”: “22”, “track”: “15km”, 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cpf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”: “045.457.147-98”, “category”: “1A”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92CBCA-174F-4F89-9B1D-E66FA2769789}"/>
              </a:ext>
            </a:extLst>
          </p:cNvPr>
          <p:cNvSpPr txBox="1"/>
          <p:nvPr/>
        </p:nvSpPr>
        <p:spPr>
          <a:xfrm>
            <a:off x="4540412" y="3869781"/>
            <a:ext cx="214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Collection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runners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75564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Map-reduce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336FC4-14B6-4AF6-8789-2772A81C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de </a:t>
            </a:r>
            <a:r>
              <a:rPr lang="pt-BR" dirty="0" err="1"/>
              <a:t>map-reduce</a:t>
            </a:r>
            <a:r>
              <a:rPr lang="pt-BR" dirty="0"/>
              <a:t> ficaram famosas com a demanda de processamento de muitos arquivos</a:t>
            </a:r>
          </a:p>
          <a:p>
            <a:r>
              <a:rPr lang="pt-BR" dirty="0"/>
              <a:t>A ideia do </a:t>
            </a:r>
            <a:r>
              <a:rPr lang="pt-BR" dirty="0" err="1"/>
              <a:t>map</a:t>
            </a:r>
            <a:r>
              <a:rPr lang="pt-BR" dirty="0"/>
              <a:t> </a:t>
            </a:r>
            <a:r>
              <a:rPr lang="pt-BR" dirty="0" err="1"/>
              <a:t>reduce</a:t>
            </a:r>
            <a:r>
              <a:rPr lang="pt-BR" dirty="0"/>
              <a:t> é executar processos encadeados em duas fases: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 - Processamento de cada documento gerando saídas mapeadas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/>
              <a:t>Reduce</a:t>
            </a:r>
            <a:r>
              <a:rPr lang="pt-BR" dirty="0"/>
              <a:t> – Processo de combinar/reuni múltiplas saídas dos objetos emitidos pelo </a:t>
            </a:r>
            <a:r>
              <a:rPr lang="pt-BR" dirty="0" err="1"/>
              <a:t>map</a:t>
            </a:r>
            <a:endParaRPr lang="pt-BR" dirty="0"/>
          </a:p>
          <a:p>
            <a:r>
              <a:rPr lang="pt-BR" dirty="0"/>
              <a:t>Em alguns casos, ainda é possível ter um passo adicional que é formatar o resultado</a:t>
            </a:r>
          </a:p>
          <a:p>
            <a:r>
              <a:rPr lang="pt-BR" dirty="0"/>
              <a:t>No </a:t>
            </a:r>
            <a:r>
              <a:rPr lang="pt-BR" dirty="0" err="1"/>
              <a:t>MongoDB</a:t>
            </a:r>
            <a:r>
              <a:rPr lang="pt-BR" dirty="0"/>
              <a:t>, Map-</a:t>
            </a:r>
            <a:r>
              <a:rPr lang="pt-BR" dirty="0" err="1"/>
              <a:t>Reduce</a:t>
            </a:r>
            <a:r>
              <a:rPr lang="pt-BR" dirty="0"/>
              <a:t> utiliza funções </a:t>
            </a:r>
            <a:r>
              <a:rPr lang="pt-BR" dirty="0" err="1"/>
              <a:t>JavaScript</a:t>
            </a:r>
            <a:r>
              <a:rPr lang="pt-BR" dirty="0"/>
              <a:t> para fazer esse processamento de forma mais flexível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78151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5A01-DF5A-6047-B84D-91E200C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EE394-B399-9B4B-9312-C2D697C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Map-reduce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ACEEEA-4A49-4D27-9561-77EB5113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1138019"/>
            <a:ext cx="6766151" cy="55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429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9EA599F-729B-477A-BE39-A5E7412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132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79847F-6E07-4C0E-A217-F3F97D0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Map-reduce </a:t>
            </a:r>
            <a:r>
              <a:rPr lang="en-US" b="1" dirty="0" err="1"/>
              <a:t>ou</a:t>
            </a:r>
            <a:r>
              <a:rPr lang="en-US" b="1" dirty="0"/>
              <a:t> Aggregation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417D53-996E-4FBB-9136-02FA06EC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Ambas soluções podem ser usadas como alternativa a queries complexas</a:t>
            </a:r>
          </a:p>
          <a:p>
            <a:r>
              <a:rPr lang="pt-BR" dirty="0"/>
              <a:t>O </a:t>
            </a:r>
            <a:r>
              <a:rPr lang="pt-BR" dirty="0" err="1"/>
              <a:t>aggregation</a:t>
            </a:r>
            <a:r>
              <a:rPr lang="pt-BR" dirty="0"/>
              <a:t> framework tem mais operadores</a:t>
            </a:r>
          </a:p>
          <a:p>
            <a:r>
              <a:rPr lang="pt-BR" dirty="0"/>
              <a:t>O </a:t>
            </a:r>
            <a:r>
              <a:rPr lang="pt-BR" dirty="0" err="1"/>
              <a:t>map-reduce</a:t>
            </a:r>
            <a:r>
              <a:rPr lang="pt-BR" dirty="0"/>
              <a:t> tem flexibilidade de linguagem (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  <a:p>
            <a:r>
              <a:rPr lang="pt-BR" dirty="0"/>
              <a:t>Alguns testes indicam mais velocidade para </a:t>
            </a:r>
            <a:r>
              <a:rPr lang="pt-BR" dirty="0" err="1"/>
              <a:t>aggregate</a:t>
            </a:r>
            <a:r>
              <a:rPr lang="pt-BR" dirty="0"/>
              <a:t> framework, outros para </a:t>
            </a:r>
            <a:r>
              <a:rPr lang="pt-BR" dirty="0" err="1"/>
              <a:t>map-reduce</a:t>
            </a:r>
            <a:endParaRPr lang="pt-BR" dirty="0"/>
          </a:p>
          <a:p>
            <a:r>
              <a:rPr lang="pt-BR" dirty="0"/>
              <a:t>É uma questão de escolha</a:t>
            </a:r>
          </a:p>
        </p:txBody>
      </p:sp>
    </p:spTree>
    <p:extLst>
      <p:ext uri="{BB962C8B-B14F-4D97-AF65-F5344CB8AC3E}">
        <p14:creationId xmlns:p14="http://schemas.microsoft.com/office/powerpoint/2010/main" val="335192681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0188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</a:t>
            </a:r>
            <a:r>
              <a:rPr lang="en-US" b="1" dirty="0"/>
              <a:t>t’s All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DC9FB-F6DF-4841-83A9-A37336FEB076}"/>
              </a:ext>
            </a:extLst>
          </p:cNvPr>
          <p:cNvSpPr/>
          <p:nvPr/>
        </p:nvSpPr>
        <p:spPr>
          <a:xfrm>
            <a:off x="4308371" y="1802072"/>
            <a:ext cx="3534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pc="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Graphic 11" descr="Envelope" title="Icon Presenter Email">
            <a:extLst>
              <a:ext uri="{FF2B5EF4-FFF2-40B4-BE49-F238E27FC236}">
                <a16:creationId xmlns:a16="http://schemas.microsoft.com/office/drawing/2014/main" id="{DA1E1FC6-9F80-4CAF-ACF2-AB062937A4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4234" y="6190324"/>
            <a:ext cx="558449" cy="558449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0127FD3-DBF1-49D0-8E40-2DB72E1AEC7C}"/>
              </a:ext>
            </a:extLst>
          </p:cNvPr>
          <p:cNvSpPr txBox="1">
            <a:spLocks/>
          </p:cNvSpPr>
          <p:nvPr/>
        </p:nvSpPr>
        <p:spPr>
          <a:xfrm>
            <a:off x="8099083" y="6258362"/>
            <a:ext cx="4269379" cy="3551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marciogj@gmail.com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CDF3D-8523-184B-9CB8-269F2219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14267-6EA3-1B42-84E6-1B70E01C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Collections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30140-EED8-F240-9EE6-D04A09A4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 Podemos armazenar dados diferentes, por separar os dados em mais coleções? </a:t>
            </a:r>
          </a:p>
          <a:p>
            <a:endParaRPr lang="pt-BR" dirty="0"/>
          </a:p>
          <a:p>
            <a:r>
              <a:rPr lang="pt-BR" dirty="0"/>
              <a:t>Para administrar os dados ou mesmo para uma aplicação, a separação de coleções é essencial em termos de organização. Uma aplicação precisa “saber” que os dados que estão sendo retornados tem uma semântica, mesmo que a estrutura seja flexível.</a:t>
            </a:r>
          </a:p>
          <a:p>
            <a:r>
              <a:rPr lang="pt-BR" dirty="0"/>
              <a:t>É mais rápido obter uma lista de objetos de uma coleção organizada do que filtrar o resultado por tipos.</a:t>
            </a:r>
          </a:p>
          <a:p>
            <a:r>
              <a:rPr lang="pt-BR" dirty="0"/>
              <a:t>O agrupamento de objetos em uma coleção é um princípio de “data </a:t>
            </a:r>
            <a:r>
              <a:rPr lang="pt-BR" dirty="0" err="1"/>
              <a:t>locality</a:t>
            </a:r>
            <a:r>
              <a:rPr lang="pt-BR" dirty="0"/>
              <a:t>”, ou seja, foco em computar o que é preciso ao invés de transferir dados de forma desnecessária para uma aplicação.</a:t>
            </a:r>
          </a:p>
          <a:p>
            <a:r>
              <a:rPr lang="pt-BR" dirty="0"/>
              <a:t>Quando há muitos documentos e campos, é preciso utilizar técnicas mais avançadas de busca, como índices. Os índices são alocados por coleção e por isso, é bem importante ter documentos que contenham os campos indexados.</a:t>
            </a:r>
          </a:p>
        </p:txBody>
      </p:sp>
    </p:spTree>
    <p:extLst>
      <p:ext uri="{BB962C8B-B14F-4D97-AF65-F5344CB8AC3E}">
        <p14:creationId xmlns:p14="http://schemas.microsoft.com/office/powerpoint/2010/main" val="103465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FBF092-AD66-B04B-B40A-4B8329E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47168D-41B0-EF47-80DA-3927EEC1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Collections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455A2-7B84-064F-9D9A-ED816A04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coleção é identificada por um nome, que deve ser padrão UTF-8 com poucas restrições:</a:t>
            </a:r>
          </a:p>
          <a:p>
            <a:r>
              <a:rPr lang="pt-BR" dirty="0"/>
              <a:t>Não é permitido coleção com nome vazio “”</a:t>
            </a:r>
          </a:p>
          <a:p>
            <a:r>
              <a:rPr lang="pt-BR" dirty="0"/>
              <a:t>Não pode conter o caractere \0 (</a:t>
            </a:r>
            <a:r>
              <a:rPr lang="pt-BR" dirty="0" err="1"/>
              <a:t>null</a:t>
            </a:r>
            <a:r>
              <a:rPr lang="pt-BR" dirty="0"/>
              <a:t>) pois isso é usada para o final da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Não deve começar com a palavra system, pois é reservado para uso interno do </a:t>
            </a:r>
            <a:r>
              <a:rPr lang="pt-BR" dirty="0" err="1"/>
              <a:t>MongoDB</a:t>
            </a:r>
            <a:r>
              <a:rPr lang="pt-BR" dirty="0"/>
              <a:t> como</a:t>
            </a:r>
          </a:p>
          <a:p>
            <a:pPr lvl="1"/>
            <a:r>
              <a:rPr lang="pt-BR" dirty="0" err="1"/>
              <a:t>system.users</a:t>
            </a:r>
            <a:r>
              <a:rPr lang="pt-BR" dirty="0"/>
              <a:t> – coleção do Sistema que gerencia </a:t>
            </a:r>
            <a:r>
              <a:rPr lang="pt-BR" dirty="0" err="1"/>
              <a:t>usuárois</a:t>
            </a:r>
            <a:r>
              <a:rPr lang="pt-BR" dirty="0"/>
              <a:t> do </a:t>
            </a:r>
            <a:r>
              <a:rPr lang="pt-BR" dirty="0" err="1"/>
              <a:t>MongoDB</a:t>
            </a:r>
            <a:endParaRPr lang="pt-BR" dirty="0"/>
          </a:p>
          <a:p>
            <a:pPr lvl="1"/>
            <a:r>
              <a:rPr lang="pt-BR" dirty="0" err="1"/>
              <a:t>System.namespaces</a:t>
            </a:r>
            <a:r>
              <a:rPr lang="pt-BR" dirty="0"/>
              <a:t> – </a:t>
            </a:r>
            <a:r>
              <a:rPr lang="pt-BR" dirty="0" err="1"/>
              <a:t>coelção</a:t>
            </a:r>
            <a:r>
              <a:rPr lang="pt-BR" dirty="0"/>
              <a:t> interna que tem dados dos </a:t>
            </a:r>
            <a:r>
              <a:rPr lang="pt-BR" dirty="0" err="1"/>
              <a:t>databases</a:t>
            </a:r>
            <a:r>
              <a:rPr lang="pt-BR" dirty="0"/>
              <a:t> </a:t>
            </a:r>
          </a:p>
          <a:p>
            <a:r>
              <a:rPr lang="pt-BR" dirty="0"/>
              <a:t>Não podem conter o caractere $, embora alguns drivers permitam, não </a:t>
            </a:r>
            <a:r>
              <a:rPr lang="pt-BR" dirty="0" err="1"/>
              <a:t>utilizer</a:t>
            </a:r>
            <a:r>
              <a:rPr lang="pt-BR" dirty="0"/>
              <a:t> pois existem coleções do </a:t>
            </a:r>
            <a:r>
              <a:rPr lang="pt-BR" dirty="0" err="1"/>
              <a:t>MongoDB</a:t>
            </a:r>
            <a:r>
              <a:rPr lang="pt-BR" dirty="0"/>
              <a:t> com esse padrão e pode gerar problemas. Use apenas se estiver acessando uma coleção interna do banco.</a:t>
            </a:r>
          </a:p>
        </p:txBody>
      </p:sp>
    </p:spTree>
    <p:extLst>
      <p:ext uri="{BB962C8B-B14F-4D97-AF65-F5344CB8AC3E}">
        <p14:creationId xmlns:p14="http://schemas.microsoft.com/office/powerpoint/2010/main" val="89786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FBF092-AD66-B04B-B40A-4B8329E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47168D-41B0-EF47-80DA-3927EEC1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SUBCollections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455A2-7B84-064F-9D9A-ED816A04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convenção para organizar coleções é utilizando um </a:t>
            </a:r>
            <a:r>
              <a:rPr lang="pt-BR" dirty="0" err="1"/>
              <a:t>namespace</a:t>
            </a:r>
            <a:r>
              <a:rPr lang="pt-BR" dirty="0"/>
              <a:t> com o ponto “.” </a:t>
            </a:r>
          </a:p>
          <a:p>
            <a:r>
              <a:rPr lang="pt-BR" dirty="0"/>
              <a:t>Por exemplo: 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blog.sites</a:t>
            </a:r>
            <a:r>
              <a:rPr lang="pt-BR" dirty="0"/>
              <a:t>”, “</a:t>
            </a:r>
            <a:r>
              <a:rPr lang="pt-BR" dirty="0" err="1"/>
              <a:t>blog.users</a:t>
            </a:r>
            <a:r>
              <a:rPr lang="pt-BR" dirty="0"/>
              <a:t>” , 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blog.dev.posts</a:t>
            </a:r>
            <a:r>
              <a:rPr lang="pt-BR" dirty="0"/>
              <a:t>”, “</a:t>
            </a:r>
            <a:r>
              <a:rPr lang="pt-BR" dirty="0" err="1"/>
              <a:t>blog.dev.users</a:t>
            </a:r>
            <a:r>
              <a:rPr lang="pt-BR" dirty="0"/>
              <a:t>”, 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blog.ux.posts</a:t>
            </a:r>
            <a:r>
              <a:rPr lang="pt-BR" dirty="0"/>
              <a:t>”, “</a:t>
            </a:r>
            <a:r>
              <a:rPr lang="pt-BR" dirty="0" err="1"/>
              <a:t>blog.ux.users</a:t>
            </a:r>
            <a:r>
              <a:rPr lang="pt-BR" dirty="0"/>
              <a:t>”</a:t>
            </a:r>
          </a:p>
          <a:p>
            <a:endParaRPr lang="pt-BR" dirty="0"/>
          </a:p>
          <a:p>
            <a:r>
              <a:rPr lang="pt-BR" dirty="0"/>
              <a:t>O padrão é apenas organizacional e não garante nenhum tipo de relacionamento entre as coleções.</a:t>
            </a:r>
          </a:p>
          <a:p>
            <a:r>
              <a:rPr lang="pt-BR" dirty="0"/>
              <a:t>Não existe nem mesmo obrigação de um </a:t>
            </a:r>
            <a:r>
              <a:rPr lang="pt-BR" dirty="0" err="1"/>
              <a:t>namespace</a:t>
            </a:r>
            <a:r>
              <a:rPr lang="pt-BR" dirty="0"/>
              <a:t> pai existir para a criação de um </a:t>
            </a:r>
            <a:r>
              <a:rPr lang="pt-BR" dirty="0" err="1"/>
              <a:t>namespace</a:t>
            </a:r>
            <a:r>
              <a:rPr lang="pt-BR" dirty="0"/>
              <a:t> filho.</a:t>
            </a:r>
          </a:p>
          <a:p>
            <a:r>
              <a:rPr lang="pt-BR" dirty="0" err="1"/>
              <a:t>Subcoleções</a:t>
            </a:r>
            <a:r>
              <a:rPr lang="pt-BR" dirty="0"/>
              <a:t> são um padrão adotado por ferramentas no ecossistema do </a:t>
            </a:r>
            <a:r>
              <a:rPr lang="pt-BR" dirty="0" err="1"/>
              <a:t>MongoDB</a:t>
            </a:r>
            <a:r>
              <a:rPr lang="pt-BR" dirty="0"/>
              <a:t>:</a:t>
            </a:r>
          </a:p>
          <a:p>
            <a:pPr lvl="1"/>
            <a:r>
              <a:rPr lang="en-US" dirty="0" err="1"/>
              <a:t>GridFS</a:t>
            </a:r>
            <a:r>
              <a:rPr lang="en-US" dirty="0"/>
              <a:t> – </a:t>
            </a:r>
            <a:r>
              <a:rPr lang="en-US" dirty="0" err="1"/>
              <a:t>Protocolo</a:t>
            </a:r>
            <a:r>
              <a:rPr lang="en-US" dirty="0"/>
              <a:t> para </a:t>
            </a:r>
            <a:r>
              <a:rPr lang="en-US" dirty="0" err="1"/>
              <a:t>armazenamento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–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subcoleções</a:t>
            </a:r>
            <a:r>
              <a:rPr lang="en-US" dirty="0"/>
              <a:t> para </a:t>
            </a:r>
            <a:r>
              <a:rPr lang="en-US" dirty="0" err="1"/>
              <a:t>metadados</a:t>
            </a:r>
            <a:r>
              <a:rPr lang="en-US" dirty="0"/>
              <a:t> e </a:t>
            </a:r>
            <a:r>
              <a:rPr lang="en-US" dirty="0" err="1"/>
              <a:t>conteúdo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94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Assim como </a:t>
            </a:r>
            <a:r>
              <a:rPr lang="pt-BR" dirty="0" err="1"/>
              <a:t>collection</a:t>
            </a:r>
            <a:r>
              <a:rPr lang="pt-BR" dirty="0"/>
              <a:t> agrupam documentos, </a:t>
            </a:r>
            <a:r>
              <a:rPr lang="pt-BR" dirty="0" err="1"/>
              <a:t>databases</a:t>
            </a:r>
            <a:r>
              <a:rPr lang="pt-BR" dirty="0"/>
              <a:t> agrupam coleções.</a:t>
            </a:r>
          </a:p>
          <a:p>
            <a:r>
              <a:rPr lang="pt-BR" dirty="0"/>
              <a:t>Uma simples instância de </a:t>
            </a:r>
            <a:r>
              <a:rPr lang="pt-BR" dirty="0" err="1"/>
              <a:t>MongoDB</a:t>
            </a:r>
            <a:r>
              <a:rPr lang="pt-BR" dirty="0"/>
              <a:t> pode ter diversos </a:t>
            </a:r>
            <a:r>
              <a:rPr lang="pt-BR" dirty="0" err="1"/>
              <a:t>databases</a:t>
            </a:r>
            <a:r>
              <a:rPr lang="pt-BR" dirty="0"/>
              <a:t>, cada um com zero ou mais coleções</a:t>
            </a:r>
          </a:p>
          <a:p>
            <a:r>
              <a:rPr lang="pt-BR" dirty="0"/>
              <a:t>A necessidade de um </a:t>
            </a:r>
            <a:r>
              <a:rPr lang="pt-BR" dirty="0" err="1"/>
              <a:t>database</a:t>
            </a:r>
            <a:r>
              <a:rPr lang="pt-BR" dirty="0"/>
              <a:t> existe pois cada </a:t>
            </a:r>
            <a:r>
              <a:rPr lang="pt-BR" dirty="0" err="1"/>
              <a:t>database</a:t>
            </a:r>
            <a:r>
              <a:rPr lang="pt-BR" dirty="0"/>
              <a:t> tem permissões específicas e será armazenada de forma separada. Isso permite que aplicações diferentes ou mesmo modelos </a:t>
            </a:r>
            <a:r>
              <a:rPr lang="pt-BR" dirty="0" err="1"/>
              <a:t>multitenant</a:t>
            </a:r>
            <a:r>
              <a:rPr lang="pt-BR" dirty="0"/>
              <a:t> utilizem </a:t>
            </a:r>
            <a:r>
              <a:rPr lang="pt-BR" dirty="0" err="1"/>
              <a:t>databases</a:t>
            </a:r>
            <a:r>
              <a:rPr lang="pt-BR" dirty="0"/>
              <a:t> separados.</a:t>
            </a:r>
          </a:p>
          <a:p>
            <a:r>
              <a:rPr lang="pt-BR" dirty="0"/>
              <a:t>Cada </a:t>
            </a:r>
            <a:r>
              <a:rPr lang="pt-BR" dirty="0" err="1"/>
              <a:t>database</a:t>
            </a:r>
            <a:r>
              <a:rPr lang="pt-BR" dirty="0"/>
              <a:t> é identificado pelo seu nome, novamente UTF-8 onde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 vazia “” não é permitida</a:t>
            </a:r>
          </a:p>
          <a:p>
            <a:pPr lvl="1"/>
            <a:r>
              <a:rPr lang="pt-BR" dirty="0"/>
              <a:t>Deve ser ASCII - Não pode ter nenhum dos seguintes caracteres /, \, ., </a:t>
            </a:r>
            <a:r>
              <a:rPr lang="pt-BR" sz="900" dirty="0"/>
              <a:t>"</a:t>
            </a:r>
            <a:r>
              <a:rPr lang="pt-BR" dirty="0"/>
              <a:t>, *, &lt;, &gt;, :, |, ?, $, (a  single </a:t>
            </a:r>
            <a:r>
              <a:rPr lang="pt-BR" dirty="0" err="1"/>
              <a:t>space</a:t>
            </a:r>
            <a:r>
              <a:rPr lang="pt-BR" dirty="0"/>
              <a:t>), </a:t>
            </a:r>
            <a:r>
              <a:rPr lang="pt-BR" dirty="0" err="1"/>
              <a:t>or</a:t>
            </a:r>
            <a:r>
              <a:rPr lang="pt-BR" dirty="0"/>
              <a:t> \0 (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character</a:t>
            </a:r>
            <a:endParaRPr lang="pt-BR" dirty="0"/>
          </a:p>
          <a:p>
            <a:pPr lvl="1"/>
            <a:r>
              <a:rPr lang="pt-BR" dirty="0" err="1"/>
              <a:t>Databases</a:t>
            </a:r>
            <a:r>
              <a:rPr lang="pt-BR" dirty="0"/>
              <a:t> são case-</a:t>
            </a:r>
            <a:r>
              <a:rPr lang="pt-BR" dirty="0" err="1"/>
              <a:t>sensitive</a:t>
            </a:r>
            <a:r>
              <a:rPr lang="pt-BR" dirty="0"/>
              <a:t>, mesmo em </a:t>
            </a:r>
            <a:r>
              <a:rPr lang="pt-BR" dirty="0" err="1"/>
              <a:t>filesystems</a:t>
            </a:r>
            <a:r>
              <a:rPr lang="pt-BR" dirty="0"/>
              <a:t> que não sejam case-</a:t>
            </a:r>
            <a:r>
              <a:rPr lang="pt-BR" dirty="0" err="1"/>
              <a:t>sensitive</a:t>
            </a:r>
            <a:r>
              <a:rPr lang="pt-BR" dirty="0"/>
              <a:t> (padrão é usar apenas </a:t>
            </a:r>
            <a:r>
              <a:rPr lang="pt-BR" dirty="0" err="1"/>
              <a:t>mínusculas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Nome do </a:t>
            </a:r>
            <a:r>
              <a:rPr lang="pt-BR" dirty="0" err="1"/>
              <a:t>database</a:t>
            </a:r>
            <a:r>
              <a:rPr lang="pt-BR" dirty="0"/>
              <a:t> não pode ultrapassar 64 bytes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63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nome do </a:t>
            </a:r>
            <a:r>
              <a:rPr lang="pt-BR" dirty="0" err="1"/>
              <a:t>database</a:t>
            </a:r>
            <a:r>
              <a:rPr lang="pt-BR" dirty="0"/>
              <a:t> é exatamente o mesmo que você verá no </a:t>
            </a:r>
            <a:r>
              <a:rPr lang="pt-BR" dirty="0" err="1"/>
              <a:t>filesystem</a:t>
            </a:r>
            <a:endParaRPr lang="pt-BR" dirty="0"/>
          </a:p>
          <a:p>
            <a:r>
              <a:rPr lang="pt-BR" dirty="0"/>
              <a:t>Existem alguns </a:t>
            </a:r>
            <a:r>
              <a:rPr lang="pt-BR" dirty="0" err="1"/>
              <a:t>databases</a:t>
            </a:r>
            <a:r>
              <a:rPr lang="pt-BR" dirty="0"/>
              <a:t> que são do Sistema e eventualmente podem ser acessados:</a:t>
            </a:r>
          </a:p>
          <a:p>
            <a:pPr lvl="1"/>
            <a:r>
              <a:rPr lang="en-US" i="1" dirty="0"/>
              <a:t>admin</a:t>
            </a:r>
          </a:p>
          <a:p>
            <a:pPr marL="457200" lvl="1" indent="0">
              <a:buNone/>
            </a:pPr>
            <a:r>
              <a:rPr lang="pt-BR" dirty="0"/>
              <a:t>O </a:t>
            </a:r>
            <a:r>
              <a:rPr lang="pt-BR" dirty="0" err="1"/>
              <a:t>database</a:t>
            </a:r>
            <a:r>
              <a:rPr lang="pt-BR" dirty="0"/>
              <a:t> utilizado pelo </a:t>
            </a:r>
            <a:r>
              <a:rPr lang="pt-BR" dirty="0" err="1"/>
              <a:t>MongoDB</a:t>
            </a:r>
            <a:r>
              <a:rPr lang="pt-BR" dirty="0"/>
              <a:t> para autenticação master. Alguns </a:t>
            </a:r>
            <a:r>
              <a:rPr lang="pt-BR" dirty="0" err="1"/>
              <a:t>commandos</a:t>
            </a:r>
            <a:r>
              <a:rPr lang="pt-BR" dirty="0"/>
              <a:t> do banco precisam rodar através desse </a:t>
            </a:r>
            <a:r>
              <a:rPr lang="pt-BR" dirty="0" err="1"/>
              <a:t>database</a:t>
            </a:r>
            <a:r>
              <a:rPr lang="pt-BR" dirty="0"/>
              <a:t>, como a listagem de todos os </a:t>
            </a:r>
            <a:r>
              <a:rPr lang="pt-BR" dirty="0" err="1"/>
              <a:t>database</a:t>
            </a:r>
            <a:r>
              <a:rPr lang="pt-BR" dirty="0"/>
              <a:t> do banco.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local </a:t>
            </a:r>
          </a:p>
          <a:p>
            <a:pPr marL="457200" lvl="1" indent="0">
              <a:buNone/>
            </a:pPr>
            <a:r>
              <a:rPr lang="pt-BR" dirty="0" err="1"/>
              <a:t>Database</a:t>
            </a:r>
            <a:r>
              <a:rPr lang="pt-BR" dirty="0"/>
              <a:t> usado para armazenar coleções locais, que não devem ser replicadas.</a:t>
            </a:r>
          </a:p>
          <a:p>
            <a:pPr lvl="1"/>
            <a:r>
              <a:rPr lang="en-US" i="1" dirty="0"/>
              <a:t>config</a:t>
            </a:r>
          </a:p>
          <a:p>
            <a:pPr marL="457200" lvl="1" indent="0">
              <a:buNone/>
            </a:pPr>
            <a:r>
              <a:rPr lang="pt-BR" dirty="0"/>
              <a:t>Utilizado para compartilhar as configurações compartilhadas quando </a:t>
            </a:r>
            <a:r>
              <a:rPr lang="pt-BR" dirty="0" err="1"/>
              <a:t>sharding</a:t>
            </a:r>
            <a:r>
              <a:rPr lang="pt-BR" dirty="0"/>
              <a:t> está configurado.</a:t>
            </a:r>
          </a:p>
        </p:txBody>
      </p:sp>
    </p:spTree>
    <p:extLst>
      <p:ext uri="{BB962C8B-B14F-4D97-AF65-F5344CB8AC3E}">
        <p14:creationId xmlns:p14="http://schemas.microsoft.com/office/powerpoint/2010/main" val="304412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D56A0016-C69C-4348-B7F4-91EBB751AC12}"/>
              </a:ext>
            </a:extLst>
          </p:cNvPr>
          <p:cNvSpPr/>
          <p:nvPr/>
        </p:nvSpPr>
        <p:spPr>
          <a:xfrm>
            <a:off x="665016" y="3013872"/>
            <a:ext cx="10628415" cy="3502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concatenar o nome do </a:t>
            </a:r>
            <a:r>
              <a:rPr lang="pt-BR" dirty="0" err="1"/>
              <a:t>database</a:t>
            </a:r>
            <a:r>
              <a:rPr lang="pt-BR" dirty="0"/>
              <a:t> com a </a:t>
            </a:r>
            <a:r>
              <a:rPr lang="pt-BR" dirty="0" err="1"/>
              <a:t>collection</a:t>
            </a:r>
            <a:r>
              <a:rPr lang="pt-BR" dirty="0"/>
              <a:t> para ter o nome complete (</a:t>
            </a:r>
            <a:r>
              <a:rPr lang="pt-BR" dirty="0" err="1"/>
              <a:t>namespace</a:t>
            </a:r>
            <a:r>
              <a:rPr lang="pt-BR" dirty="0"/>
              <a:t>) do recurso. Por exemplo: </a:t>
            </a:r>
            <a:r>
              <a:rPr lang="pt-BR" dirty="0" err="1"/>
              <a:t>cms.blog.posts</a:t>
            </a:r>
            <a:r>
              <a:rPr lang="pt-BR" dirty="0"/>
              <a:t>  para o </a:t>
            </a:r>
            <a:r>
              <a:rPr lang="pt-BR" dirty="0" err="1"/>
              <a:t>database</a:t>
            </a:r>
            <a:r>
              <a:rPr lang="pt-BR" dirty="0"/>
              <a:t>: </a:t>
            </a:r>
            <a:r>
              <a:rPr lang="pt-BR" dirty="0" err="1"/>
              <a:t>cms</a:t>
            </a:r>
            <a:r>
              <a:rPr lang="pt-BR" dirty="0"/>
              <a:t> e </a:t>
            </a:r>
            <a:r>
              <a:rPr lang="pt-BR" dirty="0" err="1"/>
              <a:t>collection</a:t>
            </a:r>
            <a:r>
              <a:rPr lang="pt-BR" dirty="0"/>
              <a:t>: </a:t>
            </a:r>
            <a:r>
              <a:rPr lang="pt-BR" i="1" dirty="0" err="1"/>
              <a:t>blog.posts</a:t>
            </a:r>
            <a:r>
              <a:rPr lang="pt-BR" i="1" dirty="0"/>
              <a:t> .</a:t>
            </a:r>
            <a:endParaRPr lang="pt-BR" dirty="0"/>
          </a:p>
          <a:p>
            <a:r>
              <a:rPr lang="pt-BR" dirty="0" err="1"/>
              <a:t>Namespaces</a:t>
            </a:r>
            <a:r>
              <a:rPr lang="pt-BR" dirty="0"/>
              <a:t> são limitados a 121 bytes em tamanho. </a:t>
            </a:r>
          </a:p>
          <a:p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600995-FF4B-4129-8C03-BF9D47685292}"/>
              </a:ext>
            </a:extLst>
          </p:cNvPr>
          <p:cNvSpPr/>
          <p:nvPr/>
        </p:nvSpPr>
        <p:spPr>
          <a:xfrm>
            <a:off x="904441" y="3452750"/>
            <a:ext cx="5745738" cy="2841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19C6A5-AA6F-44E8-AF48-BAF63C798DE2}"/>
              </a:ext>
            </a:extLst>
          </p:cNvPr>
          <p:cNvSpPr/>
          <p:nvPr/>
        </p:nvSpPr>
        <p:spPr>
          <a:xfrm>
            <a:off x="1033090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33914E-9B3C-46E5-8BDE-492DEDD1BFCF}"/>
              </a:ext>
            </a:extLst>
          </p:cNvPr>
          <p:cNvSpPr/>
          <p:nvPr/>
        </p:nvSpPr>
        <p:spPr>
          <a:xfrm>
            <a:off x="2940069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18933C5-8D2D-4716-BE47-ACA09852CB27}"/>
              </a:ext>
            </a:extLst>
          </p:cNvPr>
          <p:cNvSpPr/>
          <p:nvPr/>
        </p:nvSpPr>
        <p:spPr>
          <a:xfrm>
            <a:off x="4795124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063C7F-01F1-427B-A6B1-52DF815A8A8B}"/>
              </a:ext>
            </a:extLst>
          </p:cNvPr>
          <p:cNvSpPr txBox="1"/>
          <p:nvPr/>
        </p:nvSpPr>
        <p:spPr>
          <a:xfrm>
            <a:off x="1033090" y="3979290"/>
            <a:ext cx="167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blog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DE6825-032B-4DA3-AC84-B1812A229B59}"/>
              </a:ext>
            </a:extLst>
          </p:cNvPr>
          <p:cNvSpPr txBox="1"/>
          <p:nvPr/>
        </p:nvSpPr>
        <p:spPr>
          <a:xfrm>
            <a:off x="2940070" y="3967412"/>
            <a:ext cx="162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</a:t>
            </a:r>
            <a:r>
              <a:rPr lang="pt-BR" sz="1200" b="1" dirty="0" err="1"/>
              <a:t>blog.posts</a:t>
            </a:r>
            <a:endParaRPr lang="pt-BR" sz="12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4DC2BB-469E-4D5F-9C3B-1B914E44410F}"/>
              </a:ext>
            </a:extLst>
          </p:cNvPr>
          <p:cNvSpPr txBox="1"/>
          <p:nvPr/>
        </p:nvSpPr>
        <p:spPr>
          <a:xfrm>
            <a:off x="4847048" y="3967412"/>
            <a:ext cx="16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</a:t>
            </a:r>
            <a:r>
              <a:rPr lang="pt-BR" sz="1200" b="1" dirty="0" err="1"/>
              <a:t>blog.users</a:t>
            </a:r>
            <a:endParaRPr lang="pt-BR" sz="12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78F3CB-B2D3-4E3B-85DB-B92A70BF8DF5}"/>
              </a:ext>
            </a:extLst>
          </p:cNvPr>
          <p:cNvSpPr txBox="1"/>
          <p:nvPr/>
        </p:nvSpPr>
        <p:spPr>
          <a:xfrm>
            <a:off x="1033090" y="3520354"/>
            <a:ext cx="153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Database</a:t>
            </a:r>
            <a:r>
              <a:rPr lang="pt-BR" sz="1600" b="1" dirty="0"/>
              <a:t> portal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20E2E58-AEBD-445B-ACEE-79A92CE23962}"/>
              </a:ext>
            </a:extLst>
          </p:cNvPr>
          <p:cNvSpPr/>
          <p:nvPr/>
        </p:nvSpPr>
        <p:spPr>
          <a:xfrm>
            <a:off x="1115287" y="4565478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dev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EB71398-D8BC-411B-8B8B-157B1CE78126}"/>
              </a:ext>
            </a:extLst>
          </p:cNvPr>
          <p:cNvSpPr/>
          <p:nvPr/>
        </p:nvSpPr>
        <p:spPr>
          <a:xfrm>
            <a:off x="1115287" y="5381162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ux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778678-224F-4D3C-8EC7-F165BB861903}"/>
              </a:ext>
            </a:extLst>
          </p:cNvPr>
          <p:cNvSpPr/>
          <p:nvPr/>
        </p:nvSpPr>
        <p:spPr>
          <a:xfrm>
            <a:off x="3052541" y="4514467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node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E375743-F6DC-412D-9B8D-D216DB3F6398}"/>
              </a:ext>
            </a:extLst>
          </p:cNvPr>
          <p:cNvSpPr/>
          <p:nvPr/>
        </p:nvSpPr>
        <p:spPr>
          <a:xfrm>
            <a:off x="3052541" y="5330151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python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E70917-618F-4183-A4DA-86367CC0A976}"/>
              </a:ext>
            </a:extLst>
          </p:cNvPr>
          <p:cNvSpPr/>
          <p:nvPr/>
        </p:nvSpPr>
        <p:spPr>
          <a:xfrm>
            <a:off x="4890711" y="4514467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jon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6644132-87CE-41AC-A6D2-13EB83727FA6}"/>
              </a:ext>
            </a:extLst>
          </p:cNvPr>
          <p:cNvSpPr/>
          <p:nvPr/>
        </p:nvSpPr>
        <p:spPr>
          <a:xfrm>
            <a:off x="4890711" y="5330151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</a:t>
            </a:r>
            <a:r>
              <a:rPr lang="pt-BR" sz="1200" dirty="0" err="1"/>
              <a:t>mary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7D4F78-E832-486F-85A7-87E376ECFEB9}"/>
              </a:ext>
            </a:extLst>
          </p:cNvPr>
          <p:cNvSpPr/>
          <p:nvPr/>
        </p:nvSpPr>
        <p:spPr>
          <a:xfrm>
            <a:off x="6887625" y="3452750"/>
            <a:ext cx="3990170" cy="2841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BA14CE7-FA7D-4A0F-BE47-255C2CD330DF}"/>
              </a:ext>
            </a:extLst>
          </p:cNvPr>
          <p:cNvSpPr/>
          <p:nvPr/>
        </p:nvSpPr>
        <p:spPr>
          <a:xfrm>
            <a:off x="7016274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C543E67-D477-4BE9-88AE-0ED886195A59}"/>
              </a:ext>
            </a:extLst>
          </p:cNvPr>
          <p:cNvSpPr/>
          <p:nvPr/>
        </p:nvSpPr>
        <p:spPr>
          <a:xfrm>
            <a:off x="8923253" y="3957289"/>
            <a:ext cx="1674481" cy="2223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48D2CF-29FC-4040-A5DD-01E2042832D6}"/>
              </a:ext>
            </a:extLst>
          </p:cNvPr>
          <p:cNvSpPr txBox="1"/>
          <p:nvPr/>
        </p:nvSpPr>
        <p:spPr>
          <a:xfrm>
            <a:off x="7016274" y="3979290"/>
            <a:ext cx="167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</a:t>
            </a:r>
            <a:r>
              <a:rPr lang="pt-BR" sz="1200" b="1" dirty="0" err="1"/>
              <a:t>crm</a:t>
            </a:r>
            <a:endParaRPr lang="pt-BR" sz="12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7B24E82-540B-47E5-BE59-B7303B6DDCB1}"/>
              </a:ext>
            </a:extLst>
          </p:cNvPr>
          <p:cNvSpPr txBox="1"/>
          <p:nvPr/>
        </p:nvSpPr>
        <p:spPr>
          <a:xfrm>
            <a:off x="8923254" y="3967412"/>
            <a:ext cx="162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Collection</a:t>
            </a:r>
            <a:r>
              <a:rPr lang="pt-BR" sz="1200" b="1" dirty="0"/>
              <a:t> </a:t>
            </a:r>
            <a:r>
              <a:rPr lang="pt-BR" sz="1200" b="1" dirty="0" err="1"/>
              <a:t>erp</a:t>
            </a:r>
            <a:r>
              <a:rPr lang="pt-BR" sz="1200" b="1" dirty="0"/>
              <a:t>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8DF5C01-8156-475A-A5CE-267B0AC96FE9}"/>
              </a:ext>
            </a:extLst>
          </p:cNvPr>
          <p:cNvSpPr txBox="1"/>
          <p:nvPr/>
        </p:nvSpPr>
        <p:spPr>
          <a:xfrm>
            <a:off x="7016274" y="3520354"/>
            <a:ext cx="1684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/>
              <a:t>Database</a:t>
            </a:r>
            <a:r>
              <a:rPr lang="pt-BR" sz="1600" b="1" dirty="0"/>
              <a:t> </a:t>
            </a:r>
            <a:r>
              <a:rPr lang="pt-BR" sz="1600" b="1" dirty="0" err="1"/>
              <a:t>chatbot</a:t>
            </a:r>
            <a:endParaRPr lang="pt-BR" sz="1600" b="1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A84A7A1-E5B8-49AC-88A4-24592475E628}"/>
              </a:ext>
            </a:extLst>
          </p:cNvPr>
          <p:cNvSpPr/>
          <p:nvPr/>
        </p:nvSpPr>
        <p:spPr>
          <a:xfrm>
            <a:off x="7098471" y="4565478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talk1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333F147-F233-4CAB-9214-77F36ACCF161}"/>
              </a:ext>
            </a:extLst>
          </p:cNvPr>
          <p:cNvSpPr/>
          <p:nvPr/>
        </p:nvSpPr>
        <p:spPr>
          <a:xfrm>
            <a:off x="7098471" y="5381162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talk2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AA551D0-F07C-45DB-8FF5-D0629BD48D3F}"/>
              </a:ext>
            </a:extLst>
          </p:cNvPr>
          <p:cNvSpPr/>
          <p:nvPr/>
        </p:nvSpPr>
        <p:spPr>
          <a:xfrm>
            <a:off x="9035725" y="4514467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talk1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3BD3942-0FEF-42F6-A347-D07B17C4ECFA}"/>
              </a:ext>
            </a:extLst>
          </p:cNvPr>
          <p:cNvSpPr/>
          <p:nvPr/>
        </p:nvSpPr>
        <p:spPr>
          <a:xfrm>
            <a:off x="9035725" y="5330151"/>
            <a:ext cx="1510085" cy="653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err="1"/>
              <a:t>Document</a:t>
            </a:r>
            <a:r>
              <a:rPr lang="pt-BR" sz="1200" dirty="0"/>
              <a:t>: talk2</a:t>
            </a:r>
            <a:br>
              <a:rPr lang="pt-BR" sz="1200" dirty="0"/>
            </a:br>
            <a:endParaRPr lang="pt-BR" sz="1200" dirty="0"/>
          </a:p>
          <a:p>
            <a:pPr algn="ctr"/>
            <a:r>
              <a:rPr lang="pt-BR" sz="1200" dirty="0"/>
              <a:t>{</a:t>
            </a:r>
            <a:r>
              <a:rPr lang="pt-BR" sz="1200" dirty="0" err="1"/>
              <a:t>fields</a:t>
            </a:r>
            <a:r>
              <a:rPr lang="pt-BR" sz="1200" dirty="0"/>
              <a:t>}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39ADD3-78C6-4245-B624-60BF2B5B8D59}"/>
              </a:ext>
            </a:extLst>
          </p:cNvPr>
          <p:cNvSpPr txBox="1"/>
          <p:nvPr/>
        </p:nvSpPr>
        <p:spPr>
          <a:xfrm>
            <a:off x="904441" y="3013872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MongoDB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9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RDBMS &lt;-&gt; </a:t>
            </a:r>
            <a:r>
              <a:rPr lang="pt-BR" b="1" dirty="0" err="1"/>
              <a:t>MongoDB</a:t>
            </a:r>
            <a:endParaRPr lang="pt-BR" b="1" dirty="0"/>
          </a:p>
        </p:txBody>
      </p:sp>
      <p:pic>
        <p:nvPicPr>
          <p:cNvPr id="5" name="Picture 2" descr="Resultado de imagem para mongo document row">
            <a:extLst>
              <a:ext uri="{FF2B5EF4-FFF2-40B4-BE49-F238E27FC236}">
                <a16:creationId xmlns:a16="http://schemas.microsoft.com/office/drawing/2014/main" id="{939D2BA7-6E15-4230-B8CE-36CA3C9D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6637"/>
            <a:ext cx="3810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5A88946D-0DE9-4854-9D0D-29A086B0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uma distância grande entre as funções de ambos, mas a comparação é quase inevitável...</a:t>
            </a:r>
          </a:p>
          <a:p>
            <a:r>
              <a:rPr lang="pt-BR" dirty="0"/>
              <a:t>Uma visão que ajuda quem domina o modelo de SQL é entender as estruturas quase “equivalentes”</a:t>
            </a:r>
          </a:p>
          <a:p>
            <a:r>
              <a:rPr lang="pt-BR" dirty="0"/>
              <a:t>Mas jamais use um banco de documentos como um banco relacional...</a:t>
            </a:r>
          </a:p>
        </p:txBody>
      </p:sp>
    </p:spTree>
    <p:extLst>
      <p:ext uri="{BB962C8B-B14F-4D97-AF65-F5344CB8AC3E}">
        <p14:creationId xmlns:p14="http://schemas.microsoft.com/office/powerpoint/2010/main" val="234834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80D9D32-9A4F-4433-AE8F-13E7AF57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4078708-BB99-48D9-B9DD-AFC74FF4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Instalando o MONGODB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B2101-A90F-4F1F-BF8F-F1F7CFBC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55ACE7-E7FF-44CA-A56E-5479FD0AFD76}"/>
              </a:ext>
            </a:extLst>
          </p:cNvPr>
          <p:cNvSpPr txBox="1"/>
          <p:nvPr/>
        </p:nvSpPr>
        <p:spPr>
          <a:xfrm>
            <a:off x="746919" y="4051027"/>
            <a:ext cx="1124629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https://fastdl.mongodb.org/linux/mongodb-linux-x86_64-ubuntu1604-4.2.3.tgz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zxvf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mongodb-linux-x86_64-ubuntu1604-4.2.3.tgz</a:t>
            </a:r>
            <a:endParaRPr lang="pt-B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4C189E-45EE-49F3-AE15-C33C994928C0}"/>
              </a:ext>
            </a:extLst>
          </p:cNvPr>
          <p:cNvSpPr txBox="1"/>
          <p:nvPr/>
        </p:nvSpPr>
        <p:spPr>
          <a:xfrm>
            <a:off x="746918" y="2419025"/>
            <a:ext cx="112462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iwr</a:t>
            </a:r>
            <a:r>
              <a:rPr lang="pt-BR" dirty="0">
                <a:solidFill>
                  <a:schemeClr val="bg1"/>
                </a:solidFill>
              </a:rPr>
              <a:t> -</a:t>
            </a:r>
            <a:r>
              <a:rPr lang="pt-BR" dirty="0" err="1">
                <a:solidFill>
                  <a:schemeClr val="bg1"/>
                </a:solidFill>
              </a:rPr>
              <a:t>useb</a:t>
            </a:r>
            <a:r>
              <a:rPr lang="pt-BR" dirty="0">
                <a:solidFill>
                  <a:schemeClr val="bg1"/>
                </a:solidFill>
              </a:rPr>
              <a:t> get.scoop.sh | </a:t>
            </a:r>
            <a:r>
              <a:rPr lang="pt-BR" dirty="0" err="1">
                <a:solidFill>
                  <a:schemeClr val="bg1"/>
                </a:solidFill>
              </a:rPr>
              <a:t>iex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scoop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install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mongodb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15">
            <a:extLst>
              <a:ext uri="{FF2B5EF4-FFF2-40B4-BE49-F238E27FC236}">
                <a16:creationId xmlns:a16="http://schemas.microsoft.com/office/drawing/2014/main" id="{7AC8024A-9311-44DF-9B72-CF4967C33F77}"/>
              </a:ext>
            </a:extLst>
          </p:cNvPr>
          <p:cNvSpPr txBox="1">
            <a:spLocks/>
          </p:cNvSpPr>
          <p:nvPr/>
        </p:nvSpPr>
        <p:spPr>
          <a:xfrm>
            <a:off x="746919" y="18425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Windows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Linux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Pelo site: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0B27D2-64B0-4C36-8177-F4C2AFDA419F}"/>
              </a:ext>
            </a:extLst>
          </p:cNvPr>
          <p:cNvSpPr/>
          <p:nvPr/>
        </p:nvSpPr>
        <p:spPr>
          <a:xfrm>
            <a:off x="746918" y="5844835"/>
            <a:ext cx="565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https://www.mongodb.com/download-center/community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98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STARTING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instalação do </a:t>
            </a:r>
            <a:r>
              <a:rPr lang="pt-BR" dirty="0" err="1"/>
              <a:t>MongoDB</a:t>
            </a:r>
            <a:r>
              <a:rPr lang="pt-BR" dirty="0"/>
              <a:t> é bastante simples:</a:t>
            </a:r>
          </a:p>
          <a:p>
            <a:pPr lvl="1"/>
            <a:r>
              <a:rPr lang="pt-BR" dirty="0"/>
              <a:t>Existem pacotes prontos para Windows, Linux e Mac</a:t>
            </a:r>
          </a:p>
          <a:p>
            <a:pPr lvl="1"/>
            <a:r>
              <a:rPr lang="pt-BR" dirty="0"/>
              <a:t>Mas basta descompactar um </a:t>
            </a:r>
            <a:r>
              <a:rPr lang="pt-BR" dirty="0" err="1"/>
              <a:t>MongoDB</a:t>
            </a:r>
            <a:r>
              <a:rPr lang="pt-BR" dirty="0"/>
              <a:t> para seu SO e iniciar o binário </a:t>
            </a:r>
            <a:r>
              <a:rPr lang="pt-BR" b="1" dirty="0" err="1"/>
              <a:t>mongod</a:t>
            </a:r>
            <a:endParaRPr lang="pt-BR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BDF1A0-BA49-40BC-951E-E521D485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20" y="2973820"/>
            <a:ext cx="6580171" cy="34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3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4F82-EF51-4740-A0E3-B9B248B4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FAA00-C0C5-C747-9B69-89BFD015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STARTING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89E0-4121-B747-88A5-06BFA519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iniciar, o </a:t>
            </a:r>
            <a:r>
              <a:rPr lang="pt-BR" dirty="0" err="1"/>
              <a:t>mongodb</a:t>
            </a:r>
            <a:r>
              <a:rPr lang="pt-BR" dirty="0"/>
              <a:t> permite definir o local dos </a:t>
            </a:r>
            <a:r>
              <a:rPr lang="pt-BR" dirty="0" err="1"/>
              <a:t>databases</a:t>
            </a:r>
            <a:r>
              <a:rPr lang="pt-BR" dirty="0"/>
              <a:t> pelo parâmetro “</a:t>
            </a:r>
            <a:r>
              <a:rPr lang="pt-BR" dirty="0" err="1"/>
              <a:t>dbpath</a:t>
            </a:r>
            <a:r>
              <a:rPr lang="pt-BR" dirty="0"/>
              <a:t>”</a:t>
            </a:r>
          </a:p>
          <a:p>
            <a:r>
              <a:rPr lang="pt-BR" dirty="0"/>
              <a:t>Se executado sem argumentos, o os diretórios , </a:t>
            </a:r>
            <a:r>
              <a:rPr lang="pt-BR" i="1" dirty="0"/>
              <a:t>/data/</a:t>
            </a:r>
            <a:r>
              <a:rPr lang="pt-BR" i="1" dirty="0" err="1"/>
              <a:t>db</a:t>
            </a:r>
            <a:r>
              <a:rPr lang="pt-BR" i="1" dirty="0"/>
              <a:t>/ serão procurados pelo </a:t>
            </a:r>
            <a:r>
              <a:rPr lang="pt-BR" i="1" dirty="0" err="1"/>
              <a:t>MongoDB</a:t>
            </a:r>
            <a:r>
              <a:rPr lang="pt-BR" i="1" dirty="0"/>
              <a:t>. Caso não sejam encontrados, o banco falha na inicialização.</a:t>
            </a:r>
            <a:endParaRPr lang="pt-BR" dirty="0"/>
          </a:p>
          <a:p>
            <a:r>
              <a:rPr lang="pt-BR" dirty="0"/>
              <a:t>Por padrão, o serviço fica ouvindo conexões na porta </a:t>
            </a:r>
            <a:r>
              <a:rPr lang="pt-BR" b="1" dirty="0"/>
              <a:t>27017</a:t>
            </a:r>
            <a:r>
              <a:rPr lang="pt-BR" dirty="0"/>
              <a:t>. </a:t>
            </a:r>
          </a:p>
          <a:p>
            <a:r>
              <a:rPr lang="pt-BR" dirty="0"/>
              <a:t>O server pode ser encerrado com um </a:t>
            </a:r>
            <a:r>
              <a:rPr lang="pt-BR" dirty="0" err="1"/>
              <a:t>Ctrl</a:t>
            </a:r>
            <a:r>
              <a:rPr lang="pt-BR" dirty="0"/>
              <a:t>-C no </a:t>
            </a:r>
            <a:r>
              <a:rPr lang="pt-BR" dirty="0" err="1"/>
              <a:t>shell</a:t>
            </a:r>
            <a:endParaRPr lang="pt-BR" dirty="0"/>
          </a:p>
          <a:p>
            <a:r>
              <a:rPr lang="pt-BR" dirty="0"/>
              <a:t>Com o servidor iniciado (</a:t>
            </a:r>
            <a:r>
              <a:rPr lang="pt-BR" b="1" dirty="0" err="1"/>
              <a:t>mongod</a:t>
            </a:r>
            <a:r>
              <a:rPr lang="pt-BR" dirty="0"/>
              <a:t>) abra outro terminal com o binário </a:t>
            </a:r>
            <a:r>
              <a:rPr lang="pt-BR" b="1" dirty="0"/>
              <a:t>mongo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3FDC1E-568A-4C97-92C8-137734E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1" y="4610928"/>
            <a:ext cx="9315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51F-7ADD-EE46-8887-F7B47D42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84BE5-ABE5-CB41-B1D8-A7033304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Mongo </a:t>
            </a:r>
            <a:r>
              <a:rPr lang="pt-BR" b="1" dirty="0" err="1"/>
              <a:t>shell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29A9-DF05-A543-B8DF-2286EA68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shell</a:t>
            </a:r>
            <a:r>
              <a:rPr lang="pt-BR" dirty="0"/>
              <a:t> é um ambiente capaz de processor </a:t>
            </a:r>
            <a:r>
              <a:rPr lang="pt-BR" dirty="0" err="1"/>
              <a:t>commandos</a:t>
            </a:r>
            <a:r>
              <a:rPr lang="pt-BR" dirty="0"/>
              <a:t> e funções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AB700-D0FB-A54B-A1B1-D7B9002434F0}"/>
              </a:ext>
            </a:extLst>
          </p:cNvPr>
          <p:cNvSpPr/>
          <p:nvPr/>
        </p:nvSpPr>
        <p:spPr>
          <a:xfrm>
            <a:off x="607561" y="3248767"/>
            <a:ext cx="1024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200</a:t>
            </a:r>
            <a:br>
              <a:rPr lang="en-US" dirty="0">
                <a:solidFill>
                  <a:srgbClr val="FF6600"/>
                </a:solidFill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solidFill>
                  <a:srgbClr val="FF6600"/>
                </a:solidFill>
                <a:latin typeface="UbuntuMono"/>
              </a:rPr>
              <a:t>40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34803-F7EB-1E47-9B4C-AA00980D4226}"/>
              </a:ext>
            </a:extLst>
          </p:cNvPr>
          <p:cNvSpPr/>
          <p:nvPr/>
        </p:nvSpPr>
        <p:spPr>
          <a:xfrm>
            <a:off x="607561" y="42907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336666"/>
                </a:solidFill>
                <a:latin typeface="UbuntuMono"/>
              </a:rPr>
              <a:t>Math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sin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336666"/>
                </a:solidFill>
                <a:latin typeface="UbuntuMono"/>
              </a:rPr>
              <a:t>Math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PI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</a:p>
          <a:p>
            <a:br>
              <a:rPr lang="en-US" dirty="0">
                <a:solidFill>
                  <a:srgbClr val="FF6600"/>
                </a:solidFill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"2010/1/1"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"Fri Jan 01 2010 00:00:00 GMT-0500 (EST)“</a:t>
            </a:r>
          </a:p>
          <a:p>
            <a:br>
              <a:rPr lang="en-US" dirty="0">
                <a:solidFill>
                  <a:srgbClr val="CC3300"/>
                </a:solidFill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World!"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replace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"World"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"MongoDB"</a:t>
            </a:r>
            <a:r>
              <a:rPr lang="en-US" dirty="0">
                <a:latin typeface="UbuntuMono"/>
              </a:rPr>
              <a:t>);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Hello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MongoDB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!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A1DFA-8EAF-154E-8712-164D27C94D3F}"/>
              </a:ext>
            </a:extLst>
          </p:cNvPr>
          <p:cNvSpPr/>
          <p:nvPr/>
        </p:nvSpPr>
        <p:spPr>
          <a:xfrm>
            <a:off x="607561" y="2277774"/>
            <a:ext cx="29756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  <a:br>
              <a:rPr lang="en-US" dirty="0">
                <a:solidFill>
                  <a:srgbClr val="FF6600"/>
                </a:solidFill>
                <a:latin typeface="UbuntuMono"/>
              </a:rPr>
            </a:br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8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51F-7ADD-EE46-8887-F7B47D42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84BE5-ABE5-CB41-B1D8-A7033304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Mongo </a:t>
            </a:r>
            <a:r>
              <a:rPr lang="pt-BR" b="1" dirty="0" err="1"/>
              <a:t>shell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29A9-DF05-A543-B8DF-2286EA68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função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24BE6-4700-3B45-81B6-AC7794B8D43E}"/>
              </a:ext>
            </a:extLst>
          </p:cNvPr>
          <p:cNvSpPr/>
          <p:nvPr/>
        </p:nvSpPr>
        <p:spPr>
          <a:xfrm>
            <a:off x="812482" y="42499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factorial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</a:t>
            </a:r>
            <a:r>
              <a:rPr lang="en-US" dirty="0">
                <a:latin typeface="UbuntuMono"/>
              </a:rPr>
              <a:t>) 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if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&lt;=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return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return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factorial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); ... }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factorial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FF6600"/>
                </a:solidFill>
                <a:latin typeface="UbuntuMono"/>
              </a:rPr>
              <a:t>120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1A1DFA-8EAF-154E-8712-164D27C94D3F}"/>
              </a:ext>
            </a:extLst>
          </p:cNvPr>
          <p:cNvSpPr/>
          <p:nvPr/>
        </p:nvSpPr>
        <p:spPr>
          <a:xfrm>
            <a:off x="812482" y="2609469"/>
            <a:ext cx="29756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  <a:br>
              <a:rPr lang="en-US" dirty="0">
                <a:solidFill>
                  <a:srgbClr val="FF6600"/>
                </a:solidFill>
                <a:latin typeface="UbuntuMono"/>
              </a:rPr>
            </a:br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52E2C-85E1-C648-997B-498BEB7FFD0B}"/>
              </a:ext>
            </a:extLst>
          </p:cNvPr>
          <p:cNvSpPr/>
          <p:nvPr/>
        </p:nvSpPr>
        <p:spPr>
          <a:xfrm>
            <a:off x="5712060" y="32270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MinionPro"/>
              </a:rPr>
              <a:t>O </a:t>
            </a:r>
            <a:r>
              <a:rPr lang="pt-BR" dirty="0" err="1">
                <a:latin typeface="MinionPro"/>
              </a:rPr>
              <a:t>shell</a:t>
            </a:r>
            <a:r>
              <a:rPr lang="pt-BR" dirty="0">
                <a:latin typeface="MinionPro"/>
              </a:rPr>
              <a:t> sempre </a:t>
            </a:r>
            <a:r>
              <a:rPr lang="pt-BR" dirty="0" err="1">
                <a:latin typeface="MinionPro"/>
              </a:rPr>
              <a:t>identifca</a:t>
            </a:r>
            <a:r>
              <a:rPr lang="pt-BR" dirty="0">
                <a:latin typeface="MinionPro"/>
              </a:rPr>
              <a:t> se o </a:t>
            </a:r>
            <a:r>
              <a:rPr lang="pt-BR" dirty="0" err="1">
                <a:latin typeface="MinionPro"/>
              </a:rPr>
              <a:t>statement</a:t>
            </a:r>
            <a:r>
              <a:rPr lang="pt-BR" dirty="0">
                <a:latin typeface="MinionPro"/>
              </a:rPr>
              <a:t> </a:t>
            </a:r>
            <a:r>
              <a:rPr lang="pt-BR" dirty="0" err="1">
                <a:latin typeface="MinionPro"/>
              </a:rPr>
              <a:t>JavaScript</a:t>
            </a:r>
            <a:r>
              <a:rPr lang="pt-BR" dirty="0">
                <a:latin typeface="MinionPro"/>
              </a:rPr>
              <a:t> está complete. Se estiver, ele retorna, senão, permite continuar com indicando as reticências (…). </a:t>
            </a:r>
            <a:r>
              <a:rPr lang="pt-BR" dirty="0" err="1">
                <a:latin typeface="MinionPro"/>
              </a:rPr>
              <a:t>Enter</a:t>
            </a:r>
            <a:r>
              <a:rPr lang="pt-BR" dirty="0">
                <a:latin typeface="MinionPro"/>
              </a:rPr>
              <a:t> 3x cancela o </a:t>
            </a:r>
            <a:r>
              <a:rPr lang="pt-BR" dirty="0" err="1">
                <a:latin typeface="MinionPro"/>
              </a:rPr>
              <a:t>commando</a:t>
            </a:r>
            <a:r>
              <a:rPr lang="pt-BR" dirty="0">
                <a:latin typeface="MinionPro"/>
              </a:rPr>
              <a:t> “pela metade”.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226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151F-7ADD-EE46-8887-F7B47D42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84BE5-ABE5-CB41-B1D8-A7033304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Mongodb</a:t>
            </a:r>
            <a:r>
              <a:rPr lang="pt-BR" b="1" dirty="0"/>
              <a:t> </a:t>
            </a:r>
            <a:r>
              <a:rPr lang="pt-BR" b="1" dirty="0" err="1"/>
              <a:t>client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29A9-DF05-A543-B8DF-2286EA68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inicialização, o </a:t>
            </a:r>
            <a:r>
              <a:rPr lang="pt-BR" dirty="0" err="1"/>
              <a:t>shell</a:t>
            </a:r>
            <a:r>
              <a:rPr lang="pt-BR" dirty="0"/>
              <a:t> se conecta na base </a:t>
            </a:r>
            <a:r>
              <a:rPr lang="pt-BR" dirty="0" err="1"/>
              <a:t>test</a:t>
            </a:r>
            <a:r>
              <a:rPr lang="pt-BR" dirty="0"/>
              <a:t> e a conexão será associada à variável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dirty="0"/>
              <a:t>. Essa variável é o ponto de acesso primário para o </a:t>
            </a:r>
            <a:r>
              <a:rPr lang="pt-BR" dirty="0" err="1"/>
              <a:t>MondoDB</a:t>
            </a:r>
            <a:r>
              <a:rPr lang="pt-BR" dirty="0"/>
              <a:t> server via </a:t>
            </a:r>
            <a:r>
              <a:rPr lang="pt-BR" dirty="0" err="1"/>
              <a:t>shell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pt-BR" dirty="0"/>
              <a:t>O </a:t>
            </a:r>
            <a:r>
              <a:rPr lang="pt-BR" dirty="0" err="1"/>
              <a:t>shell</a:t>
            </a:r>
            <a:r>
              <a:rPr lang="pt-BR" dirty="0"/>
              <a:t> tem </a:t>
            </a:r>
            <a:r>
              <a:rPr lang="pt-BR" dirty="0" err="1"/>
              <a:t>commandos</a:t>
            </a:r>
            <a:r>
              <a:rPr lang="pt-BR" dirty="0"/>
              <a:t> que não existem no </a:t>
            </a:r>
            <a:r>
              <a:rPr lang="pt-BR" dirty="0" err="1"/>
              <a:t>JavaScript</a:t>
            </a:r>
            <a:r>
              <a:rPr lang="pt-BR" dirty="0"/>
              <a:t> padrão, mas que são </a:t>
            </a:r>
            <a:r>
              <a:rPr lang="pt-BR" dirty="0" err="1"/>
              <a:t>familiars</a:t>
            </a:r>
            <a:r>
              <a:rPr lang="pt-BR" dirty="0"/>
              <a:t> para quem trabalha com outras tecnologias de banco de dados. Por exemplo, para trocar de </a:t>
            </a:r>
            <a:r>
              <a:rPr lang="pt-BR" dirty="0" err="1"/>
              <a:t>database</a:t>
            </a:r>
            <a:r>
              <a:rPr lang="pt-BR" dirty="0"/>
              <a:t>, utilizamos 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19233-76F9-7F4A-BC1C-62CA7DA0AA72}"/>
              </a:ext>
            </a:extLst>
          </p:cNvPr>
          <p:cNvSpPr/>
          <p:nvPr/>
        </p:nvSpPr>
        <p:spPr>
          <a:xfrm>
            <a:off x="770965" y="2459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4B121-3147-8943-B625-0BC80CA04CB9}"/>
              </a:ext>
            </a:extLst>
          </p:cNvPr>
          <p:cNvSpPr/>
          <p:nvPr/>
        </p:nvSpPr>
        <p:spPr>
          <a:xfrm>
            <a:off x="770965" y="3947847"/>
            <a:ext cx="2295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use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foobar</a:t>
            </a:r>
            <a:endParaRPr lang="en-US" dirty="0">
              <a:solidFill>
                <a:srgbClr val="000087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switched to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foobar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C7D8D-D896-6C46-83AF-2BA0C306E2E0}"/>
              </a:ext>
            </a:extLst>
          </p:cNvPr>
          <p:cNvSpPr/>
          <p:nvPr/>
        </p:nvSpPr>
        <p:spPr>
          <a:xfrm>
            <a:off x="770965" y="4697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foobar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12145C-C451-3A40-9023-EA597A30DF49}"/>
              </a:ext>
            </a:extLst>
          </p:cNvPr>
          <p:cNvSpPr/>
          <p:nvPr/>
        </p:nvSpPr>
        <p:spPr>
          <a:xfrm>
            <a:off x="607561" y="5491635"/>
            <a:ext cx="8513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As coleções, são acessadas pela variável </a:t>
            </a:r>
            <a:r>
              <a:rPr lang="pt-BR" sz="1600" dirty="0" err="1"/>
              <a:t>db</a:t>
            </a:r>
            <a:r>
              <a:rPr lang="pt-BR" sz="1600" dirty="0"/>
              <a:t>. Por exemplo,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db.baz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/>
              <a:t>retorna a coleção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pt-BR" sz="1600" dirty="0"/>
              <a:t> no banco de dados em uso (atual). </a:t>
            </a:r>
          </a:p>
        </p:txBody>
      </p:sp>
    </p:spTree>
    <p:extLst>
      <p:ext uri="{BB962C8B-B14F-4D97-AF65-F5344CB8AC3E}">
        <p14:creationId xmlns:p14="http://schemas.microsoft.com/office/powerpoint/2010/main" val="354111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42A3A-84E4-1B49-A285-DFDF479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B4CD1-5222-0540-BA32-DBBE19A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CRUD BASIC - </a:t>
            </a:r>
            <a:r>
              <a:rPr lang="pt-BR" b="1" dirty="0" err="1"/>
              <a:t>insert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F3520-EDC1-2C40-8F73-505C6F28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insert</a:t>
            </a:r>
            <a:r>
              <a:rPr lang="pt-BR" dirty="0"/>
              <a:t> adiciona um documento em uma coleção.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BA67E-EDF6-1C4F-923F-6CE4110A0548}"/>
              </a:ext>
            </a:extLst>
          </p:cNvPr>
          <p:cNvSpPr/>
          <p:nvPr/>
        </p:nvSpPr>
        <p:spPr>
          <a:xfrm>
            <a:off x="753035" y="23536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post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...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()}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6B47F-35E1-3645-9787-1BA2B41BDDD9}"/>
              </a:ext>
            </a:extLst>
          </p:cNvPr>
          <p:cNvSpPr/>
          <p:nvPr/>
        </p:nvSpPr>
        <p:spPr>
          <a:xfrm>
            <a:off x="753035" y="51408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post</a:t>
            </a:r>
            <a:r>
              <a:rPr lang="en-US" dirty="0">
                <a:latin typeface="UbuntuMono"/>
              </a:rPr>
              <a:t>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3F32C-4FFA-334D-A219-741018626171}"/>
              </a:ext>
            </a:extLst>
          </p:cNvPr>
          <p:cNvSpPr/>
          <p:nvPr/>
        </p:nvSpPr>
        <p:spPr>
          <a:xfrm>
            <a:off x="753035" y="36667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"2012-08-24T21:12:09.982Z"</a:t>
            </a:r>
            <a:r>
              <a:rPr lang="en-US" dirty="0">
                <a:latin typeface="UbuntuMono"/>
              </a:rPr>
              <a:t>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42A3A-84E4-1B49-A285-DFDF479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B4CD1-5222-0540-BA32-DBBE19A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CRUD BASIC - </a:t>
            </a:r>
            <a:r>
              <a:rPr lang="pt-BR" b="1" dirty="0" err="1"/>
              <a:t>read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F3520-EDC1-2C40-8F73-505C6F28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consultar, utilizamos a função </a:t>
            </a:r>
            <a:r>
              <a:rPr lang="pt-BR" dirty="0" err="1"/>
              <a:t>find</a:t>
            </a:r>
            <a:r>
              <a:rPr lang="en-US" dirty="0"/>
              <a:t>:</a:t>
            </a:r>
          </a:p>
          <a:p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2A47-3134-8342-8CBE-150EE2C04A2A}"/>
              </a:ext>
            </a:extLst>
          </p:cNvPr>
          <p:cNvSpPr txBox="1"/>
          <p:nvPr/>
        </p:nvSpPr>
        <p:spPr>
          <a:xfrm>
            <a:off x="89647" y="3209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CBFA5-F8C7-6847-980F-30C641948167}"/>
              </a:ext>
            </a:extLst>
          </p:cNvPr>
          <p:cNvSpPr/>
          <p:nvPr/>
        </p:nvSpPr>
        <p:spPr>
          <a:xfrm>
            <a:off x="607561" y="237836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"5037ee4a1084eb3ffeef7228"</a:t>
            </a:r>
            <a:r>
              <a:rPr lang="en-US" dirty="0">
                <a:latin typeface="UbuntuMono"/>
              </a:rPr>
              <a:t>),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"2012-08-24T21:12:09.982Z"</a:t>
            </a:r>
            <a:r>
              <a:rPr lang="en-US" dirty="0">
                <a:latin typeface="UbuntuMono"/>
              </a:rPr>
              <a:t>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88245-9C0F-134D-87BB-5020411842FD}"/>
              </a:ext>
            </a:extLst>
          </p:cNvPr>
          <p:cNvSpPr/>
          <p:nvPr/>
        </p:nvSpPr>
        <p:spPr>
          <a:xfrm>
            <a:off x="607561" y="46195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"5037ee4a1084eb3ffeef7228"</a:t>
            </a:r>
            <a:r>
              <a:rPr lang="en-US" dirty="0">
                <a:latin typeface="UbuntuMono"/>
              </a:rPr>
              <a:t>),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"2012-08-24T21:12:09.982Z"</a:t>
            </a:r>
            <a:r>
              <a:rPr lang="en-US" dirty="0">
                <a:latin typeface="UbuntuMono"/>
              </a:rPr>
              <a:t>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42A3A-84E4-1B49-A285-DFDF479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B4CD1-5222-0540-BA32-DBBE19A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CRUD BASIC - </a:t>
            </a:r>
            <a:r>
              <a:rPr lang="pt-BR" b="1" dirty="0" err="1"/>
              <a:t>update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F3520-EDC1-2C40-8F73-505C6F28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update utiliza pelo menos 2 parâmetros: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Critério para encontrar o documento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O novo documento.</a:t>
            </a:r>
          </a:p>
          <a:p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2A47-3134-8342-8CBE-150EE2C04A2A}"/>
              </a:ext>
            </a:extLst>
          </p:cNvPr>
          <p:cNvSpPr txBox="1"/>
          <p:nvPr/>
        </p:nvSpPr>
        <p:spPr>
          <a:xfrm>
            <a:off x="89647" y="3209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CAACE-D492-824F-A8F9-D5E6032E5BED}"/>
              </a:ext>
            </a:extLst>
          </p:cNvPr>
          <p:cNvSpPr/>
          <p:nvPr/>
        </p:nvSpPr>
        <p:spPr>
          <a:xfrm>
            <a:off x="773813" y="2932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comments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[] </a:t>
            </a:r>
            <a:endParaRPr lang="en-US" dirty="0"/>
          </a:p>
          <a:p>
            <a:r>
              <a:rPr lang="en-US" dirty="0">
                <a:latin typeface="UbuntuMono"/>
              </a:rPr>
              <a:t>[]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40309C-69F9-CD44-BCD8-99F8D52A033A}"/>
              </a:ext>
            </a:extLst>
          </p:cNvPr>
          <p:cNvSpPr/>
          <p:nvPr/>
        </p:nvSpPr>
        <p:spPr>
          <a:xfrm>
            <a:off x="773813" y="3694242"/>
            <a:ext cx="458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title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},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post</a:t>
            </a:r>
            <a:r>
              <a:rPr lang="en-US" dirty="0">
                <a:latin typeface="UbuntuMono"/>
              </a:rPr>
              <a:t>)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BBD563-1C8B-DF43-BE4D-9E828302D507}"/>
              </a:ext>
            </a:extLst>
          </p:cNvPr>
          <p:cNvSpPr/>
          <p:nvPr/>
        </p:nvSpPr>
        <p:spPr>
          <a:xfrm>
            <a:off x="773813" y="43718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"5037ee4a1084eb3ffeef7228"</a:t>
            </a:r>
            <a:r>
              <a:rPr lang="en-US" dirty="0">
                <a:latin typeface="UbuntuMono"/>
              </a:rPr>
              <a:t>),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"Here's my blog post."</a:t>
            </a:r>
            <a:r>
              <a:rPr lang="en-US" dirty="0">
                <a:latin typeface="UbuntuMono"/>
              </a:rPr>
              <a:t>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"2012-08-24T21:12:09.982Z"</a:t>
            </a:r>
            <a:r>
              <a:rPr lang="en-US" dirty="0">
                <a:latin typeface="UbuntuMono"/>
              </a:rPr>
              <a:t>),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]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7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8AD8-6593-1A44-9241-68BC5B1B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BDACD-6CEE-9A40-88E0-2E3FC22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D271-D7AE-1043-B5C9-9A871AAE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Banco de dados “orientado a documentos”. Não há tabelas e regras de integridade. Além disso, os relacionamentos são diferentes...</a:t>
            </a:r>
          </a:p>
          <a:p>
            <a:r>
              <a:rPr lang="pt-BR" sz="1800" dirty="0"/>
              <a:t>O modelo foi pensado para atender demandas de escala e dados complexos</a:t>
            </a:r>
          </a:p>
          <a:p>
            <a:r>
              <a:rPr lang="pt-BR" sz="1800" dirty="0"/>
              <a:t>Um banco orientado a documentos, remove o conceito de linhas e colunas por um modelo de “documento”. Esse documento pode ter uma estrutura dinâmica e com </a:t>
            </a:r>
            <a:r>
              <a:rPr lang="pt-BR" sz="1800" dirty="0" err="1"/>
              <a:t>subelemetos</a:t>
            </a:r>
            <a:r>
              <a:rPr lang="pt-BR" sz="1800" dirty="0"/>
              <a:t> e/ou </a:t>
            </a:r>
            <a:r>
              <a:rPr lang="pt-BR" sz="1800" dirty="0" err="1"/>
              <a:t>arrays</a:t>
            </a:r>
            <a:r>
              <a:rPr lang="pt-BR" sz="1800" dirty="0"/>
              <a:t>  de dados.</a:t>
            </a:r>
          </a:p>
          <a:p>
            <a:r>
              <a:rPr lang="pt-BR" sz="1800" dirty="0"/>
              <a:t>O conceito de documentos permite representar dados complexos como hierarquias e estruturas relacionadas de forma “</a:t>
            </a:r>
            <a:r>
              <a:rPr lang="pt-BR" sz="1800" dirty="0" err="1"/>
              <a:t>auto-contida</a:t>
            </a:r>
            <a:r>
              <a:rPr lang="pt-BR" sz="1800" dirty="0"/>
              <a:t>” em um único registro.</a:t>
            </a:r>
          </a:p>
          <a:p>
            <a:r>
              <a:rPr lang="pt-BR" sz="1800" dirty="0"/>
              <a:t>O modelo tem muita aderência com o que os desenvolvedores precisam no dia a dia. Em geral, o modelo de documento é a típica representação de uma estrutura computacional como objetos.</a:t>
            </a:r>
          </a:p>
        </p:txBody>
      </p:sp>
    </p:spTree>
    <p:extLst>
      <p:ext uri="{BB962C8B-B14F-4D97-AF65-F5344CB8AC3E}">
        <p14:creationId xmlns:p14="http://schemas.microsoft.com/office/powerpoint/2010/main" val="401673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FE2BC-7FD0-8C4D-88A0-1CD6082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B6399-9A29-4548-AB49-2868D29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CRUD BASIC – “delete”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5F9D-B884-D341-9C85-242C4C7A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pt-BR" dirty="0"/>
              <a:t>No </a:t>
            </a:r>
            <a:r>
              <a:rPr lang="pt-BR" dirty="0" err="1"/>
              <a:t>mongoDB</a:t>
            </a:r>
            <a:r>
              <a:rPr lang="pt-BR" dirty="0"/>
              <a:t>, utilizamos o </a:t>
            </a:r>
            <a:r>
              <a:rPr lang="pt-BR" dirty="0" err="1"/>
              <a:t>commando</a:t>
            </a:r>
            <a:r>
              <a:rPr lang="pt-BR" dirty="0"/>
              <a:t> remove para operação de apagar dados de forma permanente.</a:t>
            </a:r>
          </a:p>
          <a:p>
            <a:r>
              <a:rPr lang="pt-BR" dirty="0"/>
              <a:t>Cuidado, se chamado sem parâmetros, limpa a coleção! (bom para fazer na sexta feira)</a:t>
            </a:r>
          </a:p>
          <a:p>
            <a:r>
              <a:rPr lang="pt-BR" dirty="0"/>
              <a:t>Pode receber um critério como parâmetro identificar o que será removido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C399C-C2D0-2A41-8D92-614A9CD76CDF}"/>
              </a:ext>
            </a:extLst>
          </p:cNvPr>
          <p:cNvSpPr/>
          <p:nvPr/>
        </p:nvSpPr>
        <p:spPr>
          <a:xfrm>
            <a:off x="738189" y="4298016"/>
            <a:ext cx="4116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remove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title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"My Blog Post"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3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Data </a:t>
            </a:r>
            <a:r>
              <a:rPr lang="pt-BR" sz="8000" b="1" dirty="0" err="1">
                <a:solidFill>
                  <a:schemeClr val="bg1"/>
                </a:solidFill>
              </a:rPr>
              <a:t>Types</a:t>
            </a:r>
            <a:endParaRPr lang="pt-BR" sz="8000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0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FE2BC-7FD0-8C4D-88A0-1CD6082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B6399-9A29-4548-AB49-2868D29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5F9D-B884-D341-9C85-242C4C7A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Os documentos no </a:t>
            </a:r>
            <a:r>
              <a:rPr lang="pt-BR" dirty="0" err="1"/>
              <a:t>MongoDB</a:t>
            </a:r>
            <a:r>
              <a:rPr lang="pt-BR" dirty="0"/>
              <a:t>, podem ser pensados como objetos JSON (modelo fácil de absorver para quem usa 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  <a:p>
            <a:r>
              <a:rPr lang="pt-BR" dirty="0"/>
              <a:t>Mas um JSON tradicional tem algumas limitações com os tipos </a:t>
            </a:r>
            <a:r>
              <a:rPr lang="pt-BR" dirty="0" err="1"/>
              <a:t>null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, </a:t>
            </a:r>
            <a:r>
              <a:rPr lang="pt-BR" dirty="0" err="1"/>
              <a:t>numeric</a:t>
            </a:r>
            <a:r>
              <a:rPr lang="pt-BR" dirty="0"/>
              <a:t>,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array</a:t>
            </a:r>
            <a:r>
              <a:rPr lang="pt-BR" dirty="0"/>
              <a:t>, e </a:t>
            </a:r>
            <a:r>
              <a:rPr lang="pt-BR" dirty="0" err="1"/>
              <a:t>object</a:t>
            </a:r>
            <a:r>
              <a:rPr lang="pt-BR" dirty="0"/>
              <a:t> </a:t>
            </a:r>
          </a:p>
          <a:p>
            <a:r>
              <a:rPr lang="pt-BR" dirty="0"/>
              <a:t>Para armazenamento, manipulação, o </a:t>
            </a:r>
            <a:r>
              <a:rPr lang="pt-BR" dirty="0" err="1"/>
              <a:t>MongoDB</a:t>
            </a:r>
            <a:r>
              <a:rPr lang="pt-BR" dirty="0"/>
              <a:t> define alguns padrões não formalizados em JSON </a:t>
            </a:r>
          </a:p>
          <a:p>
            <a:r>
              <a:rPr lang="pt-BR" dirty="0"/>
              <a:t>Os principais tipos são </a:t>
            </a:r>
          </a:p>
          <a:p>
            <a:pPr lvl="1"/>
            <a:r>
              <a:rPr lang="pt-BR" dirty="0"/>
              <a:t>Data</a:t>
            </a:r>
          </a:p>
          <a:p>
            <a:pPr lvl="1"/>
            <a:r>
              <a:rPr lang="pt-BR" dirty="0"/>
              <a:t>Tipos numéricos</a:t>
            </a:r>
          </a:p>
          <a:p>
            <a:pPr lvl="1"/>
            <a:r>
              <a:rPr lang="pt-BR" dirty="0" err="1"/>
              <a:t>Timestamp</a:t>
            </a:r>
            <a:endParaRPr lang="pt-BR" dirty="0"/>
          </a:p>
          <a:p>
            <a:pPr lvl="1"/>
            <a:r>
              <a:rPr lang="pt-BR" dirty="0" err="1"/>
              <a:t>Minkey</a:t>
            </a:r>
            <a:r>
              <a:rPr lang="pt-BR" dirty="0"/>
              <a:t>, </a:t>
            </a:r>
            <a:r>
              <a:rPr lang="pt-BR" dirty="0" err="1"/>
              <a:t>Maxkey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ObjectId</a:t>
            </a:r>
            <a:endParaRPr lang="pt-BR" dirty="0"/>
          </a:p>
          <a:p>
            <a:pPr lvl="1"/>
            <a:r>
              <a:rPr lang="pt-BR" dirty="0"/>
              <a:t>Regular </a:t>
            </a:r>
            <a:r>
              <a:rPr lang="pt-BR" dirty="0" err="1"/>
              <a:t>Expressions</a:t>
            </a:r>
            <a:endParaRPr lang="pt-BR" dirty="0"/>
          </a:p>
          <a:p>
            <a:pPr lvl="1"/>
            <a:r>
              <a:rPr lang="pt-BR" dirty="0"/>
              <a:t>Binários</a:t>
            </a:r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293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FE2BC-7FD0-8C4D-88A0-1CD6082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B6399-9A29-4548-AB49-2868D29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2B7A6-8523-FB46-8F24-E7A289D5956E}"/>
              </a:ext>
            </a:extLst>
          </p:cNvPr>
          <p:cNvSpPr/>
          <p:nvPr/>
        </p:nvSpPr>
        <p:spPr>
          <a:xfrm>
            <a:off x="594519" y="1443126"/>
            <a:ext cx="105339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inionPro"/>
              </a:rPr>
              <a:t>null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sz="1200" dirty="0">
                <a:latin typeface="UbuntuMono"/>
              </a:rPr>
              <a:t>} </a:t>
            </a:r>
            <a:r>
              <a:rPr lang="en-US" i="1" dirty="0" err="1">
                <a:latin typeface="MinionPro"/>
              </a:rPr>
              <a:t>boolean</a:t>
            </a:r>
            <a:r>
              <a:rPr lang="en-US" i="1" dirty="0">
                <a:latin typeface="MinionPro"/>
              </a:rPr>
              <a:t> </a:t>
            </a:r>
            <a:endParaRPr lang="en-US" dirty="0"/>
          </a:p>
          <a:p>
            <a:pPr lvl="1"/>
            <a:r>
              <a:rPr lang="en-US" dirty="0">
                <a:latin typeface="MinionPro"/>
              </a:rPr>
              <a:t>O </a:t>
            </a:r>
            <a:r>
              <a:rPr lang="en-US" dirty="0" err="1">
                <a:latin typeface="MinionPro"/>
              </a:rPr>
              <a:t>tipo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boolean</a:t>
            </a:r>
            <a:r>
              <a:rPr lang="en-US" dirty="0">
                <a:latin typeface="MinionPro"/>
              </a:rPr>
              <a:t> é </a:t>
            </a:r>
            <a:r>
              <a:rPr lang="en-US" dirty="0" err="1">
                <a:latin typeface="MinionPro"/>
              </a:rPr>
              <a:t>usado</a:t>
            </a:r>
            <a:r>
              <a:rPr lang="en-US" dirty="0">
                <a:latin typeface="MinionPro"/>
              </a:rPr>
              <a:t> para </a:t>
            </a:r>
            <a:r>
              <a:rPr lang="en-US" dirty="0" err="1">
                <a:latin typeface="MinionPro"/>
              </a:rPr>
              <a:t>valores</a:t>
            </a:r>
            <a:r>
              <a:rPr lang="en-US" dirty="0">
                <a:latin typeface="MinionPro"/>
              </a:rPr>
              <a:t> </a:t>
            </a:r>
            <a:r>
              <a:rPr lang="en-US" sz="1400" dirty="0">
                <a:latin typeface="UbuntuMono"/>
              </a:rPr>
              <a:t>true </a:t>
            </a:r>
            <a:r>
              <a:rPr lang="en-US" dirty="0">
                <a:latin typeface="MinionPro"/>
              </a:rPr>
              <a:t>e </a:t>
            </a:r>
            <a:r>
              <a:rPr lang="en-US" sz="1400" dirty="0">
                <a:latin typeface="UbuntuMono"/>
              </a:rPr>
              <a:t>false</a:t>
            </a:r>
            <a:r>
              <a:rPr lang="en-US" dirty="0">
                <a:latin typeface="MinionPro"/>
              </a:rPr>
              <a:t>: </a:t>
            </a:r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sz="1200" dirty="0">
                <a:latin typeface="UbuntuMono"/>
              </a:rPr>
              <a:t>} </a:t>
            </a:r>
            <a:endParaRPr lang="en-US" dirty="0"/>
          </a:p>
          <a:p>
            <a:endParaRPr lang="en-US" i="1" dirty="0">
              <a:latin typeface="MinionPro"/>
            </a:endParaRPr>
          </a:p>
          <a:p>
            <a:r>
              <a:rPr lang="en-US" i="1" dirty="0">
                <a:latin typeface="MinionPro"/>
              </a:rPr>
              <a:t>number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No </a:t>
            </a:r>
            <a:r>
              <a:rPr lang="pt-BR" dirty="0" err="1">
                <a:latin typeface="MinionPro"/>
              </a:rPr>
              <a:t>shell</a:t>
            </a:r>
            <a:r>
              <a:rPr lang="pt-BR" dirty="0">
                <a:latin typeface="MinionPro"/>
              </a:rPr>
              <a:t>, o padrão é sempre números </a:t>
            </a:r>
            <a:r>
              <a:rPr lang="pt-BR" dirty="0" err="1">
                <a:latin typeface="MinionPro"/>
              </a:rPr>
              <a:t>float</a:t>
            </a:r>
            <a:r>
              <a:rPr lang="pt-BR" dirty="0">
                <a:latin typeface="MinionPro"/>
              </a:rPr>
              <a:t> de 64bits. Por exemplo ambos os casos serão o mesmo tipo</a:t>
            </a:r>
            <a:r>
              <a:rPr lang="en-US" dirty="0">
                <a:latin typeface="MinionPro"/>
              </a:rPr>
              <a:t>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FF6600"/>
                </a:solidFill>
                <a:latin typeface="UbuntuMono"/>
              </a:rPr>
              <a:t>3.14</a:t>
            </a:r>
            <a:r>
              <a:rPr lang="en-US" sz="1200" dirty="0">
                <a:latin typeface="UbuntuMono"/>
              </a:rPr>
              <a:t>} </a:t>
            </a:r>
            <a:r>
              <a:rPr lang="en-US" sz="1200" dirty="0" err="1">
                <a:latin typeface="UbuntuMono"/>
              </a:rPr>
              <a:t>ou</a:t>
            </a:r>
            <a:r>
              <a:rPr lang="en-US" dirty="0">
                <a:latin typeface="MinionPro"/>
              </a:rPr>
              <a:t>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sz="1200" dirty="0">
                <a:latin typeface="UbuntuMono"/>
              </a:rPr>
              <a:t>}</a:t>
            </a:r>
            <a:br>
              <a:rPr lang="en-US" sz="1200" dirty="0">
                <a:latin typeface="UbuntuMono"/>
              </a:rPr>
            </a:br>
            <a:r>
              <a:rPr lang="en-US" dirty="0">
                <a:latin typeface="MinionPro"/>
              </a:rPr>
              <a:t>Para </a:t>
            </a:r>
            <a:r>
              <a:rPr lang="en-US" dirty="0" err="1">
                <a:latin typeface="MinionPro"/>
              </a:rPr>
              <a:t>números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inteiros</a:t>
            </a:r>
            <a:r>
              <a:rPr lang="en-US" dirty="0">
                <a:latin typeface="MinionPro"/>
              </a:rPr>
              <a:t> utilize </a:t>
            </a:r>
            <a:r>
              <a:rPr lang="en-US" sz="1400" dirty="0" err="1">
                <a:latin typeface="UbuntuMono"/>
              </a:rPr>
              <a:t>NumberInt</a:t>
            </a:r>
            <a:r>
              <a:rPr lang="en-US" sz="1400" dirty="0">
                <a:latin typeface="UbuntuMono"/>
              </a:rPr>
              <a:t> </a:t>
            </a:r>
            <a:r>
              <a:rPr lang="en-US" dirty="0" err="1">
                <a:latin typeface="MinionPro"/>
              </a:rPr>
              <a:t>ou</a:t>
            </a:r>
            <a:r>
              <a:rPr lang="en-US" dirty="0">
                <a:latin typeface="MinionPro"/>
              </a:rPr>
              <a:t> </a:t>
            </a:r>
            <a:r>
              <a:rPr lang="en-US" sz="1400" dirty="0" err="1">
                <a:latin typeface="UbuntuMono"/>
              </a:rPr>
              <a:t>NumberLong</a:t>
            </a:r>
            <a:r>
              <a:rPr lang="en-US" sz="1400" dirty="0">
                <a:latin typeface="UbuntuMono"/>
              </a:rPr>
              <a:t> </a:t>
            </a:r>
            <a:r>
              <a:rPr lang="en-US" dirty="0">
                <a:latin typeface="MinionPro"/>
              </a:rPr>
              <a:t>classes, que </a:t>
            </a:r>
            <a:r>
              <a:rPr lang="en-US" dirty="0" err="1">
                <a:latin typeface="MinionPro"/>
              </a:rPr>
              <a:t>usam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representação</a:t>
            </a:r>
            <a:r>
              <a:rPr lang="en-US" dirty="0">
                <a:latin typeface="MinionPro"/>
              </a:rPr>
              <a:t> de 4-byte </a:t>
            </a:r>
            <a:r>
              <a:rPr lang="en-US" dirty="0" err="1">
                <a:latin typeface="MinionPro"/>
              </a:rPr>
              <a:t>ou</a:t>
            </a:r>
            <a:r>
              <a:rPr lang="en-US" dirty="0">
                <a:latin typeface="MinionPro"/>
              </a:rPr>
              <a:t> </a:t>
            </a:r>
            <a:endParaRPr lang="en-US" dirty="0"/>
          </a:p>
          <a:p>
            <a:pPr lvl="1"/>
            <a:r>
              <a:rPr lang="en-US" dirty="0">
                <a:latin typeface="MinionPro"/>
              </a:rPr>
              <a:t>8-byte signed </a:t>
            </a:r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 err="1">
                <a:solidFill>
                  <a:srgbClr val="000087"/>
                </a:solidFill>
                <a:latin typeface="UbuntuMono"/>
              </a:rPr>
              <a:t>NumberInt</a:t>
            </a:r>
            <a:r>
              <a:rPr lang="en-US" sz="1200" dirty="0">
                <a:latin typeface="UbuntuMono"/>
              </a:rPr>
              <a:t>(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"3"</a:t>
            </a:r>
            <a:r>
              <a:rPr lang="en-US" sz="1200" dirty="0">
                <a:latin typeface="UbuntuMono"/>
              </a:rPr>
              <a:t>)} </a:t>
            </a:r>
            <a:br>
              <a:rPr lang="en-US" sz="1200" dirty="0">
                <a:latin typeface="UbuntuMono"/>
              </a:rPr>
            </a:br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 err="1">
                <a:solidFill>
                  <a:srgbClr val="000087"/>
                </a:solidFill>
                <a:latin typeface="UbuntuMono"/>
              </a:rPr>
              <a:t>NumberLong</a:t>
            </a:r>
            <a:r>
              <a:rPr lang="en-US" sz="1200" dirty="0">
                <a:latin typeface="UbuntuMono"/>
              </a:rPr>
              <a:t>(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"3"</a:t>
            </a:r>
            <a:r>
              <a:rPr lang="en-US" sz="1200" dirty="0">
                <a:latin typeface="UbuntuMono"/>
              </a:rPr>
              <a:t>)} </a:t>
            </a:r>
          </a:p>
          <a:p>
            <a:pPr lvl="1"/>
            <a:endParaRPr lang="en-US" sz="1200" i="1" dirty="0">
              <a:latin typeface="UbuntuMono"/>
            </a:endParaRPr>
          </a:p>
          <a:p>
            <a:r>
              <a:rPr lang="en-US" i="1" dirty="0">
                <a:latin typeface="MinionPro"/>
              </a:rPr>
              <a:t>string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Qualquer </a:t>
            </a:r>
            <a:r>
              <a:rPr lang="pt-BR" dirty="0" err="1">
                <a:latin typeface="MinionPro"/>
              </a:rPr>
              <a:t>string</a:t>
            </a:r>
            <a:r>
              <a:rPr lang="pt-BR" dirty="0">
                <a:latin typeface="MinionPro"/>
              </a:rPr>
              <a:t> UTF-8  é sempre representada/armazenada no </a:t>
            </a:r>
            <a:r>
              <a:rPr lang="pt-BR" dirty="0" err="1">
                <a:latin typeface="MinionPro"/>
              </a:rPr>
              <a:t>MongoDB</a:t>
            </a:r>
            <a:endParaRPr lang="pt-BR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sz="1200" dirty="0" err="1">
                <a:solidFill>
                  <a:srgbClr val="CC3300"/>
                </a:solidFill>
                <a:latin typeface="UbuntuMono"/>
              </a:rPr>
              <a:t>foobar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sz="1200" dirty="0">
                <a:latin typeface="UbuntuMono"/>
              </a:rPr>
              <a:t>} </a:t>
            </a:r>
          </a:p>
          <a:p>
            <a:pPr lvl="1"/>
            <a:endParaRPr lang="en-US" sz="1200" i="1" dirty="0">
              <a:latin typeface="UbuntuMono"/>
            </a:endParaRPr>
          </a:p>
        </p:txBody>
      </p:sp>
    </p:spTree>
    <p:extLst>
      <p:ext uri="{BB962C8B-B14F-4D97-AF65-F5344CB8AC3E}">
        <p14:creationId xmlns:p14="http://schemas.microsoft.com/office/powerpoint/2010/main" val="566706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FE2BC-7FD0-8C4D-88A0-1CD60822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1B6399-9A29-4548-AB49-2868D29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2B7A6-8523-FB46-8F24-E7A289D5956E}"/>
              </a:ext>
            </a:extLst>
          </p:cNvPr>
          <p:cNvSpPr/>
          <p:nvPr/>
        </p:nvSpPr>
        <p:spPr>
          <a:xfrm>
            <a:off x="594519" y="1443126"/>
            <a:ext cx="10954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inionPro"/>
              </a:rPr>
              <a:t>date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Datas são armazenados em UTC. Se necessitar </a:t>
            </a:r>
            <a:r>
              <a:rPr lang="pt-BR" dirty="0" err="1">
                <a:latin typeface="MinionPro"/>
              </a:rPr>
              <a:t>timezone</a:t>
            </a:r>
            <a:r>
              <a:rPr lang="pt-BR" dirty="0">
                <a:latin typeface="MinionPro"/>
              </a:rPr>
              <a:t>, deve ser tratado na aplicação.</a:t>
            </a:r>
            <a:r>
              <a:rPr lang="en-US" dirty="0">
                <a:latin typeface="MinionPro"/>
              </a:rPr>
              <a:t>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sz="1200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sz="1200" dirty="0">
                <a:latin typeface="UbuntuMono"/>
              </a:rPr>
              <a:t>()} </a:t>
            </a:r>
          </a:p>
          <a:p>
            <a:pPr lvl="1"/>
            <a:endParaRPr lang="en-US" sz="1200" i="1" dirty="0">
              <a:latin typeface="UbuntuMono"/>
            </a:endParaRPr>
          </a:p>
          <a:p>
            <a:pPr lvl="1"/>
            <a:endParaRPr lang="en-US" sz="1200" i="1" dirty="0">
              <a:latin typeface="UbuntuMono"/>
            </a:endParaRPr>
          </a:p>
          <a:p>
            <a:r>
              <a:rPr lang="en-US" i="1" dirty="0">
                <a:latin typeface="MinionPro"/>
              </a:rPr>
              <a:t>regular expression </a:t>
            </a:r>
            <a:endParaRPr lang="en-US" dirty="0"/>
          </a:p>
          <a:p>
            <a:pPr lvl="1"/>
            <a:r>
              <a:rPr lang="en-US" dirty="0" err="1">
                <a:latin typeface="MinionPro"/>
              </a:rPr>
              <a:t>Utilizado</a:t>
            </a:r>
            <a:r>
              <a:rPr lang="en-US" dirty="0">
                <a:latin typeface="MinionPro"/>
              </a:rPr>
              <a:t> para queries: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sz="1200" dirty="0" err="1">
                <a:solidFill>
                  <a:srgbClr val="33A8A8"/>
                </a:solidFill>
                <a:latin typeface="UbuntuMono"/>
              </a:rPr>
              <a:t>foobar</a:t>
            </a:r>
            <a:r>
              <a:rPr lang="en-US" sz="1200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sz="1200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sz="1200" dirty="0">
                <a:latin typeface="UbuntuMono"/>
              </a:rPr>
              <a:t>} </a:t>
            </a:r>
          </a:p>
          <a:p>
            <a:endParaRPr lang="en-US" sz="1200" i="1" dirty="0">
              <a:latin typeface="UbuntuMono"/>
            </a:endParaRPr>
          </a:p>
          <a:p>
            <a:r>
              <a:rPr lang="en-US" i="1" dirty="0">
                <a:latin typeface="MinionPro"/>
              </a:rPr>
              <a:t>array </a:t>
            </a:r>
            <a:endParaRPr lang="en-US" dirty="0"/>
          </a:p>
          <a:p>
            <a:pPr lvl="1"/>
            <a:r>
              <a:rPr lang="en-US" dirty="0">
                <a:latin typeface="MinionPro"/>
              </a:rPr>
              <a:t>Conjuntos de dados: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latin typeface="UbuntuMono"/>
              </a:rPr>
              <a:t>[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"a"</a:t>
            </a:r>
            <a:r>
              <a:rPr lang="en-US" sz="1200" dirty="0">
                <a:latin typeface="UbuntuMono"/>
              </a:rPr>
              <a:t>, 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"b"</a:t>
            </a:r>
            <a:r>
              <a:rPr lang="en-US" sz="1200" dirty="0">
                <a:latin typeface="UbuntuMono"/>
              </a:rPr>
              <a:t>, 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"c"</a:t>
            </a:r>
            <a:r>
              <a:rPr lang="en-US" sz="1200" dirty="0">
                <a:latin typeface="UbuntuMono"/>
              </a:rPr>
              <a:t>]} </a:t>
            </a:r>
          </a:p>
          <a:p>
            <a:pPr lvl="1"/>
            <a:endParaRPr lang="en-US" sz="1200" i="1" dirty="0">
              <a:latin typeface="UbuntuMono"/>
            </a:endParaRPr>
          </a:p>
          <a:p>
            <a:r>
              <a:rPr lang="en-US" i="1" dirty="0">
                <a:latin typeface="MinionPro"/>
              </a:rPr>
              <a:t>embedded document </a:t>
            </a:r>
            <a:endParaRPr lang="en-US" dirty="0"/>
          </a:p>
          <a:p>
            <a:pPr lvl="1"/>
            <a:r>
              <a:rPr lang="en-US" dirty="0" err="1">
                <a:latin typeface="MinionPro"/>
              </a:rPr>
              <a:t>Documentos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podem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ter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documentos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embutidos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na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estrutura</a:t>
            </a:r>
            <a:r>
              <a:rPr lang="en-US" dirty="0">
                <a:latin typeface="MinionPro"/>
              </a:rPr>
              <a:t>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"foo"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"bar"</a:t>
            </a:r>
            <a:r>
              <a:rPr lang="en-US" sz="1200" dirty="0">
                <a:latin typeface="UbuntuMono"/>
              </a:rPr>
              <a:t>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22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-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Sempre utilizar o </a:t>
            </a:r>
            <a:r>
              <a:rPr lang="pt-BR" b="1" dirty="0">
                <a:solidFill>
                  <a:schemeClr val="tx2"/>
                </a:solidFill>
              </a:rPr>
              <a:t>new</a:t>
            </a:r>
            <a:r>
              <a:rPr lang="pt-BR" dirty="0"/>
              <a:t> Date() e não Date()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Qual a </a:t>
            </a:r>
            <a:r>
              <a:rPr lang="en-US" dirty="0" err="1"/>
              <a:t>diferença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7EB886-8482-4B3C-8D1C-CB652F676F6D}"/>
              </a:ext>
            </a:extLst>
          </p:cNvPr>
          <p:cNvSpPr txBox="1"/>
          <p:nvPr/>
        </p:nvSpPr>
        <p:spPr>
          <a:xfrm>
            <a:off x="868681" y="2228671"/>
            <a:ext cx="7218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Date()</a:t>
            </a:r>
          </a:p>
          <a:p>
            <a:r>
              <a:rPr lang="pt-BR" dirty="0"/>
              <a:t>Sat </a:t>
            </a:r>
            <a:r>
              <a:rPr lang="pt-BR" dirty="0" err="1"/>
              <a:t>Feb</a:t>
            </a:r>
            <a:r>
              <a:rPr lang="pt-BR" dirty="0"/>
              <a:t> 22 2020 22:41:04 GMT-0300 (Hora oficial do Brasil)</a:t>
            </a:r>
          </a:p>
          <a:p>
            <a:r>
              <a:rPr lang="pt-BR" dirty="0"/>
              <a:t>&gt; new Date()</a:t>
            </a:r>
          </a:p>
          <a:p>
            <a:r>
              <a:rPr lang="pt-BR" dirty="0" err="1"/>
              <a:t>ISODate</a:t>
            </a:r>
            <a:r>
              <a:rPr lang="pt-BR" dirty="0"/>
              <a:t>("2020-02-23T01:41:08.286Z")</a:t>
            </a:r>
          </a:p>
        </p:txBody>
      </p:sp>
    </p:spTree>
    <p:extLst>
      <p:ext uri="{BB962C8B-B14F-4D97-AF65-F5344CB8AC3E}">
        <p14:creationId xmlns:p14="http://schemas.microsoft.com/office/powerpoint/2010/main" val="222299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6F711-EB7E-AD43-8CFF-31A8F01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B0D9C-24FF-1F4E-91F3-2A586333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508EA-03F3-0245-AC5A-E4B4572843FC}"/>
              </a:ext>
            </a:extLst>
          </p:cNvPr>
          <p:cNvSpPr/>
          <p:nvPr/>
        </p:nvSpPr>
        <p:spPr>
          <a:xfrm>
            <a:off x="594519" y="1889678"/>
            <a:ext cx="1100296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inionPro"/>
              </a:rPr>
              <a:t>object id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Tipo especial do </a:t>
            </a:r>
            <a:r>
              <a:rPr lang="pt-BR" dirty="0" err="1">
                <a:latin typeface="MinionPro"/>
              </a:rPr>
              <a:t>MongoDB</a:t>
            </a:r>
            <a:r>
              <a:rPr lang="pt-BR" dirty="0">
                <a:latin typeface="MinionPro"/>
              </a:rPr>
              <a:t> para identificador de objetos composto de 12 bytes: </a:t>
            </a:r>
            <a:endParaRPr lang="pt-BR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sz="1200" dirty="0">
                <a:latin typeface="UbuntuMono"/>
              </a:rPr>
              <a:t>()}</a:t>
            </a:r>
          </a:p>
          <a:p>
            <a:pPr lvl="1"/>
            <a:r>
              <a:rPr lang="en-US" i="1" dirty="0">
                <a:latin typeface="MinionPro"/>
              </a:rPr>
              <a:t>4-bytes timestamp value, representing the </a:t>
            </a:r>
            <a:r>
              <a:rPr lang="en-US" i="1" dirty="0" err="1">
                <a:latin typeface="MinionPro"/>
              </a:rPr>
              <a:t>ObjectId’s</a:t>
            </a:r>
            <a:r>
              <a:rPr lang="en-US" i="1" dirty="0">
                <a:latin typeface="MinionPro"/>
              </a:rPr>
              <a:t> creation, measured in seconds since the Unix epoch</a:t>
            </a:r>
          </a:p>
          <a:p>
            <a:pPr lvl="1"/>
            <a:r>
              <a:rPr lang="en-US" i="1" dirty="0">
                <a:latin typeface="MinionPro"/>
              </a:rPr>
              <a:t>5-bytes  random value</a:t>
            </a:r>
          </a:p>
          <a:p>
            <a:pPr lvl="1"/>
            <a:r>
              <a:rPr lang="en-US" i="1" dirty="0">
                <a:latin typeface="MinionPro"/>
              </a:rPr>
              <a:t>3-bytes incrementing counter, initialized to a random value</a:t>
            </a:r>
          </a:p>
          <a:p>
            <a:pPr lvl="1"/>
            <a:endParaRPr lang="en-US" i="1" dirty="0">
              <a:latin typeface="MinionPro"/>
            </a:endParaRPr>
          </a:p>
          <a:p>
            <a:r>
              <a:rPr lang="en-US" i="1" dirty="0">
                <a:latin typeface="MinionPro"/>
              </a:rPr>
              <a:t>binary data </a:t>
            </a:r>
            <a:endParaRPr lang="en-US" dirty="0"/>
          </a:p>
          <a:p>
            <a:pPr lvl="1"/>
            <a:r>
              <a:rPr lang="pt-BR" dirty="0">
                <a:latin typeface="MinionPro"/>
              </a:rPr>
              <a:t>Não pode ser </a:t>
            </a:r>
            <a:r>
              <a:rPr lang="pt-BR" dirty="0" err="1">
                <a:latin typeface="MinionPro"/>
              </a:rPr>
              <a:t>manipulaod</a:t>
            </a:r>
            <a:r>
              <a:rPr lang="pt-BR" dirty="0">
                <a:latin typeface="MinionPro"/>
              </a:rPr>
              <a:t> via </a:t>
            </a:r>
            <a:r>
              <a:rPr lang="pt-BR" dirty="0" err="1">
                <a:latin typeface="MinionPro"/>
              </a:rPr>
              <a:t>shell</a:t>
            </a:r>
            <a:r>
              <a:rPr lang="pt-BR" dirty="0">
                <a:latin typeface="MinionPro"/>
              </a:rPr>
              <a:t>, mas sim via drivers.</a:t>
            </a:r>
          </a:p>
          <a:p>
            <a:pPr lvl="1"/>
            <a:r>
              <a:rPr lang="pt-BR" dirty="0">
                <a:latin typeface="MinionPro"/>
              </a:rPr>
              <a:t>Único tipo capaz de manipular dados não UTF-8</a:t>
            </a:r>
            <a:endParaRPr lang="pt-BR" dirty="0"/>
          </a:p>
          <a:p>
            <a:pPr lvl="1"/>
            <a:endParaRPr lang="en-US" i="1" dirty="0">
              <a:latin typeface="MinionPro"/>
            </a:endParaRPr>
          </a:p>
          <a:p>
            <a:r>
              <a:rPr lang="en-US" i="1" dirty="0">
                <a:latin typeface="MinionPro"/>
              </a:rPr>
              <a:t>code </a:t>
            </a:r>
            <a:endParaRPr lang="en-US" dirty="0"/>
          </a:p>
          <a:p>
            <a:pPr lvl="1"/>
            <a:r>
              <a:rPr lang="en-US" dirty="0">
                <a:latin typeface="MinionPro"/>
              </a:rPr>
              <a:t>Queries </a:t>
            </a:r>
            <a:r>
              <a:rPr lang="en-US" dirty="0" err="1">
                <a:latin typeface="MinionPro"/>
              </a:rPr>
              <a:t>podem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ter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funções</a:t>
            </a:r>
            <a:r>
              <a:rPr lang="en-US" dirty="0">
                <a:latin typeface="MinionPro"/>
              </a:rPr>
              <a:t> </a:t>
            </a:r>
            <a:r>
              <a:rPr lang="en-US" dirty="0" err="1">
                <a:latin typeface="MinionPro"/>
              </a:rPr>
              <a:t>JavaSscript</a:t>
            </a:r>
            <a:r>
              <a:rPr lang="en-US" dirty="0">
                <a:latin typeface="MinionPro"/>
              </a:rPr>
              <a:t>: </a:t>
            </a:r>
            <a:endParaRPr lang="en-US" dirty="0"/>
          </a:p>
          <a:p>
            <a:pPr lvl="1"/>
            <a:r>
              <a:rPr lang="en-US" sz="1200" dirty="0">
                <a:latin typeface="UbuntuMono"/>
              </a:rPr>
              <a:t>{</a:t>
            </a:r>
            <a:r>
              <a:rPr lang="en-US" sz="1200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sz="1200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sz="1200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sz="1200" dirty="0">
                <a:latin typeface="UbuntuMono"/>
              </a:rPr>
              <a:t>() { </a:t>
            </a:r>
            <a:r>
              <a:rPr lang="en-US" sz="1200" i="1" dirty="0">
                <a:solidFill>
                  <a:srgbClr val="33566B"/>
                </a:solidFill>
                <a:latin typeface="UbuntuMono"/>
              </a:rPr>
              <a:t>/* ... */ </a:t>
            </a:r>
            <a:r>
              <a:rPr lang="en-US" sz="1200" dirty="0">
                <a:latin typeface="UbuntuMono"/>
              </a:rPr>
              <a:t>}}</a:t>
            </a:r>
            <a:br>
              <a:rPr lang="en-US" sz="1200" dirty="0"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00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- </a:t>
            </a:r>
            <a:r>
              <a:rPr lang="pt-BR" b="1" dirty="0" err="1"/>
              <a:t>array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Arrays</a:t>
            </a:r>
            <a:r>
              <a:rPr lang="pt-BR" dirty="0"/>
              <a:t> podem ser manipulados de forma ordenada (como lista) ou não ordenada (sets)</a:t>
            </a:r>
          </a:p>
          <a:p>
            <a:r>
              <a:rPr lang="pt-BR" dirty="0"/>
              <a:t>Os dados não precisam ser iguais, podendo misturar tipos e mesmo assim permitir buscas sobre valores do </a:t>
            </a:r>
            <a:r>
              <a:rPr lang="pt-BR" dirty="0" err="1"/>
              <a:t>array</a:t>
            </a:r>
            <a:endParaRPr lang="pt-BR" dirty="0"/>
          </a:p>
          <a:p>
            <a:endParaRPr lang="en-US" dirty="0"/>
          </a:p>
          <a:p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vai “compreender” a estrutura do </a:t>
            </a:r>
            <a:r>
              <a:rPr lang="pt-BR" dirty="0" err="1"/>
              <a:t>array</a:t>
            </a:r>
            <a:r>
              <a:rPr lang="pt-BR" dirty="0"/>
              <a:t> permitindo operações sobre o conteúdo, e criar índices. No exemplo acima, é possível buscar pelos documentos que contem 3.14 como elemento de “</a:t>
            </a:r>
            <a:r>
              <a:rPr lang="pt-BR" dirty="0" err="1"/>
              <a:t>things</a:t>
            </a:r>
            <a:r>
              <a:rPr lang="pt-BR" dirty="0"/>
              <a:t>” e atualizar “pie” para “</a:t>
            </a:r>
            <a:r>
              <a:rPr lang="pt-BR" dirty="0" err="1"/>
              <a:t>pi</a:t>
            </a:r>
            <a:r>
              <a:rPr lang="pt-BR" dirty="0"/>
              <a:t>”</a:t>
            </a:r>
          </a:p>
          <a:p>
            <a:r>
              <a:rPr lang="pt-BR" dirty="0"/>
              <a:t>A atualização sobre o conteúdo do </a:t>
            </a:r>
            <a:r>
              <a:rPr lang="pt-BR" dirty="0" err="1"/>
              <a:t>array</a:t>
            </a:r>
            <a:r>
              <a:rPr lang="pt-BR" dirty="0"/>
              <a:t> é </a:t>
            </a:r>
            <a:r>
              <a:rPr lang="pt-BR" dirty="0" err="1"/>
              <a:t>atomica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307A10-D068-0744-AE0B-0E37F2A11293}"/>
              </a:ext>
            </a:extLst>
          </p:cNvPr>
          <p:cNvSpPr/>
          <p:nvPr/>
        </p:nvSpPr>
        <p:spPr>
          <a:xfrm>
            <a:off x="766007" y="2649249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"things"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"pie"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3.14</a:t>
            </a:r>
            <a:r>
              <a:rPr lang="en-US" dirty="0">
                <a:latin typeface="UbuntuMono"/>
              </a:rPr>
              <a:t>]}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3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– </a:t>
            </a:r>
            <a:r>
              <a:rPr lang="pt-BR" b="1" dirty="0" err="1"/>
              <a:t>embeeded</a:t>
            </a:r>
            <a:r>
              <a:rPr lang="pt-BR" b="1" dirty="0"/>
              <a:t> </a:t>
            </a:r>
            <a:r>
              <a:rPr lang="pt-BR" b="1" dirty="0" err="1"/>
              <a:t>documents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documento todo pode ser o valor de uma chave. Nesse caso o conteúdo de </a:t>
            </a:r>
            <a:r>
              <a:rPr lang="pt-BR" dirty="0" err="1"/>
              <a:t>address</a:t>
            </a:r>
            <a:r>
              <a:rPr lang="pt-BR" dirty="0"/>
              <a:t> é um documento embutido: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Mongo é capaz de operar sobre “</a:t>
            </a:r>
            <a:r>
              <a:rPr lang="pt-BR" dirty="0" err="1"/>
              <a:t>subdocumentos</a:t>
            </a:r>
            <a:r>
              <a:rPr lang="pt-BR" dirty="0"/>
              <a:t>” buscando valores, criando índices e fazendo updates.</a:t>
            </a:r>
          </a:p>
          <a:p>
            <a:r>
              <a:rPr lang="pt-BR" dirty="0"/>
              <a:t>Em bancos relacionais, é um exemplo clássico de tabelas separadas que necessitam </a:t>
            </a:r>
            <a:r>
              <a:rPr lang="pt-BR" dirty="0" err="1"/>
              <a:t>join</a:t>
            </a:r>
            <a:r>
              <a:rPr lang="pt-BR" dirty="0"/>
              <a:t> para montagem do registro.</a:t>
            </a:r>
          </a:p>
          <a:p>
            <a:r>
              <a:rPr lang="pt-BR" dirty="0"/>
              <a:t>Como contrapartida, é possível ter dados repetidos entre vários documentos.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01D1-7B0E-1141-9DCD-CC350D6F231B}"/>
              </a:ext>
            </a:extLst>
          </p:cNvPr>
          <p:cNvSpPr txBox="1"/>
          <p:nvPr/>
        </p:nvSpPr>
        <p:spPr>
          <a:xfrm>
            <a:off x="-101600" y="3933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C4D4A-C719-3C40-9FBB-2F8537DB8474}"/>
              </a:ext>
            </a:extLst>
          </p:cNvPr>
          <p:cNvSpPr/>
          <p:nvPr/>
        </p:nvSpPr>
        <p:spPr>
          <a:xfrm>
            <a:off x="769257" y="238012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"John Doe"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"address"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"street"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"123 Park Street"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"city"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"Anytown"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"state"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"NY"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44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– </a:t>
            </a:r>
            <a:r>
              <a:rPr lang="pt-BR" b="1" dirty="0" err="1"/>
              <a:t>ObjectID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documento armazenado precisa ter uma “_id”. O “_id” pode ser de qualquer tipo, mas por padrão será </a:t>
            </a:r>
            <a:r>
              <a:rPr lang="pt-BR" dirty="0" err="1"/>
              <a:t>ObjectId</a:t>
            </a:r>
            <a:endParaRPr lang="pt-BR" dirty="0"/>
          </a:p>
          <a:p>
            <a:r>
              <a:rPr lang="pt-BR" dirty="0"/>
              <a:t>Em uma mesma coleção, o “_id” de cada documento deve ser único</a:t>
            </a:r>
          </a:p>
          <a:p>
            <a:r>
              <a:rPr lang="pt-BR" dirty="0"/>
              <a:t>O </a:t>
            </a:r>
            <a:r>
              <a:rPr lang="pt-BR" dirty="0" err="1"/>
              <a:t>ObjectId</a:t>
            </a:r>
            <a:r>
              <a:rPr lang="pt-BR" dirty="0"/>
              <a:t> é uma classe desenvolvida para ser leve e ainda capaz de gerar ids únicos de forma global em diferentes máquinas.</a:t>
            </a:r>
          </a:p>
          <a:p>
            <a:r>
              <a:rPr lang="pt-BR" dirty="0"/>
              <a:t>A principal razão para o uso de </a:t>
            </a:r>
            <a:r>
              <a:rPr lang="pt-BR" dirty="0" err="1"/>
              <a:t>ObjectId</a:t>
            </a:r>
            <a:r>
              <a:rPr lang="pt-BR" dirty="0"/>
              <a:t> é o fator de distribuição em diversos nós. Por isso, um modelo de auto incremento não é utilizado.</a:t>
            </a:r>
          </a:p>
          <a:p>
            <a:r>
              <a:rPr lang="pt-BR" dirty="0"/>
              <a:t>Caso for controlar o “_id” é necessário fazer a gestão/geração dos identificadores com cuidado.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01D1-7B0E-1141-9DCD-CC350D6F231B}"/>
              </a:ext>
            </a:extLst>
          </p:cNvPr>
          <p:cNvSpPr txBox="1"/>
          <p:nvPr/>
        </p:nvSpPr>
        <p:spPr>
          <a:xfrm>
            <a:off x="-101600" y="3933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0E16F6-8A2C-4A06-A27C-9FF9F12C4C6C}"/>
              </a:ext>
            </a:extLst>
          </p:cNvPr>
          <p:cNvSpPr/>
          <p:nvPr/>
        </p:nvSpPr>
        <p:spPr>
          <a:xfrm>
            <a:off x="1159823" y="46195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“012.147.557-87"</a:t>
            </a:r>
            <a:r>
              <a:rPr lang="en-US" dirty="0">
                <a:latin typeface="UbuntuMono"/>
              </a:rPr>
              <a:t>, 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"John Doe"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"address"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"street"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"123 Park Street"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"city"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"Anytown"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	"state"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"NY"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9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8AD8-6593-1A44-9241-68BC5B1B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BDACD-6CEE-9A40-88E0-2E3FC22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D271-D7AE-1043-B5C9-9A871AAE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Uma das principais características é a ausência de um </a:t>
            </a:r>
            <a:r>
              <a:rPr lang="pt-BR" sz="2400" dirty="0" err="1"/>
              <a:t>schema</a:t>
            </a:r>
            <a:r>
              <a:rPr lang="pt-BR" sz="2400" dirty="0"/>
              <a:t> </a:t>
            </a:r>
            <a:r>
              <a:rPr lang="pt-BR" sz="2400" dirty="0" err="1"/>
              <a:t>pré</a:t>
            </a:r>
            <a:r>
              <a:rPr lang="pt-BR" sz="2400" dirty="0"/>
              <a:t> definido</a:t>
            </a:r>
          </a:p>
          <a:p>
            <a:pPr lvl="1"/>
            <a:r>
              <a:rPr lang="pt-BR" sz="2000" dirty="0"/>
              <a:t>Não é necessário informar tipos</a:t>
            </a:r>
          </a:p>
          <a:p>
            <a:pPr lvl="1"/>
            <a:r>
              <a:rPr lang="pt-BR" sz="2000" dirty="0"/>
              <a:t>Não existe limitação de tamanho para os campos</a:t>
            </a:r>
          </a:p>
          <a:p>
            <a:pPr lvl="1"/>
            <a:r>
              <a:rPr lang="pt-BR" sz="2000" dirty="0"/>
              <a:t>É simples adicionar ou remover campos</a:t>
            </a:r>
          </a:p>
          <a:p>
            <a:pPr lvl="1"/>
            <a:endParaRPr lang="pt-BR" sz="2000" dirty="0"/>
          </a:p>
          <a:p>
            <a:r>
              <a:rPr lang="pt-BR" sz="2400" dirty="0"/>
              <a:t>Modelo ideal para experimentos/prototipação</a:t>
            </a:r>
          </a:p>
          <a:p>
            <a:r>
              <a:rPr lang="pt-BR" sz="2400" dirty="0"/>
              <a:t>Esse é um dos principais benefícios para aplicações estão mudando bastante;</a:t>
            </a:r>
          </a:p>
          <a:p>
            <a:r>
              <a:rPr lang="pt-BR" sz="2400" dirty="0"/>
              <a:t>A validação dos dados e estruturas fica para a aplicação</a:t>
            </a:r>
          </a:p>
        </p:txBody>
      </p:sp>
    </p:spTree>
    <p:extLst>
      <p:ext uri="{BB962C8B-B14F-4D97-AF65-F5344CB8AC3E}">
        <p14:creationId xmlns:p14="http://schemas.microsoft.com/office/powerpoint/2010/main" val="991532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– </a:t>
            </a:r>
            <a:r>
              <a:rPr lang="pt-BR" b="1" dirty="0" err="1"/>
              <a:t>ObjectID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ObjectId</a:t>
            </a:r>
            <a:r>
              <a:rPr lang="pt-BR" dirty="0"/>
              <a:t> tem uma estrutura que em geral mostra os dados em ordem de inserção (</a:t>
            </a:r>
            <a:r>
              <a:rPr lang="pt-BR" dirty="0" err="1"/>
              <a:t>timestamp</a:t>
            </a:r>
            <a:r>
              <a:rPr lang="pt-BR" dirty="0"/>
              <a:t> no </a:t>
            </a:r>
            <a:r>
              <a:rPr lang="pt-BR" dirty="0" err="1"/>
              <a:t>ínicio</a:t>
            </a:r>
            <a:r>
              <a:rPr lang="pt-BR" dirty="0"/>
              <a:t>)</a:t>
            </a:r>
          </a:p>
          <a:p>
            <a:r>
              <a:rPr lang="pt-BR" dirty="0"/>
              <a:t>São 12 bytes de armazenamento, mas que em “formato legível” são 24 caracteres  hexadecimais</a:t>
            </a:r>
          </a:p>
          <a:p>
            <a:r>
              <a:rPr lang="pt-BR" dirty="0"/>
              <a:t>Os primeiros nove bytes visam a unicidade entre servidores. Já os últimos, visam garantir que o dados será único dentro de um segundo pelos processos locais.</a:t>
            </a:r>
          </a:p>
          <a:p>
            <a:r>
              <a:rPr lang="pt-BR" dirty="0"/>
              <a:t>Não é preciso informar o “_id”, sempre que não existir essa chave, ela será adicionada pelo </a:t>
            </a:r>
            <a:r>
              <a:rPr lang="pt-BR" dirty="0" err="1"/>
              <a:t>MongoDB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01D1-7B0E-1141-9DCD-CC350D6F231B}"/>
              </a:ext>
            </a:extLst>
          </p:cNvPr>
          <p:cNvSpPr txBox="1"/>
          <p:nvPr/>
        </p:nvSpPr>
        <p:spPr>
          <a:xfrm>
            <a:off x="-101600" y="3933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263FF-54A3-8541-9673-C132AE57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18" y="4704333"/>
            <a:ext cx="3530600" cy="927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EAABA4-9356-4EE3-B78A-729B30EF3AD6}"/>
              </a:ext>
            </a:extLst>
          </p:cNvPr>
          <p:cNvSpPr txBox="1"/>
          <p:nvPr/>
        </p:nvSpPr>
        <p:spPr>
          <a:xfrm>
            <a:off x="1959429" y="498321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ObjectId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78015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6162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Shell Parte 2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3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172E-C71F-A34B-99EF-B436D6E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8AD1-5E33-844E-9320-7874013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0240-C71F-364C-BCA0-803F27AF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conectar em um </a:t>
            </a:r>
            <a:r>
              <a:rPr lang="pt-BR" dirty="0" err="1"/>
              <a:t>MongoDB</a:t>
            </a:r>
            <a:r>
              <a:rPr lang="pt-BR" dirty="0"/>
              <a:t> rodando em outro servidor/porta, basta especificar o servidor, porta e </a:t>
            </a:r>
            <a:r>
              <a:rPr lang="pt-BR" dirty="0" err="1"/>
              <a:t>database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É possível </a:t>
            </a:r>
            <a:r>
              <a:rPr lang="pt-BR" dirty="0" err="1"/>
              <a:t>iniciarl</a:t>
            </a:r>
            <a:r>
              <a:rPr lang="pt-BR" dirty="0"/>
              <a:t> o </a:t>
            </a:r>
            <a:r>
              <a:rPr lang="pt-BR" dirty="0" err="1"/>
              <a:t>shell</a:t>
            </a:r>
            <a:r>
              <a:rPr lang="pt-BR" dirty="0"/>
              <a:t> sem conectar em um banco de dados e depois montar a conexão.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01D1-7B0E-1141-9DCD-CC350D6F231B}"/>
              </a:ext>
            </a:extLst>
          </p:cNvPr>
          <p:cNvSpPr txBox="1"/>
          <p:nvPr/>
        </p:nvSpPr>
        <p:spPr>
          <a:xfrm>
            <a:off x="-101600" y="3933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EFD97-6F6A-F247-86CD-B2258C286A54}"/>
              </a:ext>
            </a:extLst>
          </p:cNvPr>
          <p:cNvSpPr/>
          <p:nvPr/>
        </p:nvSpPr>
        <p:spPr>
          <a:xfrm>
            <a:off x="808653" y="24153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some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host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30000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myDB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some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host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30000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myDB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409FB-4CAD-8D4F-A0D4-CE249067B252}"/>
              </a:ext>
            </a:extLst>
          </p:cNvPr>
          <p:cNvSpPr/>
          <p:nvPr/>
        </p:nvSpPr>
        <p:spPr>
          <a:xfrm>
            <a:off x="808653" y="4222214"/>
            <a:ext cx="418492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--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nodb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conn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Mongo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"some-host:30000"</a:t>
            </a:r>
            <a:r>
              <a:rPr lang="en-US" dirty="0">
                <a:latin typeface="UbuntuMono"/>
              </a:rPr>
              <a:t>)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connection to some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host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30000</a:t>
            </a:r>
            <a:br>
              <a:rPr lang="en-US" dirty="0">
                <a:solidFill>
                  <a:srgbClr val="FF6600"/>
                </a:solidFill>
                <a:latin typeface="UbuntuMono"/>
              </a:rPr>
            </a:br>
            <a:endParaRPr lang="en-US" dirty="0">
              <a:solidFill>
                <a:srgbClr val="FF6600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conn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getDB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myDB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)</a:t>
            </a:r>
            <a:br>
              <a:rPr lang="en-US" dirty="0">
                <a:latin typeface="UbuntuMono"/>
              </a:rPr>
            </a:br>
            <a:r>
              <a:rPr lang="en-US" dirty="0" err="1">
                <a:solidFill>
                  <a:srgbClr val="000087"/>
                </a:solidFill>
                <a:latin typeface="UbuntuMono"/>
              </a:rPr>
              <a:t>myDB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7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5EA81-14FD-274C-A56F-744818A2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0B2DC-9BDB-3446-BAF3-569784E3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12D0E-E39E-AD4B-B7D9-974C4BA9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dúvida, além do </a:t>
            </a:r>
            <a:r>
              <a:rPr lang="pt-BR" dirty="0" err="1"/>
              <a:t>StackOverflow</a:t>
            </a:r>
            <a:r>
              <a:rPr lang="pt-BR" dirty="0"/>
              <a:t>, Google, há sempre um help no </a:t>
            </a:r>
            <a:r>
              <a:rPr lang="pt-BR" dirty="0" err="1"/>
              <a:t>shell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F75CA-3EE0-E14C-B677-363005A140B2}"/>
              </a:ext>
            </a:extLst>
          </p:cNvPr>
          <p:cNvSpPr/>
          <p:nvPr/>
        </p:nvSpPr>
        <p:spPr>
          <a:xfrm>
            <a:off x="607561" y="2551837"/>
            <a:ext cx="88053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help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help</a:t>
            </a:r>
            <a:r>
              <a:rPr lang="en-US" dirty="0">
                <a:latin typeface="UbuntuMono"/>
              </a:rPr>
              <a:t>() 		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help on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methods</a:t>
            </a:r>
            <a:endParaRPr lang="en-US" dirty="0"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mycoll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help</a:t>
            </a:r>
            <a:r>
              <a:rPr lang="en-US" dirty="0">
                <a:latin typeface="UbuntuMono"/>
              </a:rPr>
              <a:t>()	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help on collection methods </a:t>
            </a:r>
            <a:endParaRPr lang="en-US" dirty="0">
              <a:latin typeface="UbuntuMono"/>
            </a:endParaRPr>
          </a:p>
          <a:p>
            <a:r>
              <a:rPr lang="en-US" dirty="0">
                <a:latin typeface="UbuntuMono"/>
              </a:rPr>
              <a:t>	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help</a:t>
            </a:r>
            <a:r>
              <a:rPr lang="en-US" dirty="0">
                <a:latin typeface="UbuntuMono"/>
              </a:rPr>
              <a:t>() 	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sharding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helpers </a:t>
            </a:r>
            <a:endParaRPr lang="en-US" dirty="0">
              <a:latin typeface="UbuntuMono"/>
            </a:endParaRPr>
          </a:p>
          <a:p>
            <a:r>
              <a:rPr lang="en-US" dirty="0">
                <a:latin typeface="UbuntuMono"/>
              </a:rPr>
              <a:t>	... </a:t>
            </a:r>
          </a:p>
          <a:p>
            <a:endParaRPr lang="en-US" dirty="0">
              <a:solidFill>
                <a:srgbClr val="000087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show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dbs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	 show database names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show collections 	 show collections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in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current database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show users 	 show users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in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current database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>
                <a:latin typeface="UbuntuMono"/>
              </a:rPr>
              <a:t>... </a:t>
            </a:r>
            <a:endParaRPr lang="en-US" dirty="0"/>
          </a:p>
          <a:p>
            <a:br>
              <a:rPr lang="en-US" dirty="0">
                <a:solidFill>
                  <a:srgbClr val="000087"/>
                </a:solidFill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85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5EA81-14FD-274C-A56F-744818A2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0B2DC-9BDB-3446-BAF3-569784E3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12D0E-E39E-AD4B-B7D9-974C4BA9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tem alguma vantagens em facilitar o conhecimento sobre código fonte</a:t>
            </a:r>
          </a:p>
          <a:p>
            <a:r>
              <a:rPr lang="pt-BR" dirty="0"/>
              <a:t>Para saber o que uma função específica faz, basta digitar a mesma sem os parêntesis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017C2-61B3-9E4A-9EC8-C00D42B3A43A}"/>
              </a:ext>
            </a:extLst>
          </p:cNvPr>
          <p:cNvSpPr/>
          <p:nvPr/>
        </p:nvSpPr>
        <p:spPr>
          <a:xfrm>
            <a:off x="607561" y="2859559"/>
            <a:ext cx="8088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function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query</a:t>
            </a:r>
            <a:r>
              <a:rPr lang="en-US" dirty="0">
                <a:latin typeface="UbuntuMono"/>
              </a:rPr>
              <a:t>,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</a:t>
            </a:r>
            <a:r>
              <a:rPr lang="en-US" dirty="0">
                <a:latin typeface="UbuntuMono"/>
              </a:rPr>
              <a:t>,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upsert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multi</a:t>
            </a:r>
            <a:r>
              <a:rPr lang="en-US" dirty="0">
                <a:latin typeface="UbuntuMono"/>
              </a:rPr>
              <a:t>) { </a:t>
            </a:r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assert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query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"need a query"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	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assert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"need an object"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	this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_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validateObject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	this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_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mongo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this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_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fullName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query</a:t>
            </a:r>
            <a:r>
              <a:rPr lang="en-US" dirty="0">
                <a:latin typeface="UbuntuMono"/>
              </a:rPr>
              <a:t>,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</a:t>
            </a:r>
            <a:r>
              <a:rPr lang="en-US" dirty="0">
                <a:latin typeface="UbuntuMono"/>
              </a:rPr>
              <a:t>, </a:t>
            </a:r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upsert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?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multi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?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);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59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5EA81-14FD-274C-A56F-744818A2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0B2DC-9BDB-3446-BAF3-569784E3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12D0E-E39E-AD4B-B7D9-974C4BA9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passar scripts para serem invocados pelo </a:t>
            </a:r>
            <a:r>
              <a:rPr lang="pt-BR" dirty="0" err="1"/>
              <a:t>shell</a:t>
            </a:r>
            <a:r>
              <a:rPr lang="pt-BR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Para automação ou acompanhamento, nem sempre o banner de </a:t>
            </a:r>
            <a:r>
              <a:rPr lang="pt-BR" dirty="0" err="1"/>
              <a:t>welcome</a:t>
            </a:r>
            <a:r>
              <a:rPr lang="pt-BR" dirty="0"/>
              <a:t> do </a:t>
            </a:r>
            <a:r>
              <a:rPr lang="pt-BR" dirty="0" err="1"/>
              <a:t>shell</a:t>
            </a:r>
            <a:r>
              <a:rPr lang="pt-BR" dirty="0"/>
              <a:t> é </a:t>
            </a:r>
            <a:r>
              <a:rPr lang="pt-BR" dirty="0" err="1"/>
              <a:t>deseado</a:t>
            </a:r>
            <a:r>
              <a:rPr lang="pt-BR" dirty="0"/>
              <a:t>. Nesses casos, basta omitir o mesmo com o –</a:t>
            </a:r>
            <a:r>
              <a:rPr lang="pt-BR" dirty="0" err="1"/>
              <a:t>quiet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DE6E7-2073-DF44-82CE-465D94FF0B27}"/>
              </a:ext>
            </a:extLst>
          </p:cNvPr>
          <p:cNvSpPr/>
          <p:nvPr/>
        </p:nvSpPr>
        <p:spPr>
          <a:xfrm>
            <a:off x="770964" y="24436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script1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script2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script3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I am script1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I am script2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I am script3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40D86-CE45-5D47-8C8E-998F0B83CC5A}"/>
              </a:ext>
            </a:extLst>
          </p:cNvPr>
          <p:cNvSpPr/>
          <p:nvPr/>
        </p:nvSpPr>
        <p:spPr>
          <a:xfrm>
            <a:off x="607561" y="5676301"/>
            <a:ext cx="8836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quiet server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30000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/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foo script1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script2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 script3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js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2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é possível carregar conteúdo diretamente do </a:t>
            </a:r>
            <a:r>
              <a:rPr lang="pt-BR" dirty="0" err="1"/>
              <a:t>shell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F830C-81CC-9B4A-887A-380DC4769D4B}"/>
              </a:ext>
            </a:extLst>
          </p:cNvPr>
          <p:cNvSpPr/>
          <p:nvPr/>
        </p:nvSpPr>
        <p:spPr>
          <a:xfrm>
            <a:off x="607561" y="20840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33566B"/>
                </a:solidFill>
                <a:latin typeface="UbuntuMono"/>
              </a:rPr>
              <a:t>// </a:t>
            </a:r>
            <a:r>
              <a:rPr lang="en-US" i="1" dirty="0" err="1">
                <a:solidFill>
                  <a:srgbClr val="33566B"/>
                </a:solidFill>
                <a:latin typeface="UbuntuMono"/>
              </a:rPr>
              <a:t>defineConnectTo.js</a:t>
            </a:r>
            <a:endParaRPr lang="en-US" i="1" dirty="0">
              <a:solidFill>
                <a:srgbClr val="33566B"/>
              </a:solidFill>
              <a:latin typeface="UbuntuMono"/>
            </a:endParaRPr>
          </a:p>
          <a:p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connectTo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port</a:t>
            </a:r>
            <a:r>
              <a:rPr lang="en-US" dirty="0">
                <a:latin typeface="UbuntuMono"/>
              </a:rPr>
              <a:t>,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dbname</a:t>
            </a:r>
            <a:r>
              <a:rPr lang="en-US" dirty="0">
                <a:latin typeface="UbuntuMono"/>
              </a:rPr>
              <a:t>) {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    if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!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port</a:t>
            </a:r>
            <a:r>
              <a:rPr lang="en-US" dirty="0">
                <a:latin typeface="UbuntuMono"/>
              </a:rPr>
              <a:t>) { </a:t>
            </a:r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      port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27017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latin typeface="UbuntuMono"/>
              </a:rPr>
              <a:t>    }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    if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!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dbname</a:t>
            </a:r>
            <a:r>
              <a:rPr lang="en-US" dirty="0">
                <a:latin typeface="UbuntuMono"/>
              </a:rPr>
              <a:t>) {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   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dbname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"test"</a:t>
            </a:r>
            <a:r>
              <a:rPr lang="en-US" dirty="0">
                <a:latin typeface="UbuntuMono"/>
              </a:rPr>
              <a:t>; </a:t>
            </a:r>
            <a:endParaRPr lang="en-US" dirty="0"/>
          </a:p>
          <a:p>
            <a:r>
              <a:rPr lang="en-US" dirty="0">
                <a:latin typeface="UbuntuMono"/>
              </a:rPr>
              <a:t>    } </a:t>
            </a:r>
            <a:endParaRPr lang="en-US" dirty="0">
              <a:solidFill>
                <a:srgbClr val="000087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connect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"localhost:"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port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"/"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dbname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    return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latin typeface="UbuntuMono"/>
              </a:rPr>
              <a:t>};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8584B-2A57-C344-86F2-D6E7AFBBD02B}"/>
              </a:ext>
            </a:extLst>
          </p:cNvPr>
          <p:cNvSpPr/>
          <p:nvPr/>
        </p:nvSpPr>
        <p:spPr>
          <a:xfrm>
            <a:off x="594519" y="52233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typeof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connectTo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undefined</a:t>
            </a:r>
            <a:br>
              <a:rPr lang="en-US" b="1" dirty="0">
                <a:solidFill>
                  <a:srgbClr val="006699"/>
                </a:solidFill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load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'defineConnectTo.js'</a:t>
            </a:r>
            <a:r>
              <a:rPr lang="en-US" dirty="0">
                <a:latin typeface="UbuntuMono"/>
              </a:rPr>
              <a:t>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typeof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connectTo</a:t>
            </a:r>
            <a:br>
              <a:rPr lang="en-US" dirty="0">
                <a:solidFill>
                  <a:srgbClr val="000087"/>
                </a:solidFill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27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Shell - .</a:t>
            </a:r>
            <a:r>
              <a:rPr lang="en-US" b="1" dirty="0" err="1"/>
              <a:t>mongorc.js</a:t>
            </a:r>
            <a:r>
              <a:rPr lang="en-US" b="1" dirty="0"/>
              <a:t>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 arquivo no $HOME chamado  </a:t>
            </a:r>
            <a:r>
              <a:rPr lang="pt-BR" i="1" dirty="0"/>
              <a:t>mongorc.js </a:t>
            </a:r>
            <a:r>
              <a:rPr lang="pt-BR" dirty="0"/>
              <a:t>file. </a:t>
            </a:r>
          </a:p>
          <a:p>
            <a:r>
              <a:rPr lang="pt-BR" dirty="0"/>
              <a:t>É possível adicionar scripts de inicialização do </a:t>
            </a:r>
            <a:r>
              <a:rPr lang="pt-BR" dirty="0" err="1"/>
              <a:t>shell</a:t>
            </a:r>
            <a:r>
              <a:rPr lang="pt-BR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EC781-663C-4F45-B53E-C8DF99F489A7}"/>
              </a:ext>
            </a:extLst>
          </p:cNvPr>
          <p:cNvSpPr/>
          <p:nvPr/>
        </p:nvSpPr>
        <p:spPr>
          <a:xfrm>
            <a:off x="607560" y="2628341"/>
            <a:ext cx="10114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33566B"/>
                </a:solidFill>
                <a:latin typeface="UbuntuMono"/>
              </a:rPr>
              <a:t>// </a:t>
            </a:r>
            <a:r>
              <a:rPr lang="en-US" i="1" dirty="0" err="1">
                <a:solidFill>
                  <a:srgbClr val="33566B"/>
                </a:solidFill>
                <a:latin typeface="UbuntuMono"/>
              </a:rPr>
              <a:t>mongorc.js</a:t>
            </a:r>
            <a:r>
              <a:rPr lang="en-US" i="1" dirty="0">
                <a:solidFill>
                  <a:srgbClr val="33566B"/>
                </a:solidFill>
                <a:latin typeface="UbuntuMono"/>
              </a:rPr>
              <a:t> </a:t>
            </a:r>
          </a:p>
          <a:p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compliment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"attractive"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"intelligent"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"like Batman"</a:t>
            </a:r>
            <a:r>
              <a:rPr lang="en-US" dirty="0">
                <a:latin typeface="UbuntuMono"/>
              </a:rPr>
              <a:t>]; </a:t>
            </a:r>
          </a:p>
          <a:p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index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336666"/>
                </a:solidFill>
                <a:latin typeface="UbuntuMono"/>
              </a:rPr>
              <a:t>Math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floor</a:t>
            </a:r>
            <a:r>
              <a:rPr lang="en-US" dirty="0">
                <a:latin typeface="UbuntuMono"/>
              </a:rPr>
              <a:t>(</a:t>
            </a:r>
            <a:r>
              <a:rPr lang="en-US" dirty="0" err="1">
                <a:solidFill>
                  <a:srgbClr val="336666"/>
                </a:solidFill>
                <a:latin typeface="UbuntuMono"/>
              </a:rPr>
              <a:t>Math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random</a:t>
            </a:r>
            <a:r>
              <a:rPr lang="en-US" dirty="0">
                <a:latin typeface="UbuntuMono"/>
              </a:rPr>
              <a:t>()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*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); </a:t>
            </a:r>
          </a:p>
          <a:p>
            <a:endParaRPr lang="en-US" dirty="0"/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print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"Hello, you're looking particularly 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compliment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index</a:t>
            </a:r>
            <a:r>
              <a:rPr lang="en-US" dirty="0">
                <a:latin typeface="UbuntuMono"/>
              </a:rPr>
              <a:t>]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today!"</a:t>
            </a:r>
            <a:r>
              <a:rPr lang="en-US" dirty="0">
                <a:latin typeface="UbuntuMono"/>
              </a:rPr>
              <a:t>);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0208-631A-014C-91F7-4B9CE8ADFC45}"/>
              </a:ext>
            </a:extLst>
          </p:cNvPr>
          <p:cNvSpPr/>
          <p:nvPr/>
        </p:nvSpPr>
        <p:spPr>
          <a:xfrm>
            <a:off x="594519" y="47207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$ mongo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MongoDB shell version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2.4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pre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connecting to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test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Hello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you</a:t>
            </a:r>
            <a:r>
              <a:rPr lang="en-US" dirty="0">
                <a:solidFill>
                  <a:srgbClr val="A80000"/>
                </a:solidFill>
                <a:latin typeface="UbuntuMono"/>
              </a:rPr>
              <a:t>'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re looking particularly like Batman today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3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Shell - .</a:t>
            </a:r>
            <a:r>
              <a:rPr lang="en-US" b="1" dirty="0" err="1"/>
              <a:t>mongorc.js</a:t>
            </a:r>
            <a:r>
              <a:rPr lang="en-US" b="1" dirty="0"/>
              <a:t>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arquivo pode ser um bom aliado para evitar “acidentes”: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CBD27-23A4-C94D-BC00-3B2DA9086B87}"/>
              </a:ext>
            </a:extLst>
          </p:cNvPr>
          <p:cNvSpPr/>
          <p:nvPr/>
        </p:nvSpPr>
        <p:spPr>
          <a:xfrm>
            <a:off x="806823" y="2917876"/>
            <a:ext cx="81220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no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dirty="0">
                <a:latin typeface="UbuntuMono"/>
              </a:rPr>
              <a:t>() {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print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"Not on my watch."</a:t>
            </a:r>
            <a:r>
              <a:rPr lang="en-US" dirty="0">
                <a:latin typeface="UbuntuMono"/>
              </a:rPr>
              <a:t>); </a:t>
            </a:r>
            <a:endParaRPr lang="en-US" dirty="0"/>
          </a:p>
          <a:p>
            <a:r>
              <a:rPr lang="en-US" dirty="0">
                <a:latin typeface="UbuntuMono"/>
              </a:rPr>
              <a:t>}; 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dropDatabase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prototype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dropDatabase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no</a:t>
            </a:r>
            <a:r>
              <a:rPr lang="en-US" dirty="0">
                <a:latin typeface="UbuntuMono"/>
              </a:rPr>
              <a:t>; </a:t>
            </a:r>
            <a:endParaRPr lang="en-US" dirty="0"/>
          </a:p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DBCollection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prototype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drop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no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DBCollection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prototype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dropIndex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no</a:t>
            </a:r>
            <a:r>
              <a:rPr lang="en-US" dirty="0">
                <a:latin typeface="UbuntuMono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24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Operações</a:t>
            </a:r>
          </a:p>
          <a:p>
            <a:r>
              <a:rPr lang="pt-BR" sz="8000" b="1" dirty="0">
                <a:solidFill>
                  <a:schemeClr val="bg1"/>
                </a:solidFill>
              </a:rPr>
              <a:t>CRUD II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5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8AD8-6593-1A44-9241-68BC5B1B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BDACD-6CEE-9A40-88E0-2E3FC22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D271-D7AE-1043-B5C9-9A871AAE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800" dirty="0"/>
              <a:t>Uma das principais características do é seu modelo de escala, voltado para escala horizontal: pela adição de servidores .</a:t>
            </a:r>
          </a:p>
          <a:p>
            <a:r>
              <a:rPr lang="pt-BR" sz="1800" dirty="0"/>
              <a:t>Nascido com foco em commodity-servers, em geral não exige nenhum equipamento específico para novos nós no cluster.</a:t>
            </a:r>
          </a:p>
          <a:p>
            <a:r>
              <a:rPr lang="pt-BR" sz="1800" dirty="0"/>
              <a:t>Como os documentos são “</a:t>
            </a:r>
            <a:r>
              <a:rPr lang="pt-BR" sz="1800" dirty="0" err="1"/>
              <a:t>auto-contidos</a:t>
            </a:r>
            <a:r>
              <a:rPr lang="pt-BR" sz="1800" dirty="0"/>
              <a:t>” é mais fácil espalhar os dados entre vários servidores.</a:t>
            </a:r>
          </a:p>
          <a:p>
            <a:r>
              <a:rPr lang="pt-BR" sz="1800" dirty="0"/>
              <a:t>O </a:t>
            </a:r>
            <a:r>
              <a:rPr lang="pt-BR" sz="1800" dirty="0" err="1"/>
              <a:t>MongoDB</a:t>
            </a:r>
            <a:r>
              <a:rPr lang="pt-BR" sz="1800" dirty="0"/>
              <a:t> é projetado para fazer esse balanceamento da carga no cluster, redistribuindo os documentos automaticamente e redirecionando as requisições para cada grupo de máquinas.</a:t>
            </a:r>
          </a:p>
          <a:p>
            <a:r>
              <a:rPr lang="pt-BR" sz="1800" dirty="0"/>
              <a:t>O ponto positivo, é que se a aplicação demandar mais escala, é mais fácil atender com mais nós no cluster</a:t>
            </a:r>
          </a:p>
          <a:p>
            <a:r>
              <a:rPr lang="pt-BR" sz="1800" dirty="0"/>
              <a:t>O ponto negativo é que com o tempo se torna bem mais desafiador gerenciar centenas de nós de que apenas um banco de dados... </a:t>
            </a:r>
          </a:p>
          <a:p>
            <a:r>
              <a:rPr lang="pt-BR" sz="1800" dirty="0"/>
              <a:t>Mas em geral, existem serviços que já oferecem o banco “as a </a:t>
            </a:r>
            <a:r>
              <a:rPr lang="pt-BR" sz="1800" dirty="0" err="1"/>
              <a:t>service</a:t>
            </a:r>
            <a:r>
              <a:rPr lang="pt-BR" sz="1800" dirty="0"/>
              <a:t>”.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8606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Inserting and Saving Documents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insert</a:t>
            </a:r>
            <a:r>
              <a:rPr lang="pt-BR" dirty="0"/>
              <a:t> permite adicionar um ou mais documentos</a:t>
            </a:r>
          </a:p>
          <a:p>
            <a:r>
              <a:rPr lang="pt-BR" dirty="0"/>
              <a:t>O método tem 3 parâmetros:</a:t>
            </a:r>
          </a:p>
          <a:p>
            <a:pPr lvl="1"/>
            <a:r>
              <a:rPr lang="pt-BR" dirty="0"/>
              <a:t>O documento a ser inserido ou </a:t>
            </a:r>
            <a:r>
              <a:rPr lang="pt-BR" dirty="0" err="1"/>
              <a:t>Array</a:t>
            </a:r>
            <a:endParaRPr lang="pt-BR" dirty="0"/>
          </a:p>
          <a:p>
            <a:pPr lvl="1"/>
            <a:r>
              <a:rPr lang="pt-BR" dirty="0"/>
              <a:t>Write </a:t>
            </a:r>
            <a:r>
              <a:rPr lang="pt-BR" dirty="0" err="1"/>
              <a:t>concern</a:t>
            </a:r>
            <a:r>
              <a:rPr lang="pt-BR" dirty="0"/>
              <a:t> (forma de ACK para </a:t>
            </a:r>
            <a:r>
              <a:rPr lang="pt-BR" dirty="0" err="1"/>
              <a:t>asegurar</a:t>
            </a:r>
            <a:r>
              <a:rPr lang="pt-BR" dirty="0"/>
              <a:t> o </a:t>
            </a:r>
            <a:r>
              <a:rPr lang="pt-BR" dirty="0" err="1"/>
              <a:t>insert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Indicação se a </a:t>
            </a:r>
            <a:r>
              <a:rPr lang="pt-BR" dirty="0" err="1"/>
              <a:t>inseção</a:t>
            </a:r>
            <a:r>
              <a:rPr lang="pt-BR" dirty="0"/>
              <a:t> de </a:t>
            </a:r>
            <a:r>
              <a:rPr lang="pt-BR" dirty="0" err="1"/>
              <a:t>array</a:t>
            </a:r>
            <a:r>
              <a:rPr lang="pt-BR" dirty="0"/>
              <a:t> deve ser ordenada</a:t>
            </a:r>
          </a:p>
          <a:p>
            <a:endParaRPr lang="en-US" dirty="0">
              <a:effectLst/>
            </a:endParaRPr>
          </a:p>
          <a:p>
            <a:r>
              <a:rPr lang="en-US" dirty="0" err="1"/>
              <a:t>Opções</a:t>
            </a:r>
            <a:r>
              <a:rPr lang="en-US" dirty="0"/>
              <a:t> do Write concern</a:t>
            </a:r>
          </a:p>
          <a:p>
            <a:pPr lvl="1"/>
            <a:r>
              <a:rPr lang="en-US" dirty="0">
                <a:effectLst/>
              </a:rPr>
              <a:t>Major</a:t>
            </a:r>
            <a:r>
              <a:rPr lang="en-US" dirty="0"/>
              <a:t>ity (</a:t>
            </a:r>
            <a:r>
              <a:rPr lang="en-US" dirty="0" err="1"/>
              <a:t>Exemplo</a:t>
            </a:r>
            <a:r>
              <a:rPr lang="en-US" dirty="0"/>
              <a:t> 3 </a:t>
            </a:r>
            <a:r>
              <a:rPr lang="en-US" dirty="0" err="1"/>
              <a:t>nos</a:t>
            </a:r>
            <a:r>
              <a:rPr lang="en-US" dirty="0"/>
              <a:t> – Majority 2)</a:t>
            </a:r>
          </a:p>
          <a:p>
            <a:pPr lvl="1"/>
            <a:r>
              <a:rPr lang="en-US" dirty="0">
                <a:effectLst/>
              </a:rPr>
              <a:t>W Option</a:t>
            </a:r>
          </a:p>
          <a:p>
            <a:pPr lvl="1"/>
            <a:r>
              <a:rPr lang="en-US" dirty="0"/>
              <a:t>Custom</a:t>
            </a:r>
            <a:endParaRPr lang="en-US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AA08E4-6A0C-46BF-8E98-5112CE88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69" y="2714245"/>
            <a:ext cx="4876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8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Setting a Write Concern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Write </a:t>
            </a:r>
            <a:r>
              <a:rPr lang="pt-BR" i="1" dirty="0" err="1"/>
              <a:t>concern</a:t>
            </a:r>
            <a:r>
              <a:rPr lang="pt-BR" i="1" dirty="0"/>
              <a:t> é basicamente uma configuração que define o quão Seguro uma operação de </a:t>
            </a:r>
            <a:r>
              <a:rPr lang="pt-BR" i="1" dirty="0" err="1"/>
              <a:t>write</a:t>
            </a:r>
            <a:r>
              <a:rPr lang="pt-BR" i="1" dirty="0"/>
              <a:t> deve ocorrer antes da aplicação seguir em frente. </a:t>
            </a:r>
          </a:p>
          <a:p>
            <a:r>
              <a:rPr lang="en-US" dirty="0" err="1"/>
              <a:t>Opções</a:t>
            </a:r>
            <a:r>
              <a:rPr lang="en-US" dirty="0"/>
              <a:t> do Write concern</a:t>
            </a:r>
          </a:p>
          <a:p>
            <a:pPr lvl="1"/>
            <a:r>
              <a:rPr lang="en-US" dirty="0"/>
              <a:t>Majority (</a:t>
            </a:r>
            <a:r>
              <a:rPr lang="en-US" dirty="0" err="1"/>
              <a:t>Exemplo</a:t>
            </a:r>
            <a:r>
              <a:rPr lang="en-US" dirty="0"/>
              <a:t> 3 </a:t>
            </a:r>
            <a:r>
              <a:rPr lang="en-US" dirty="0" err="1"/>
              <a:t>nos</a:t>
            </a:r>
            <a:r>
              <a:rPr lang="en-US" dirty="0"/>
              <a:t> – Majority 2)</a:t>
            </a:r>
          </a:p>
          <a:p>
            <a:pPr lvl="1"/>
            <a:r>
              <a:rPr lang="en-US" dirty="0"/>
              <a:t>W Option</a:t>
            </a:r>
          </a:p>
          <a:p>
            <a:pPr lvl="1"/>
            <a:r>
              <a:rPr lang="en-US" dirty="0"/>
              <a:t>Custom</a:t>
            </a:r>
            <a:endParaRPr lang="pt-BR" dirty="0"/>
          </a:p>
          <a:p>
            <a:r>
              <a:rPr lang="pt-BR" dirty="0"/>
              <a:t>Em 2012, o Write </a:t>
            </a:r>
            <a:r>
              <a:rPr lang="pt-BR" dirty="0" err="1"/>
              <a:t>Concer</a:t>
            </a:r>
            <a:r>
              <a:rPr lang="pt-BR" dirty="0"/>
              <a:t> padrão foi alterado, e por isso versões antigas do Mongo podem funcionar de forma diferente. </a:t>
            </a:r>
          </a:p>
          <a:p>
            <a:r>
              <a:rPr lang="pt-BR" dirty="0"/>
              <a:t>Atualmente, o padrão é com </a:t>
            </a:r>
            <a:r>
              <a:rPr lang="pt-BR" dirty="0" err="1"/>
              <a:t>acknowledgement</a:t>
            </a:r>
            <a:r>
              <a:rPr lang="pt-BR" dirty="0"/>
              <a:t> w: 1 (</a:t>
            </a:r>
            <a:r>
              <a:rPr lang="pt-BR" dirty="0" err="1"/>
              <a:t>standalone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725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Inserting and Saving Documents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Variações do </a:t>
            </a:r>
            <a:r>
              <a:rPr lang="pt-BR" dirty="0" err="1"/>
              <a:t>Insert</a:t>
            </a:r>
            <a:endParaRPr lang="pt-BR" dirty="0"/>
          </a:p>
          <a:p>
            <a:pPr lvl="1"/>
            <a:r>
              <a:rPr lang="pt-BR" dirty="0" err="1">
                <a:effectLst/>
              </a:rPr>
              <a:t>insertOne</a:t>
            </a:r>
            <a:endParaRPr lang="pt-BR" dirty="0">
              <a:effectLst/>
            </a:endParaRPr>
          </a:p>
          <a:p>
            <a:pPr lvl="1"/>
            <a:r>
              <a:rPr lang="pt-BR" dirty="0" err="1"/>
              <a:t>insertMany</a:t>
            </a:r>
            <a:endParaRPr lang="pt-BR" dirty="0"/>
          </a:p>
          <a:p>
            <a:pPr lvl="1"/>
            <a:endParaRPr lang="pt-BR" dirty="0">
              <a:effectLst/>
            </a:endParaRPr>
          </a:p>
          <a:p>
            <a:r>
              <a:rPr lang="pt-BR" dirty="0">
                <a:effectLst/>
              </a:rPr>
              <a:t>Por padrão, </a:t>
            </a:r>
            <a:r>
              <a:rPr lang="pt-BR" dirty="0"/>
              <a:t>há um limite de </a:t>
            </a:r>
            <a:r>
              <a:rPr lang="pt-BR" dirty="0" err="1"/>
              <a:t>writes</a:t>
            </a:r>
            <a:r>
              <a:rPr lang="pt-BR" dirty="0"/>
              <a:t> com o </a:t>
            </a:r>
            <a:r>
              <a:rPr lang="pt-BR" dirty="0" err="1"/>
              <a:t>InsertMany</a:t>
            </a:r>
            <a:endParaRPr lang="pt-BR" dirty="0"/>
          </a:p>
          <a:p>
            <a:r>
              <a:rPr lang="pt-BR" dirty="0">
                <a:effectLst/>
              </a:rPr>
              <a:t>Por padrão, esse limite é de 100 mil </a:t>
            </a:r>
            <a:r>
              <a:rPr lang="pt-BR" dirty="0" err="1">
                <a:effectLst/>
              </a:rPr>
              <a:t>writes</a:t>
            </a:r>
            <a:endParaRPr lang="pt-BR" dirty="0">
              <a:effectLst/>
            </a:endParaRPr>
          </a:p>
          <a:p>
            <a:r>
              <a:rPr lang="pt-BR" dirty="0"/>
              <a:t>Alguns drivers gerenciam isso automaticamente</a:t>
            </a:r>
          </a:p>
          <a:p>
            <a:r>
              <a:rPr lang="pt-BR" dirty="0">
                <a:effectLst/>
              </a:rPr>
              <a:t>Para evitar o limite de </a:t>
            </a:r>
            <a:r>
              <a:rPr lang="pt-BR" dirty="0" err="1">
                <a:effectLst/>
              </a:rPr>
              <a:t>write</a:t>
            </a:r>
            <a:r>
              <a:rPr lang="pt-BR" dirty="0">
                <a:effectLst/>
              </a:rPr>
              <a:t>, é possível usar bulks</a:t>
            </a:r>
            <a:endParaRPr lang="en-US" dirty="0">
              <a:effectLst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642DC95-3C04-435E-B39B-AD3DA9B5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549" y="1757363"/>
            <a:ext cx="4298495" cy="22288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E038B6A-C1A6-4B00-AC81-0226B9412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894" y="4053458"/>
            <a:ext cx="4295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57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Inserting and Saving Documents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uma limitação de 16MB para cada documento.</a:t>
            </a:r>
          </a:p>
          <a:p>
            <a:r>
              <a:rPr lang="pt-BR" dirty="0"/>
              <a:t>Inserções em volumes devem utilizar o </a:t>
            </a:r>
            <a:r>
              <a:rPr lang="pt-BR" dirty="0">
                <a:hlinkClick r:id="rId3"/>
              </a:rPr>
              <a:t>Bulk</a:t>
            </a:r>
            <a:endParaRPr lang="pt-BR" dirty="0"/>
          </a:p>
          <a:p>
            <a:r>
              <a:rPr lang="pt-BR" dirty="0"/>
              <a:t>A quantidade de insertes por bulk não deve </a:t>
            </a:r>
            <a:r>
              <a:rPr lang="pt-BR" dirty="0" err="1"/>
              <a:t>passer</a:t>
            </a:r>
            <a:r>
              <a:rPr lang="pt-BR" dirty="0"/>
              <a:t> de 1000.</a:t>
            </a:r>
            <a:endParaRPr lang="pt-BR" dirty="0">
              <a:effectLst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3DA905-B64E-4A78-BB29-14FBA03B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61" y="3775330"/>
            <a:ext cx="981230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ource Code Pro" panose="020B0509030403020204" pitchFamily="49" charset="0"/>
              </a:rPr>
              <a:t>var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bulk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db.items.initializeUnorderedBulkOp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bulk.insert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 { item: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"abc123"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defaultQty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statu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point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} 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bulk.insert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 { item: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"ijk123"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defaultQt</a:t>
            </a:r>
            <a:r>
              <a:rPr lang="pt-BR" altLang="pt-BR" sz="1600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y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statu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point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} 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bulk.insert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 { item: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"mop123"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defaultQt</a:t>
            </a:r>
            <a:r>
              <a:rPr lang="pt-BR" altLang="pt-BR" sz="1600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y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status: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ource Code Pro" panose="020B0509030403020204" pitchFamily="49" charset="0"/>
              </a:rPr>
              <a:t>"P"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, point</a:t>
            </a:r>
            <a:r>
              <a:rPr lang="pt-BR" altLang="pt-BR" sz="1600" dirty="0">
                <a:solidFill>
                  <a:srgbClr val="222222"/>
                </a:solidFill>
                <a:latin typeface="Source Code Pro" panose="020B0509030403020204" pitchFamily="49" charset="0"/>
              </a:rPr>
              <a:t>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 }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bulk.execute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();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51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Inserting and Saving Documents </a:t>
            </a:r>
            <a:endParaRPr lang="pt-BR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arquivos maiores que 16MB, deve-se utilizar o </a:t>
            </a:r>
            <a:r>
              <a:rPr lang="pt-BR" dirty="0" err="1"/>
              <a:t>GridFS</a:t>
            </a:r>
            <a:r>
              <a:rPr lang="pt-BR" dirty="0"/>
              <a:t> (através de drivers)</a:t>
            </a:r>
          </a:p>
          <a:p>
            <a:r>
              <a:rPr lang="pt-BR" dirty="0"/>
              <a:t>Na prática, o arquivo será “quebrado” em pedaços para armazenamento dentro do </a:t>
            </a:r>
            <a:r>
              <a:rPr lang="pt-BR" dirty="0" err="1"/>
              <a:t>MongoDB</a:t>
            </a:r>
            <a:r>
              <a:rPr lang="pt-BR" dirty="0"/>
              <a:t> (256kb)</a:t>
            </a:r>
          </a:p>
          <a:p>
            <a:r>
              <a:rPr lang="pt-BR" dirty="0"/>
              <a:t>Em geral, não é uma prática muito comum armazenar grandes arquivos no </a:t>
            </a:r>
            <a:r>
              <a:rPr lang="pt-BR" dirty="0" err="1"/>
              <a:t>MongoDB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GridFS</a:t>
            </a:r>
            <a:r>
              <a:rPr lang="pt-BR" dirty="0"/>
              <a:t> utiliza duas coleções para armazenar os dados</a:t>
            </a:r>
          </a:p>
          <a:p>
            <a:pPr lvl="1"/>
            <a:r>
              <a:rPr lang="pt-BR" dirty="0"/>
              <a:t>Metadados</a:t>
            </a:r>
          </a:p>
          <a:p>
            <a:pPr lvl="1"/>
            <a:r>
              <a:rPr lang="pt-BR" dirty="0"/>
              <a:t>File </a:t>
            </a:r>
            <a:r>
              <a:rPr lang="pt-BR" dirty="0" err="1"/>
              <a:t>Chunks</a:t>
            </a:r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GridFS</a:t>
            </a:r>
            <a:r>
              <a:rPr lang="pt-BR" dirty="0"/>
              <a:t> não carrega o conteúdo em memória. Então mesmo que o arquivo não tenha 16MB, ainda pode ser uma ferramenta a ser explorada.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6820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DEC7061-F175-4D9D-BD5D-BF8B239E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A2153C-5F94-4E35-8A6F-D453503E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Excecução</a:t>
            </a:r>
            <a:r>
              <a:rPr lang="en-US" b="1" dirty="0"/>
              <a:t> do Script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3CC5C-921D-4C41-99A2-3A8BC740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Execução do Script italian-people.js</a:t>
            </a:r>
          </a:p>
          <a:p>
            <a:r>
              <a:rPr lang="pt-BR" dirty="0"/>
              <a:t>Adicionar 5 pessoas manualmente via </a:t>
            </a:r>
            <a:r>
              <a:rPr lang="pt-BR" dirty="0" err="1"/>
              <a:t>shell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1171B8-EE29-4126-90D7-308B8FBAC03B}"/>
              </a:ext>
            </a:extLst>
          </p:cNvPr>
          <p:cNvSpPr/>
          <p:nvPr/>
        </p:nvSpPr>
        <p:spPr>
          <a:xfrm>
            <a:off x="499111" y="1690117"/>
            <a:ext cx="7618228" cy="43296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task icon">
            <a:extLst>
              <a:ext uri="{FF2B5EF4-FFF2-40B4-BE49-F238E27FC236}">
                <a16:creationId xmlns:a16="http://schemas.microsoft.com/office/drawing/2014/main" id="{7231245A-98DB-4312-A146-3F7D9F3E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54" y="2087476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50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Removing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Remoção possui 2 sintaxes. A mais comum é com 2 parâmetros</a:t>
            </a:r>
          </a:p>
          <a:p>
            <a:pPr lvl="1"/>
            <a:r>
              <a:rPr lang="pt-BR" dirty="0"/>
              <a:t>Query de filtro</a:t>
            </a:r>
          </a:p>
          <a:p>
            <a:pPr lvl="1"/>
            <a:r>
              <a:rPr lang="pt-BR" dirty="0"/>
              <a:t>Indicação se somente 1 documento deve ser afetado.</a:t>
            </a:r>
          </a:p>
          <a:p>
            <a:endParaRPr lang="pt-BR" dirty="0"/>
          </a:p>
          <a:p>
            <a:r>
              <a:rPr lang="pt-BR" dirty="0"/>
              <a:t>Sempre que nenhuma query for informada, todos os documentos da coleção são removidos</a:t>
            </a:r>
          </a:p>
          <a:p>
            <a:r>
              <a:rPr lang="pt-BR" dirty="0"/>
              <a:t>Com o remove() os metadados são mantidos</a:t>
            </a:r>
          </a:p>
          <a:p>
            <a:r>
              <a:rPr lang="en-US" dirty="0"/>
              <a:t>Para </a:t>
            </a:r>
            <a:r>
              <a:rPr lang="en-US" dirty="0" err="1"/>
              <a:t>remoção</a:t>
            </a:r>
            <a:r>
              <a:rPr lang="en-US" dirty="0"/>
              <a:t> da </a:t>
            </a:r>
            <a:r>
              <a:rPr lang="en-US" dirty="0" err="1"/>
              <a:t>coleção</a:t>
            </a:r>
            <a:r>
              <a:rPr lang="en-US" dirty="0"/>
              <a:t>, </a:t>
            </a:r>
            <a:r>
              <a:rPr lang="en-US" dirty="0" err="1"/>
              <a:t>usa</a:t>
            </a:r>
            <a:r>
              <a:rPr lang="en-US" dirty="0"/>
              <a:t>-se o drop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AB20E-0B14-9D47-A853-A2C6F030612D}"/>
              </a:ext>
            </a:extLst>
          </p:cNvPr>
          <p:cNvSpPr/>
          <p:nvPr/>
        </p:nvSpPr>
        <p:spPr>
          <a:xfrm>
            <a:off x="642604" y="50792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remove</a:t>
            </a:r>
            <a:r>
              <a:rPr lang="en-US" dirty="0">
                <a:latin typeface="UbuntuMono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D3FCB-1800-1443-AFF8-A318AF7A0F58}"/>
              </a:ext>
            </a:extLst>
          </p:cNvPr>
          <p:cNvSpPr/>
          <p:nvPr/>
        </p:nvSpPr>
        <p:spPr>
          <a:xfrm>
            <a:off x="642604" y="5528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remove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"opt-out"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74FC1-73DB-C849-8387-9BBF32DC97E6}"/>
              </a:ext>
            </a:extLst>
          </p:cNvPr>
          <p:cNvSpPr/>
          <p:nvPr/>
        </p:nvSpPr>
        <p:spPr>
          <a:xfrm>
            <a:off x="642604" y="59675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foo.drop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D1F555-45F7-47D6-BC92-D45925023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41" y="3757612"/>
            <a:ext cx="3467100" cy="2419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8D784C-42D6-4518-B318-482B6FF21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716" y="1576388"/>
            <a:ext cx="3638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2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532954B-EC2C-48B9-8164-616C98F5679A}"/>
              </a:ext>
            </a:extLst>
          </p:cNvPr>
          <p:cNvSpPr/>
          <p:nvPr/>
        </p:nvSpPr>
        <p:spPr>
          <a:xfrm>
            <a:off x="499111" y="1690117"/>
            <a:ext cx="7618228" cy="4329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remover apenas uma pessoa que tenha mãe com idade na casa de 80-90 anos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Collation</a:t>
            </a:r>
            <a:r>
              <a:rPr lang="pt-BR" dirty="0"/>
              <a:t> permite especificar regras específicas de linguagem e caracteres como:</a:t>
            </a:r>
          </a:p>
          <a:p>
            <a:pPr lvl="1"/>
            <a:r>
              <a:rPr lang="pt-BR" dirty="0"/>
              <a:t>Case </a:t>
            </a:r>
            <a:r>
              <a:rPr lang="pt-BR" dirty="0" err="1"/>
              <a:t>sensitive</a:t>
            </a:r>
            <a:endParaRPr lang="pt-BR" dirty="0"/>
          </a:p>
          <a:p>
            <a:pPr lvl="1"/>
            <a:r>
              <a:rPr lang="pt-BR" dirty="0"/>
              <a:t>Acentuação</a:t>
            </a:r>
          </a:p>
          <a:p>
            <a:endParaRPr lang="pt-BR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pic>
        <p:nvPicPr>
          <p:cNvPr id="12" name="Picture 2" descr="Resultado de imagem para task icon">
            <a:extLst>
              <a:ext uri="{FF2B5EF4-FFF2-40B4-BE49-F238E27FC236}">
                <a16:creationId xmlns:a16="http://schemas.microsoft.com/office/drawing/2014/main" id="{7081AB5B-AEA9-4853-9B83-FFBED278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9" y="5103809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Removing Documents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D1F555-45F7-47D6-BC92-D45925023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41" y="3757612"/>
            <a:ext cx="3467100" cy="2419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8D784C-42D6-4518-B318-482B6FF21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716" y="1576388"/>
            <a:ext cx="3638550" cy="1524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D959E02-B193-4E32-AA3C-4A0BE79F0EA8}"/>
              </a:ext>
            </a:extLst>
          </p:cNvPr>
          <p:cNvSpPr/>
          <p:nvPr/>
        </p:nvSpPr>
        <p:spPr>
          <a:xfrm>
            <a:off x="594519" y="2338388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db.pessoas.find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mother.age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81}).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1BC776-D241-4D99-A127-C58D1319445B}"/>
              </a:ext>
            </a:extLst>
          </p:cNvPr>
          <p:cNvSpPr/>
          <p:nvPr/>
        </p:nvSpPr>
        <p:spPr>
          <a:xfrm>
            <a:off x="594519" y="28050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db.pessoas.remove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mother.age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81},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91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5501481" cy="448684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update pode ser “espartano”: substituir o documento anterior por um novo.</a:t>
            </a:r>
          </a:p>
          <a:p>
            <a:r>
              <a:rPr lang="pt-BR" dirty="0"/>
              <a:t>É possível atualizar apenas atributos através com o &lt;update&gt;</a:t>
            </a:r>
          </a:p>
          <a:p>
            <a:r>
              <a:rPr lang="pt-BR" dirty="0"/>
              <a:t>Os campos do &lt;update&gt; são </a:t>
            </a:r>
            <a:r>
              <a:rPr lang="pt-BR" dirty="0">
                <a:hlinkClick r:id="rId2"/>
              </a:rPr>
              <a:t>operadores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$set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unset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inc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mul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rename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max</a:t>
            </a:r>
            <a:r>
              <a:rPr lang="pt-BR" dirty="0"/>
              <a:t>/$min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setOnInsert</a:t>
            </a:r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1B02FD-063A-4154-AABB-E5289BF9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16" y="1864426"/>
            <a:ext cx="5898175" cy="33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33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5327687" cy="4486845"/>
          </a:xfrm>
        </p:spPr>
        <p:txBody>
          <a:bodyPr/>
          <a:lstStyle/>
          <a:p>
            <a:r>
              <a:rPr lang="pt-BR" dirty="0"/>
              <a:t>Atualização por substituição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jogar </a:t>
            </a:r>
            <a:r>
              <a:rPr lang="pt-BR" b="1" dirty="0"/>
              <a:t>friends</a:t>
            </a:r>
            <a:r>
              <a:rPr lang="pt-BR" dirty="0"/>
              <a:t> e </a:t>
            </a:r>
            <a:r>
              <a:rPr lang="pt-BR" b="1" dirty="0" err="1"/>
              <a:t>enemies</a:t>
            </a:r>
            <a:r>
              <a:rPr lang="pt-BR" dirty="0"/>
              <a:t> para um novo objeto chamado  </a:t>
            </a:r>
            <a:r>
              <a:rPr lang="pt-BR" b="1" dirty="0" err="1"/>
              <a:t>relationships</a:t>
            </a:r>
            <a:r>
              <a:rPr lang="pt-BR" dirty="0"/>
              <a:t>?</a:t>
            </a:r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D319C-1E4B-9446-AA3C-0E222E14AF5D}"/>
              </a:ext>
            </a:extLst>
          </p:cNvPr>
          <p:cNvSpPr/>
          <p:nvPr/>
        </p:nvSpPr>
        <p:spPr>
          <a:xfrm>
            <a:off x="594519" y="21792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"4b2b9f67a1f631733d917a7a"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99C535F-E270-4E57-9581-602B78C35F79}"/>
              </a:ext>
            </a:extLst>
          </p:cNvPr>
          <p:cNvSpPr/>
          <p:nvPr/>
        </p:nvSpPr>
        <p:spPr>
          <a:xfrm>
            <a:off x="6269795" y="217921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var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});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relationships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friends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enemies</a:t>
            </a:r>
            <a:r>
              <a:rPr lang="en-US" dirty="0">
                <a:latin typeface="UbuntuMono"/>
              </a:rPr>
              <a:t>};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32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dirty="0">
                <a:latin typeface="UbuntuMono"/>
              </a:rPr>
              <a:t>}</a:t>
            </a:r>
          </a:p>
          <a:p>
            <a:endParaRPr lang="en-US" dirty="0">
              <a:solidFill>
                <a:srgbClr val="545454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username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name</a:t>
            </a:r>
            <a:r>
              <a:rPr lang="en-US" dirty="0">
                <a:latin typeface="UbuntuMono"/>
              </a:rPr>
              <a:t>;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br>
              <a:rPr lang="en-US" dirty="0">
                <a:solidFill>
                  <a:srgbClr val="CC3300"/>
                </a:solidFill>
                <a:latin typeface="UbuntuMono"/>
              </a:rPr>
            </a:br>
            <a:endParaRPr lang="en-US" dirty="0">
              <a:solidFill>
                <a:srgbClr val="CC3300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delete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friends</a:t>
            </a:r>
            <a:r>
              <a:rPr lang="en-US" dirty="0">
                <a:latin typeface="UbuntuMono"/>
              </a:rPr>
              <a:t>;</a:t>
            </a:r>
            <a:br>
              <a:rPr lang="en-US" dirty="0"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br>
              <a:rPr lang="en-US" b="1" dirty="0">
                <a:solidFill>
                  <a:srgbClr val="006699"/>
                </a:solidFill>
                <a:latin typeface="UbuntuMono"/>
              </a:rPr>
            </a:br>
            <a:endParaRPr lang="en-US" b="1" dirty="0">
              <a:solidFill>
                <a:srgbClr val="006699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delete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enemies</a:t>
            </a:r>
            <a:r>
              <a:rPr lang="en-US" dirty="0">
                <a:latin typeface="UbuntuMono"/>
              </a:rPr>
              <a:t>;</a:t>
            </a:r>
            <a:br>
              <a:rPr lang="en-US" dirty="0">
                <a:latin typeface="UbuntuMono"/>
              </a:rPr>
            </a:b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br>
              <a:rPr lang="en-US" b="1" dirty="0">
                <a:solidFill>
                  <a:srgbClr val="006699"/>
                </a:solidFill>
                <a:latin typeface="UbuntuMono"/>
              </a:rPr>
            </a:br>
            <a:endParaRPr lang="en-US" b="1" dirty="0">
              <a:solidFill>
                <a:srgbClr val="006699"/>
              </a:solidFill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>
                <a:latin typeface="UbuntuMono"/>
              </a:rPr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C667F-F613-B14E-AF20-60F7B31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59651F-027D-9342-940D-912C63A1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6C5FE-D977-DE4B-A3E5-2320A90C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CRUD</a:t>
            </a:r>
            <a:r>
              <a:rPr lang="pt-BR" sz="1800" dirty="0"/>
              <a:t> – Operações para manipulação de documentos (</a:t>
            </a:r>
            <a:r>
              <a:rPr lang="pt-BR" sz="1800" dirty="0" err="1"/>
              <a:t>Create</a:t>
            </a:r>
            <a:r>
              <a:rPr lang="pt-BR" sz="1800" dirty="0"/>
              <a:t>, </a:t>
            </a:r>
            <a:r>
              <a:rPr lang="pt-BR" sz="1800" dirty="0" err="1"/>
              <a:t>Read</a:t>
            </a:r>
            <a:r>
              <a:rPr lang="pt-BR" sz="1800" dirty="0"/>
              <a:t>, Update, Delete)</a:t>
            </a:r>
          </a:p>
          <a:p>
            <a:r>
              <a:rPr lang="pt-BR" sz="1800" b="1" dirty="0" err="1"/>
              <a:t>Indexing</a:t>
            </a:r>
            <a:r>
              <a:rPr lang="pt-BR" sz="1800" dirty="0"/>
              <a:t> – É possível indexar qualquer campo de qualquer documento</a:t>
            </a:r>
          </a:p>
          <a:p>
            <a:r>
              <a:rPr lang="pt-BR" sz="1800" b="1" dirty="0" err="1"/>
              <a:t>Aggregation</a:t>
            </a:r>
            <a:r>
              <a:rPr lang="pt-BR" sz="1800" dirty="0"/>
              <a:t> – Operação com dados para dados computados e usados em pipelines.</a:t>
            </a:r>
          </a:p>
          <a:p>
            <a:r>
              <a:rPr lang="pt-BR" sz="1800" b="1" dirty="0" err="1"/>
              <a:t>Special</a:t>
            </a:r>
            <a:r>
              <a:rPr lang="pt-BR" sz="1800" b="1" dirty="0"/>
              <a:t> </a:t>
            </a:r>
            <a:r>
              <a:rPr lang="pt-BR" sz="1800" b="1" dirty="0" err="1"/>
              <a:t>Collection</a:t>
            </a:r>
            <a:r>
              <a:rPr lang="pt-BR" sz="1800" b="1" dirty="0"/>
              <a:t> </a:t>
            </a:r>
            <a:r>
              <a:rPr lang="pt-BR" sz="1800" b="1" dirty="0" err="1"/>
              <a:t>types</a:t>
            </a:r>
            <a:r>
              <a:rPr lang="pt-BR" sz="1800" b="1" dirty="0"/>
              <a:t> </a:t>
            </a:r>
            <a:r>
              <a:rPr lang="pt-BR" sz="1800" dirty="0"/>
              <a:t>– Suporte a coleções para dados que devem expirar ou de tamanho fixo (rotativo)</a:t>
            </a:r>
          </a:p>
          <a:p>
            <a:r>
              <a:rPr lang="pt-BR" sz="1800" b="1" dirty="0"/>
              <a:t>File </a:t>
            </a:r>
            <a:r>
              <a:rPr lang="pt-BR" sz="1800" b="1" dirty="0" err="1"/>
              <a:t>Storage</a:t>
            </a:r>
            <a:r>
              <a:rPr lang="pt-BR" sz="1800" b="1" dirty="0"/>
              <a:t> </a:t>
            </a:r>
            <a:r>
              <a:rPr lang="pt-BR" sz="1800" dirty="0"/>
              <a:t>– Capacidade de armazenar grandes arquivos e metadados</a:t>
            </a:r>
          </a:p>
          <a:p>
            <a:r>
              <a:rPr lang="pt-BR" sz="1800" b="1" dirty="0" err="1"/>
              <a:t>Replication</a:t>
            </a:r>
            <a:r>
              <a:rPr lang="pt-BR" sz="1800" dirty="0"/>
              <a:t> – Modelo master </a:t>
            </a:r>
            <a:r>
              <a:rPr lang="pt-BR" sz="1800" dirty="0" err="1"/>
              <a:t>slave</a:t>
            </a:r>
            <a:r>
              <a:rPr lang="pt-BR" sz="1800" dirty="0"/>
              <a:t> onde muitos </a:t>
            </a:r>
            <a:r>
              <a:rPr lang="pt-BR" sz="1800" dirty="0" err="1"/>
              <a:t>slaves</a:t>
            </a:r>
            <a:r>
              <a:rPr lang="pt-BR" sz="1800" dirty="0"/>
              <a:t> podem escalar para leitura.</a:t>
            </a:r>
          </a:p>
          <a:p>
            <a:r>
              <a:rPr lang="pt-BR" sz="1800" b="1" dirty="0" err="1"/>
              <a:t>Sharding</a:t>
            </a:r>
            <a:r>
              <a:rPr lang="pt-BR" sz="1800" dirty="0"/>
              <a:t> – Suporta replicação de coleções em “</a:t>
            </a:r>
            <a:r>
              <a:rPr lang="pt-BR" sz="1800" dirty="0" err="1"/>
              <a:t>shards</a:t>
            </a:r>
            <a:r>
              <a:rPr lang="pt-BR" sz="1800" dirty="0"/>
              <a:t>” (pedaços)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083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importante cuidar no update para evitar erros de chave duplicada se existem mais documentos.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1CA72-0279-B346-B61A-ED010FE668D4}"/>
              </a:ext>
            </a:extLst>
          </p:cNvPr>
          <p:cNvSpPr/>
          <p:nvPr/>
        </p:nvSpPr>
        <p:spPr>
          <a:xfrm>
            <a:off x="824753" y="239750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20</a:t>
            </a:r>
            <a:r>
              <a:rPr lang="en-US" dirty="0">
                <a:latin typeface="UbuntuMono"/>
              </a:rPr>
              <a:t>}); </a:t>
            </a:r>
          </a:p>
          <a:p>
            <a:endParaRPr lang="en-US" dirty="0">
              <a:latin typeface="UbuntuMono"/>
            </a:endParaRP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"4b2b9f67a1f631733d917a7c"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20 </a:t>
            </a:r>
            <a:r>
              <a:rPr lang="en-US" dirty="0">
                <a:latin typeface="UbuntuMono"/>
              </a:rPr>
              <a:t>} </a:t>
            </a:r>
          </a:p>
          <a:p>
            <a:endParaRPr lang="en-US" dirty="0">
              <a:solidFill>
                <a:srgbClr val="545454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&gt;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age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++</a:t>
            </a:r>
            <a:r>
              <a:rPr lang="en-US" dirty="0">
                <a:latin typeface="UbuntuMono"/>
              </a:rPr>
              <a:t>;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>
                <a:latin typeface="UbuntuMono"/>
              </a:rPr>
              <a:t>); </a:t>
            </a:r>
          </a:p>
          <a:p>
            <a:r>
              <a:rPr lang="en-US" dirty="0">
                <a:solidFill>
                  <a:srgbClr val="C00000"/>
                </a:solidFill>
                <a:latin typeface="UbuntuMono"/>
              </a:rPr>
              <a:t>E11001 duplicate key on update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92D6B-22D3-534A-A950-4A9BDC520ED3}"/>
              </a:ext>
            </a:extLst>
          </p:cNvPr>
          <p:cNvSpPr/>
          <p:nvPr/>
        </p:nvSpPr>
        <p:spPr>
          <a:xfrm>
            <a:off x="824753" y="571506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people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"4b2b9f67a1f631733d917a7c"</a:t>
            </a:r>
            <a:r>
              <a:rPr lang="en-US" dirty="0">
                <a:latin typeface="UbuntuMono"/>
              </a:rPr>
              <a:t>)},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>
                <a:latin typeface="UbuntuMono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05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Atomic</a:t>
            </a:r>
            <a:r>
              <a:rPr lang="pt-BR" b="1" dirty="0"/>
              <a:t> </a:t>
            </a:r>
            <a:r>
              <a:rPr lang="pt-BR" b="1" i="1" dirty="0"/>
              <a:t>update </a:t>
            </a:r>
            <a:r>
              <a:rPr lang="pt-BR" b="1" i="1" dirty="0" err="1"/>
              <a:t>modifiers</a:t>
            </a:r>
            <a:r>
              <a:rPr lang="pt-BR" b="1" i="1" dirty="0"/>
              <a:t>  </a:t>
            </a:r>
            <a:r>
              <a:rPr lang="pt-BR" i="1" dirty="0"/>
              <a:t>- os </a:t>
            </a:r>
            <a:r>
              <a:rPr lang="pt-BR" i="1" dirty="0" err="1"/>
              <a:t>modificadoes</a:t>
            </a:r>
            <a:r>
              <a:rPr lang="pt-BR" i="1" dirty="0"/>
              <a:t> permitem fazer operações complexas de update, incrementando, adicionando ou removendo campos.</a:t>
            </a:r>
          </a:p>
          <a:p>
            <a:r>
              <a:rPr lang="pt-BR" dirty="0"/>
              <a:t>Um exemplo é incrementar </a:t>
            </a:r>
            <a:r>
              <a:rPr lang="pt-BR" dirty="0" err="1"/>
              <a:t>pageviews</a:t>
            </a:r>
            <a:r>
              <a:rPr lang="pt-BR" dirty="0"/>
              <a:t> em websites. Considere o seguinte objeto: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 cada visita ao site, é necessário atualizar o valor de forma atômica: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B2490-B4A2-FB42-A129-2CBDFB2E421C}"/>
              </a:ext>
            </a:extLst>
          </p:cNvPr>
          <p:cNvSpPr/>
          <p:nvPr/>
        </p:nvSpPr>
        <p:spPr>
          <a:xfrm>
            <a:off x="84291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"4b253b067525f35f94b60a31"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url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www.example.com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"pageviews"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52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0C45D-5094-BD42-8DB8-238A16DEF4E3}"/>
              </a:ext>
            </a:extLst>
          </p:cNvPr>
          <p:cNvSpPr/>
          <p:nvPr/>
        </p:nvSpPr>
        <p:spPr>
          <a:xfrm>
            <a:off x="842915" y="50140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analytics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url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"www.example.com"</a:t>
            </a:r>
            <a:r>
              <a:rPr lang="en-US" dirty="0">
                <a:latin typeface="UbuntuMono"/>
              </a:rPr>
              <a:t>},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"pageviews"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175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"$set" sets the value of a field. If the field does not yet exist, it will be created.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9E820-B269-7049-AB8F-555261DC6E9C}"/>
              </a:ext>
            </a:extLst>
          </p:cNvPr>
          <p:cNvSpPr/>
          <p:nvPr/>
        </p:nvSpPr>
        <p:spPr>
          <a:xfrm>
            <a:off x="735106" y="24436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"4b253b067525f35f94b60a31"</a:t>
            </a:r>
            <a:r>
              <a:rPr lang="en-US" dirty="0">
                <a:latin typeface="UbuntuMono"/>
              </a:rPr>
              <a:t>),</a:t>
            </a:r>
          </a:p>
          <a:p>
            <a:r>
              <a:rPr lang="en-US" dirty="0">
                <a:latin typeface="UbuntuMono"/>
              </a:rPr>
              <a:t>	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"sex"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"male"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"location"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"Wisconsin"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DE547-2C7A-C549-9AE1-7733F76009D6}"/>
              </a:ext>
            </a:extLst>
          </p:cNvPr>
          <p:cNvSpPr/>
          <p:nvPr/>
        </p:nvSpPr>
        <p:spPr>
          <a:xfrm>
            <a:off x="735106" y="49376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"4b253b067525f35f94b60a31"</a:t>
            </a:r>
            <a:r>
              <a:rPr lang="en-US" dirty="0">
                <a:latin typeface="UbuntuMono"/>
              </a:rPr>
              <a:t>)}, 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"favorite book"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"War and Peace"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99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$set" pode ser usado para alterar valores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"$set" inclusive mudando o tipo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3945D-6058-4D46-A922-45D84A7535C8}"/>
              </a:ext>
            </a:extLst>
          </p:cNvPr>
          <p:cNvSpPr/>
          <p:nvPr/>
        </p:nvSpPr>
        <p:spPr>
          <a:xfrm>
            <a:off x="753035" y="24065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... 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"favorite book"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"Green Eggs and Ham"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31616-E91A-3640-B92A-27417562012C}"/>
              </a:ext>
            </a:extLst>
          </p:cNvPr>
          <p:cNvSpPr/>
          <p:nvPr/>
        </p:nvSpPr>
        <p:spPr>
          <a:xfrm>
            <a:off x="753035" y="4844717"/>
            <a:ext cx="9317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... 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"favorite book"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... 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"Cat's Cradle"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"Foundation Trilogy"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"Ender's Game"</a:t>
            </a:r>
            <a:r>
              <a:rPr lang="en-US" dirty="0">
                <a:latin typeface="UbuntuMono"/>
              </a:rPr>
              <a:t>]}</a:t>
            </a:r>
          </a:p>
          <a:p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1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"$unset"  é </a:t>
            </a:r>
            <a:r>
              <a:rPr lang="en-US" dirty="0" err="1"/>
              <a:t>usado</a:t>
            </a:r>
            <a:r>
              <a:rPr lang="en-US" dirty="0"/>
              <a:t> para remover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Será</a:t>
            </a:r>
            <a:r>
              <a:rPr lang="en-US" dirty="0"/>
              <a:t> que Podemos </a:t>
            </a:r>
            <a:r>
              <a:rPr lang="en-US" dirty="0" err="1"/>
              <a:t>melhorar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update “</a:t>
            </a:r>
            <a:r>
              <a:rPr lang="en-US" dirty="0" err="1"/>
              <a:t>espartano</a:t>
            </a:r>
            <a:r>
              <a:rPr lang="en-US" dirty="0"/>
              <a:t>” do joe?</a:t>
            </a:r>
          </a:p>
          <a:p>
            <a:r>
              <a:rPr lang="pt-BR" dirty="0"/>
              <a:t>Como jogar </a:t>
            </a:r>
            <a:r>
              <a:rPr lang="pt-BR" b="1" dirty="0"/>
              <a:t>friends</a:t>
            </a:r>
            <a:r>
              <a:rPr lang="pt-BR" dirty="0"/>
              <a:t> e </a:t>
            </a:r>
            <a:r>
              <a:rPr lang="pt-BR" b="1" dirty="0" err="1"/>
              <a:t>enemies</a:t>
            </a:r>
            <a:r>
              <a:rPr lang="pt-BR" dirty="0"/>
              <a:t> para um novo objeto chamado  </a:t>
            </a:r>
            <a:r>
              <a:rPr lang="pt-BR" b="1" dirty="0" err="1"/>
              <a:t>relationships</a:t>
            </a:r>
            <a:r>
              <a:rPr lang="pt-BR" dirty="0"/>
              <a:t>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13A83-2DED-B547-BF28-B5BBD5267BDC}"/>
              </a:ext>
            </a:extLst>
          </p:cNvPr>
          <p:cNvSpPr/>
          <p:nvPr/>
        </p:nvSpPr>
        <p:spPr>
          <a:xfrm>
            <a:off x="607561" y="2352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}, ... 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"$unset"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"favorite book"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</a:t>
            </a:r>
          </a:p>
          <a:p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0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5327687" cy="4486845"/>
          </a:xfrm>
        </p:spPr>
        <p:txBody>
          <a:bodyPr/>
          <a:lstStyle/>
          <a:p>
            <a:r>
              <a:rPr lang="pt-BR" dirty="0"/>
              <a:t>Atualização com modificadores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jogar </a:t>
            </a:r>
            <a:r>
              <a:rPr lang="pt-BR" b="1" dirty="0"/>
              <a:t>friends</a:t>
            </a:r>
            <a:r>
              <a:rPr lang="pt-BR" dirty="0"/>
              <a:t> e </a:t>
            </a:r>
            <a:r>
              <a:rPr lang="pt-BR" b="1" dirty="0" err="1"/>
              <a:t>enemies</a:t>
            </a:r>
            <a:r>
              <a:rPr lang="pt-BR" dirty="0"/>
              <a:t> para um novo objeto chamado  </a:t>
            </a:r>
            <a:r>
              <a:rPr lang="pt-BR" b="1" dirty="0" err="1"/>
              <a:t>relationships</a:t>
            </a:r>
            <a:r>
              <a:rPr lang="pt-BR" dirty="0"/>
              <a:t>?</a:t>
            </a:r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D319C-1E4B-9446-AA3C-0E222E14AF5D}"/>
              </a:ext>
            </a:extLst>
          </p:cNvPr>
          <p:cNvSpPr/>
          <p:nvPr/>
        </p:nvSpPr>
        <p:spPr>
          <a:xfrm>
            <a:off x="594519" y="21792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latin typeface="UbuntuMono"/>
              </a:rPr>
              <a:t>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"4b2b9f67a1f631733d917a7a"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32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  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99C535F-E270-4E57-9581-602B78C35F79}"/>
              </a:ext>
            </a:extLst>
          </p:cNvPr>
          <p:cNvSpPr/>
          <p:nvPr/>
        </p:nvSpPr>
        <p:spPr>
          <a:xfrm>
            <a:off x="5748411" y="3619039"/>
            <a:ext cx="6443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var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joe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});</a:t>
            </a:r>
            <a:br>
              <a:rPr lang="en-US" dirty="0">
                <a:latin typeface="UbuntuMono"/>
              </a:rPr>
            </a:br>
            <a:endParaRPr lang="en-US" dirty="0">
              <a:latin typeface="UbuntuMono"/>
            </a:endParaRP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relationships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"friends"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friends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"enemies"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joe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enemies</a:t>
            </a:r>
            <a:r>
              <a:rPr lang="en-US" dirty="0">
                <a:latin typeface="UbuntuMono"/>
              </a:rPr>
              <a:t>}; </a:t>
            </a:r>
            <a:br>
              <a:rPr lang="en-US" dirty="0">
                <a:latin typeface="UbuntuMono"/>
              </a:rPr>
            </a:br>
            <a:endParaRPr lang="en-US" dirty="0">
              <a:solidFill>
                <a:srgbClr val="CC3300"/>
              </a:solidFill>
              <a:latin typeface="UbuntuMono"/>
            </a:endParaRP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&gt;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db.pessoas.update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{ 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name":"joe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},  {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$unset: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friends: "", enemies: "“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},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    $set: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relationships: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relationships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}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17964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Atenção! Sempre utilize os modificadores $ para adicionar, modificar ou remover chaves de algum documento. Um erro comum é acreditar que o update para adicionar um campo pode ser feito com a chave/valor informada sem modificadores: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pt-BR" b="1" dirty="0"/>
              <a:t>O que faz essa estrutura?</a:t>
            </a: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C1077-63A7-1F41-AED1-51664B8DC950}"/>
              </a:ext>
            </a:extLst>
          </p:cNvPr>
          <p:cNvSpPr/>
          <p:nvPr/>
        </p:nvSpPr>
        <p:spPr>
          <a:xfrm>
            <a:off x="607561" y="2999584"/>
            <a:ext cx="397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it" dirty="0">
                <a:solidFill>
                  <a:srgbClr val="C00000"/>
                </a:solidFill>
                <a:latin typeface="UbuntuMono"/>
              </a:rPr>
              <a:t>db.coll.update(</a:t>
            </a:r>
            <a:r>
              <a:rPr lang="it" i="1" dirty="0">
                <a:solidFill>
                  <a:srgbClr val="C00000"/>
                </a:solidFill>
                <a:latin typeface="UbuntuMono"/>
              </a:rPr>
              <a:t>criteria</a:t>
            </a:r>
            <a:r>
              <a:rPr lang="it" dirty="0">
                <a:solidFill>
                  <a:srgbClr val="C00000"/>
                </a:solidFill>
                <a:latin typeface="UbuntuMono"/>
              </a:rPr>
              <a:t>, </a:t>
            </a:r>
            <a:r>
              <a:rPr lang="it" dirty="0">
                <a:solidFill>
                  <a:schemeClr val="bg1">
                    <a:lumMod val="50000"/>
                  </a:schemeClr>
                </a:solidFill>
                <a:latin typeface="UbuntuMono"/>
              </a:rPr>
              <a:t>{"foo" : "bar"}</a:t>
            </a:r>
            <a:r>
              <a:rPr lang="it" dirty="0">
                <a:solidFill>
                  <a:srgbClr val="C00000"/>
                </a:solidFill>
                <a:latin typeface="UbuntuMono"/>
              </a:rPr>
              <a:t>)</a:t>
            </a:r>
            <a:r>
              <a:rPr lang="it" dirty="0">
                <a:latin typeface="UbuntuMono"/>
              </a:rPr>
              <a:t> </a:t>
            </a:r>
            <a:endParaRPr lang="i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F5881C-6E40-4EB1-8B6C-AAB02B9EA58A}"/>
              </a:ext>
            </a:extLst>
          </p:cNvPr>
          <p:cNvSpPr txBox="1"/>
          <p:nvPr/>
        </p:nvSpPr>
        <p:spPr>
          <a:xfrm>
            <a:off x="327375" y="4937638"/>
            <a:ext cx="11002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método acima está substituindo o(s) documento(s) que tem </a:t>
            </a:r>
            <a:r>
              <a:rPr lang="pt-BR" i="1" dirty="0"/>
              <a:t>match</a:t>
            </a:r>
            <a:r>
              <a:rPr lang="pt-BR" dirty="0"/>
              <a:t> pelo </a:t>
            </a:r>
            <a:r>
              <a:rPr lang="pt-BR" i="1" dirty="0" err="1"/>
              <a:t>criteria</a:t>
            </a:r>
            <a:r>
              <a:rPr lang="pt-BR" dirty="0"/>
              <a:t> pelo novo documento especificado no Segundo parâmetro {"</a:t>
            </a:r>
            <a:r>
              <a:rPr lang="pt-BR" dirty="0" err="1"/>
              <a:t>foo</a:t>
            </a:r>
            <a:r>
              <a:rPr lang="pt-BR" dirty="0"/>
              <a:t>" : "bar"}</a:t>
            </a:r>
          </a:p>
          <a:p>
            <a:endParaRPr lang="pt-BR" dirty="0"/>
          </a:p>
          <a:p>
            <a:r>
              <a:rPr lang="pt-BR" dirty="0"/>
              <a:t>Por isso, o update deve ser sempre com os modificadores.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7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O $</a:t>
            </a:r>
            <a:r>
              <a:rPr lang="pt-BR" dirty="0" err="1"/>
              <a:t>inc</a:t>
            </a:r>
            <a:r>
              <a:rPr lang="pt-BR" dirty="0"/>
              <a:t> é semelhante ao $set, mas é projetado para incrementar/decrementar números de forma </a:t>
            </a:r>
            <a:r>
              <a:rPr lang="pt-BR" dirty="0" err="1"/>
              <a:t>atômcia</a:t>
            </a:r>
            <a:endParaRPr lang="pt-BR" dirty="0"/>
          </a:p>
          <a:p>
            <a:r>
              <a:rPr lang="pt-BR" dirty="0"/>
              <a:t>O $</a:t>
            </a:r>
            <a:r>
              <a:rPr lang="pt-BR" dirty="0" err="1"/>
              <a:t>inc</a:t>
            </a:r>
            <a:r>
              <a:rPr lang="pt-BR" dirty="0"/>
              <a:t> só pode ser usado com tipos </a:t>
            </a:r>
            <a:r>
              <a:rPr lang="pt-BR" dirty="0" err="1"/>
              <a:t>integer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 ou </a:t>
            </a:r>
            <a:r>
              <a:rPr lang="pt-BR" dirty="0" err="1"/>
              <a:t>double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876FB6-3EA1-4514-BBA7-CEA766CDDCFB}"/>
              </a:ext>
            </a:extLst>
          </p:cNvPr>
          <p:cNvSpPr/>
          <p:nvPr/>
        </p:nvSpPr>
        <p:spPr>
          <a:xfrm>
            <a:off x="794214" y="4186972"/>
            <a:ext cx="9520506" cy="186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task icon">
            <a:extLst>
              <a:ext uri="{FF2B5EF4-FFF2-40B4-BE49-F238E27FC236}">
                <a16:creationId xmlns:a16="http://schemas.microsoft.com/office/drawing/2014/main" id="{EE2B91B1-1224-4684-B6BD-F719C3D0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2" y="4433899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782B6-F56E-41A4-A9AC-10BA41AF263E}"/>
              </a:ext>
            </a:extLst>
          </p:cNvPr>
          <p:cNvSpPr txBox="1"/>
          <p:nvPr/>
        </p:nvSpPr>
        <p:spPr>
          <a:xfrm>
            <a:off x="1141916" y="4324108"/>
            <a:ext cx="8785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Incremente em um, a idade de todas as pessoas do nosso grupo de italianos </a:t>
            </a:r>
            <a:r>
              <a:rPr lang="pt-BR" b="1" dirty="0">
                <a:sym typeface="Wingdings" panose="05000000000000000000" pitchFamily="2" charset="2"/>
              </a:rPr>
              <a:t></a:t>
            </a:r>
          </a:p>
          <a:p>
            <a:r>
              <a:rPr lang="pt-BR" b="1" dirty="0">
                <a:sym typeface="Wingdings" panose="05000000000000000000" pitchFamily="2" charset="2"/>
              </a:rPr>
              <a:t>Quantos registros foram alterados?</a:t>
            </a:r>
            <a:endParaRPr lang="pt-BR" b="1" dirty="0"/>
          </a:p>
          <a:p>
            <a:endParaRPr lang="pt-BR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- MODIFIERS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57D60-FAE2-7246-A0ED-AD852F385001}"/>
              </a:ext>
            </a:extLst>
          </p:cNvPr>
          <p:cNvSpPr/>
          <p:nvPr/>
        </p:nvSpPr>
        <p:spPr>
          <a:xfrm>
            <a:off x="753732" y="30047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"count"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"1"</a:t>
            </a:r>
            <a:r>
              <a:rPr lang="en-US" dirty="0">
                <a:latin typeface="UbuntuMono"/>
              </a:rPr>
              <a:t>})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foo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"count"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}})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Cannot apply $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modifier to non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number 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1EF1F-1508-47FE-BA8D-B3B6B6DB661C}"/>
              </a:ext>
            </a:extLst>
          </p:cNvPr>
          <p:cNvSpPr/>
          <p:nvPr/>
        </p:nvSpPr>
        <p:spPr>
          <a:xfrm>
            <a:off x="1039020" y="5242675"/>
            <a:ext cx="845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db.italians.update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({}, 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{"age": 1}},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8685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</a:t>
            </a:r>
            <a:r>
              <a:rPr lang="en-US" b="1" dirty="0" err="1"/>
              <a:t>upserts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en-US" b="1" dirty="0"/>
              <a:t>Updating Multiple Documents </a:t>
            </a:r>
            <a:r>
              <a:rPr lang="en-US" dirty="0"/>
              <a:t>–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passer a </a:t>
            </a:r>
            <a:r>
              <a:rPr lang="en-US" dirty="0" err="1"/>
              <a:t>chave</a:t>
            </a:r>
            <a:r>
              <a:rPr lang="en-US" dirty="0"/>
              <a:t>, mas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 </a:t>
            </a:r>
            <a:r>
              <a:rPr lang="en-US" dirty="0" err="1"/>
              <a:t>manter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dos </a:t>
            </a:r>
            <a:r>
              <a:rPr lang="en-US" dirty="0" err="1"/>
              <a:t>prâmetros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r>
              <a:rPr lang="pt-BR" dirty="0"/>
              <a:t>Para saber o resultado da operação sobre múltiplos documentos, é </a:t>
            </a:r>
            <a:r>
              <a:rPr lang="pt-BR" dirty="0" err="1"/>
              <a:t>possivel</a:t>
            </a:r>
            <a:r>
              <a:rPr lang="pt-BR" dirty="0"/>
              <a:t> </a:t>
            </a:r>
            <a:r>
              <a:rPr lang="pt-BR" dirty="0" err="1"/>
              <a:t>utilizer</a:t>
            </a:r>
            <a:r>
              <a:rPr lang="pt-BR" dirty="0"/>
              <a:t> a função </a:t>
            </a:r>
            <a:r>
              <a:rPr lang="pt-BR" dirty="0" err="1"/>
              <a:t>getLastError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9A45C-F7F3-B941-8ABE-FE31A229B337}"/>
              </a:ext>
            </a:extLst>
          </p:cNvPr>
          <p:cNvSpPr/>
          <p:nvPr/>
        </p:nvSpPr>
        <p:spPr>
          <a:xfrm>
            <a:off x="753035" y="2782669"/>
            <a:ext cx="5880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"birthday"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"10/13/1978"</a:t>
            </a:r>
            <a:r>
              <a:rPr lang="en-US" dirty="0">
                <a:latin typeface="UbuntuMono"/>
              </a:rPr>
              <a:t>},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"gift"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"Happy Birthday!"</a:t>
            </a:r>
            <a:r>
              <a:rPr lang="en-US" dirty="0">
                <a:latin typeface="UbuntuMono"/>
              </a:rPr>
              <a:t>}},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false</a:t>
            </a:r>
            <a:r>
              <a:rPr lang="en-US" dirty="0">
                <a:latin typeface="UbuntuMono"/>
              </a:rPr>
              <a:t>,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BE24A-B61A-FF42-8E0E-DC1569B879D7}"/>
              </a:ext>
            </a:extLst>
          </p:cNvPr>
          <p:cNvSpPr/>
          <p:nvPr/>
        </p:nvSpPr>
        <p:spPr>
          <a:xfrm>
            <a:off x="753035" y="46996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runCommand</a:t>
            </a:r>
            <a:r>
              <a:rPr lang="en-US" dirty="0">
                <a:latin typeface="UbuntuMono"/>
              </a:rPr>
              <a:t>({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getLastError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"err"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updatedExisting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,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"ok"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 </a:t>
            </a:r>
            <a:endParaRPr lang="en-US" dirty="0"/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57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O $</a:t>
            </a:r>
            <a:r>
              <a:rPr lang="pt-BR" dirty="0" err="1"/>
              <a:t>push</a:t>
            </a:r>
            <a:r>
              <a:rPr lang="pt-BR" dirty="0"/>
              <a:t> permite adicionar elementos a um </a:t>
            </a:r>
            <a:r>
              <a:rPr lang="pt-BR" dirty="0" err="1"/>
              <a:t>array</a:t>
            </a:r>
            <a:r>
              <a:rPr lang="pt-BR" dirty="0"/>
              <a:t>  e se o </a:t>
            </a:r>
            <a:r>
              <a:rPr lang="pt-BR" dirty="0" err="1"/>
              <a:t>array</a:t>
            </a:r>
            <a:r>
              <a:rPr lang="pt-BR" dirty="0"/>
              <a:t> não existir, cria o mesmo.</a:t>
            </a:r>
          </a:p>
          <a:p>
            <a:r>
              <a:rPr lang="pt-BR" dirty="0"/>
              <a:t>De forma semelhante $</a:t>
            </a:r>
            <a:r>
              <a:rPr lang="pt-BR" dirty="0" err="1"/>
              <a:t>pull</a:t>
            </a:r>
            <a:r>
              <a:rPr lang="pt-BR" dirty="0"/>
              <a:t> é usado para tirar elementos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56EC2-11A1-A948-AF86-68C934005A5E}"/>
              </a:ext>
            </a:extLst>
          </p:cNvPr>
          <p:cNvSpPr/>
          <p:nvPr/>
        </p:nvSpPr>
        <p:spPr>
          <a:xfrm>
            <a:off x="607561" y="29408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 {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	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 blog post"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"..." 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4D66A-4714-D345-BDF9-FE88CA158FF6}"/>
              </a:ext>
            </a:extLst>
          </p:cNvPr>
          <p:cNvSpPr/>
          <p:nvPr/>
        </p:nvSpPr>
        <p:spPr>
          <a:xfrm>
            <a:off x="594519" y="4668743"/>
            <a:ext cx="934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"title"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 blog post"</a:t>
            </a:r>
            <a:r>
              <a:rPr lang="en-US" dirty="0">
                <a:latin typeface="UbuntuMono"/>
              </a:rPr>
              <a:t>}, ... </a:t>
            </a:r>
          </a:p>
          <a:p>
            <a:r>
              <a:rPr lang="en-US" dirty="0">
                <a:latin typeface="UbuntuMono"/>
              </a:rPr>
              <a:t>	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"$push"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... </a:t>
            </a:r>
          </a:p>
          <a:p>
            <a:r>
              <a:rPr lang="en-US" dirty="0">
                <a:latin typeface="UbuntuMono"/>
              </a:rPr>
              <a:t>	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"joe@example.com"</a:t>
            </a:r>
            <a:r>
              <a:rPr lang="en-US" dirty="0">
                <a:latin typeface="UbuntuMono"/>
              </a:rPr>
              <a:t>, ...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"nice post."</a:t>
            </a:r>
            <a:r>
              <a:rPr lang="en-US" dirty="0">
                <a:latin typeface="UbuntuMono"/>
              </a:rPr>
              <a:t>}}})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6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C667F-F613-B14E-AF20-60F7B31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59651F-027D-9342-940D-912C63A1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você perde...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6C5FE-D977-DE4B-A3E5-2320A90C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Para quem utiliza um banco relacional, é comum sentir falta de elementos como:</a:t>
            </a:r>
          </a:p>
          <a:p>
            <a:r>
              <a:rPr lang="pt-BR" sz="2000" dirty="0"/>
              <a:t>Possibilidade de fazer operações como “</a:t>
            </a:r>
            <a:r>
              <a:rPr lang="pt-BR" sz="2000" dirty="0" err="1"/>
              <a:t>joins</a:t>
            </a:r>
            <a:r>
              <a:rPr lang="pt-BR" sz="2000" dirty="0"/>
              <a:t>”</a:t>
            </a:r>
          </a:p>
          <a:p>
            <a:r>
              <a:rPr lang="pt-BR" sz="2000" dirty="0"/>
              <a:t>Transações entre várias linhas com possibilidade de </a:t>
            </a:r>
            <a:r>
              <a:rPr lang="pt-BR" sz="2000" dirty="0" err="1"/>
              <a:t>rollback</a:t>
            </a:r>
            <a:endParaRPr lang="pt-BR" sz="2000" dirty="0"/>
          </a:p>
          <a:p>
            <a:r>
              <a:rPr lang="pt-BR" sz="2000" dirty="0"/>
              <a:t>Facilidade de ver os dados tabulados</a:t>
            </a:r>
          </a:p>
          <a:p>
            <a:r>
              <a:rPr lang="pt-BR" sz="2000" dirty="0"/>
              <a:t>Operações sobre colunas</a:t>
            </a:r>
          </a:p>
          <a:p>
            <a:r>
              <a:rPr lang="pt-BR" sz="2000" dirty="0"/>
              <a:t>Manipulação dos dados com SQL</a:t>
            </a:r>
          </a:p>
          <a:p>
            <a:r>
              <a:rPr lang="pt-BR" sz="2000" dirty="0"/>
              <a:t>Formalismo (as vezes isso é bom) </a:t>
            </a:r>
          </a:p>
          <a:p>
            <a:pPr lvl="1"/>
            <a:r>
              <a:rPr lang="pt-BR" sz="1800" b="1" dirty="0"/>
              <a:t>Exemplo de uma busca com coluna não existente VS chave não existente</a:t>
            </a:r>
          </a:p>
          <a:p>
            <a:pPr lvl="1"/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011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EFAB589-19A8-4BA4-A9D0-1A463BFBB3A9}"/>
              </a:ext>
            </a:extLst>
          </p:cNvPr>
          <p:cNvSpPr/>
          <p:nvPr/>
        </p:nvSpPr>
        <p:spPr>
          <a:xfrm>
            <a:off x="594518" y="1637498"/>
            <a:ext cx="10800749" cy="4486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Adicione morango ao primeiro italiano do grupo...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adicione Pera e Limão ao mesmo tempo... Em seguida, veja se ficou certo...</a:t>
            </a:r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0F800E-921E-4DAD-9544-09FBCF0E8775}"/>
              </a:ext>
            </a:extLst>
          </p:cNvPr>
          <p:cNvSpPr/>
          <p:nvPr/>
        </p:nvSpPr>
        <p:spPr>
          <a:xfrm>
            <a:off x="796732" y="2508064"/>
            <a:ext cx="831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db.italians.update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({}, 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favFruits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"Morango" } })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db.italians.findOne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0902B83-43C9-4D3A-B979-39E68C3EB10F}"/>
              </a:ext>
            </a:extLst>
          </p:cNvPr>
          <p:cNvSpPr/>
          <p:nvPr/>
        </p:nvSpPr>
        <p:spPr>
          <a:xfrm>
            <a:off x="796731" y="4709004"/>
            <a:ext cx="11002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db.italians.update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({}, 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favFruits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[ "Pera", "Limão" ]}}})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db.italians.findOne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 descr="Resultado de imagem para task icon">
            <a:extLst>
              <a:ext uri="{FF2B5EF4-FFF2-40B4-BE49-F238E27FC236}">
                <a16:creationId xmlns:a16="http://schemas.microsoft.com/office/drawing/2014/main" id="{480AABE0-BDD7-46C8-B2A0-7A87EE8C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058" y="1658914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Algumas operações exigem a utilização de </a:t>
            </a:r>
            <a:r>
              <a:rPr lang="pt-BR" dirty="0" err="1"/>
              <a:t>suboperadores</a:t>
            </a:r>
            <a:r>
              <a:rPr lang="pt-BR" dirty="0"/>
              <a:t> como é o caso do  "$</a:t>
            </a:r>
            <a:r>
              <a:rPr lang="pt-BR" dirty="0" err="1"/>
              <a:t>each</a:t>
            </a:r>
            <a:r>
              <a:rPr lang="pt-BR" dirty="0"/>
              <a:t>“</a:t>
            </a:r>
          </a:p>
          <a:p>
            <a:r>
              <a:rPr lang="pt-BR" dirty="0"/>
              <a:t>O $</a:t>
            </a:r>
            <a:r>
              <a:rPr lang="pt-BR" dirty="0" err="1"/>
              <a:t>each</a:t>
            </a:r>
            <a:r>
              <a:rPr lang="pt-BR" dirty="0"/>
              <a:t> indica que a operação deve ser feita para cada elemento informado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Sub operadores de </a:t>
            </a:r>
            <a:r>
              <a:rPr lang="pt-BR" dirty="0" err="1"/>
              <a:t>push</a:t>
            </a:r>
            <a:r>
              <a:rPr lang="pt-BR" dirty="0"/>
              <a:t>/</a:t>
            </a:r>
            <a:r>
              <a:rPr lang="pt-BR" dirty="0" err="1"/>
              <a:t>pull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each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slice</a:t>
            </a:r>
            <a:endParaRPr lang="pt-BR" dirty="0"/>
          </a:p>
          <a:p>
            <a:pPr lvl="1"/>
            <a:r>
              <a:rPr lang="pt-BR" dirty="0"/>
              <a:t>$</a:t>
            </a:r>
            <a:r>
              <a:rPr lang="pt-BR" dirty="0" err="1"/>
              <a:t>sort</a:t>
            </a:r>
            <a:endParaRPr lang="pt-BR" dirty="0"/>
          </a:p>
          <a:p>
            <a:pPr lvl="1"/>
            <a:r>
              <a:rPr lang="pt-BR" dirty="0"/>
              <a:t>$position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CDDB8-DEB3-3646-83A8-405E7D9D07B2}"/>
              </a:ext>
            </a:extLst>
          </p:cNvPr>
          <p:cNvSpPr/>
          <p:nvPr/>
        </p:nvSpPr>
        <p:spPr>
          <a:xfrm>
            <a:off x="723461" y="2969106"/>
            <a:ext cx="9180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stock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ticker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"GOOG"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"$push"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"hourly"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"$each"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562.776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562.790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559.123</a:t>
            </a:r>
            <a:r>
              <a:rPr lang="en-US" dirty="0">
                <a:latin typeface="UbuntuMono"/>
              </a:rPr>
              <a:t>]}}})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547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O $</a:t>
            </a:r>
            <a:r>
              <a:rPr lang="pt-BR" dirty="0" err="1"/>
              <a:t>slice</a:t>
            </a:r>
            <a:r>
              <a:rPr lang="pt-BR" dirty="0"/>
              <a:t> permite limitar o tamanho de um </a:t>
            </a:r>
            <a:r>
              <a:rPr lang="pt-BR" dirty="0" err="1"/>
              <a:t>array</a:t>
            </a:r>
            <a:r>
              <a:rPr lang="pt-BR" dirty="0"/>
              <a:t>. Isso pode ser feito durante o </a:t>
            </a:r>
            <a:r>
              <a:rPr lang="pt-BR" dirty="0" err="1"/>
              <a:t>push</a:t>
            </a:r>
            <a:r>
              <a:rPr lang="pt-BR" dirty="0"/>
              <a:t>/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Basta adicionar o </a:t>
            </a:r>
            <a:r>
              <a:rPr lang="pt-BR" dirty="0" err="1"/>
              <a:t>suboperador</a:t>
            </a:r>
            <a:r>
              <a:rPr lang="pt-BR" dirty="0"/>
              <a:t> junto com o modificador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EE575-F9F5-0649-A890-241F01C7A8F0}"/>
              </a:ext>
            </a:extLst>
          </p:cNvPr>
          <p:cNvSpPr/>
          <p:nvPr/>
        </p:nvSpPr>
        <p:spPr>
          <a:xfrm>
            <a:off x="607561" y="2803451"/>
            <a:ext cx="9340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movies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"genre"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"horror"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"$push"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"top10"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 </a:t>
            </a:r>
          </a:p>
          <a:p>
            <a:r>
              <a:rPr lang="en-US" dirty="0">
                <a:latin typeface="UbuntuMono"/>
              </a:rPr>
              <a:t>	...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"$each"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"Nightmare on Elm Street"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"Saw"</a:t>
            </a:r>
            <a:r>
              <a:rPr lang="en-US" dirty="0">
                <a:latin typeface="UbuntuMono"/>
              </a:rPr>
              <a:t>], 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"$slice"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</a:t>
            </a:r>
            <a:r>
              <a:rPr lang="en-US" dirty="0">
                <a:latin typeface="UbuntuMono"/>
              </a:rPr>
              <a:t>}}}) 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EF286D-241C-49C5-B1E1-E6EA9078FD41}"/>
              </a:ext>
            </a:extLst>
          </p:cNvPr>
          <p:cNvSpPr/>
          <p:nvPr/>
        </p:nvSpPr>
        <p:spPr>
          <a:xfrm>
            <a:off x="794214" y="4186972"/>
            <a:ext cx="9520506" cy="186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task icon">
            <a:extLst>
              <a:ext uri="{FF2B5EF4-FFF2-40B4-BE49-F238E27FC236}">
                <a16:creationId xmlns:a16="http://schemas.microsoft.com/office/drawing/2014/main" id="{E036299E-2406-465C-8C50-73133BE7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2" y="4433899"/>
            <a:ext cx="732185" cy="7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C236D32-EFE1-4EE4-A2A6-8DE60A2A5710}"/>
              </a:ext>
            </a:extLst>
          </p:cNvPr>
          <p:cNvSpPr txBox="1"/>
          <p:nvPr/>
        </p:nvSpPr>
        <p:spPr>
          <a:xfrm>
            <a:off x="1141916" y="4324108"/>
            <a:ext cx="87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Adicione frutas ao primeiro italiano até ter 5. Em seguida execute o </a:t>
            </a:r>
            <a:r>
              <a:rPr lang="pt-BR" b="1" dirty="0" err="1"/>
              <a:t>slice</a:t>
            </a:r>
            <a:r>
              <a:rPr lang="pt-BR" b="1" dirty="0"/>
              <a:t> “sem adicionar nenhuma fruta”</a:t>
            </a:r>
          </a:p>
          <a:p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309881-7ACB-49A9-9731-A54B787B5A63}"/>
              </a:ext>
            </a:extLst>
          </p:cNvPr>
          <p:cNvSpPr/>
          <p:nvPr/>
        </p:nvSpPr>
        <p:spPr>
          <a:xfrm>
            <a:off x="944862" y="5327481"/>
            <a:ext cx="9219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db.italians.update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({}, 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favFruits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[], 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-3 }}})</a:t>
            </a:r>
          </a:p>
        </p:txBody>
      </p:sp>
    </p:spTree>
    <p:extLst>
      <p:ext uri="{BB962C8B-B14F-4D97-AF65-F5344CB8AC3E}">
        <p14:creationId xmlns:p14="http://schemas.microsoft.com/office/powerpoint/2010/main" val="26748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É possível ordenar antes de limitar o tamanho do </a:t>
            </a:r>
            <a:r>
              <a:rPr lang="pt-BR" dirty="0" err="1"/>
              <a:t>array</a:t>
            </a:r>
            <a:r>
              <a:rPr lang="pt-BR" dirty="0"/>
              <a:t> com $</a:t>
            </a:r>
            <a:r>
              <a:rPr lang="pt-BR" dirty="0" err="1"/>
              <a:t>slice</a:t>
            </a:r>
            <a:r>
              <a:rPr lang="pt-BR" dirty="0"/>
              <a:t> e $</a:t>
            </a:r>
            <a:r>
              <a:rPr lang="pt-BR" dirty="0" err="1"/>
              <a:t>sort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Nesse caso, todos os elementos do </a:t>
            </a:r>
            <a:r>
              <a:rPr lang="pt-BR" dirty="0" err="1"/>
              <a:t>array</a:t>
            </a:r>
            <a:r>
              <a:rPr lang="pt-BR" dirty="0"/>
              <a:t> serão ordenados e de forma decrescente e os top 3 serão mantidos</a:t>
            </a:r>
          </a:p>
          <a:p>
            <a:r>
              <a:rPr lang="pt-BR" dirty="0"/>
              <a:t>Importante observar que sempre é necessário o uso do $</a:t>
            </a:r>
            <a:r>
              <a:rPr lang="pt-BR" dirty="0" err="1"/>
              <a:t>each</a:t>
            </a:r>
            <a:r>
              <a:rPr lang="pt-BR" dirty="0"/>
              <a:t> para aplicar o "$</a:t>
            </a:r>
            <a:r>
              <a:rPr lang="pt-BR" dirty="0" err="1"/>
              <a:t>slice</a:t>
            </a:r>
            <a:r>
              <a:rPr lang="pt-BR" dirty="0"/>
              <a:t>" ou "$</a:t>
            </a:r>
            <a:r>
              <a:rPr lang="pt-BR" dirty="0" err="1"/>
              <a:t>sort</a:t>
            </a:r>
            <a:r>
              <a:rPr lang="pt-BR" dirty="0"/>
              <a:t>" com o "$</a:t>
            </a:r>
            <a:r>
              <a:rPr lang="pt-BR" dirty="0" err="1"/>
              <a:t>push</a:t>
            </a:r>
            <a:r>
              <a:rPr lang="pt-BR" dirty="0"/>
              <a:t>".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6883E0-DCD2-4A07-BA25-2D235140574B}"/>
              </a:ext>
            </a:extLst>
          </p:cNvPr>
          <p:cNvSpPr/>
          <p:nvPr/>
        </p:nvSpPr>
        <p:spPr>
          <a:xfrm>
            <a:off x="862940" y="2317574"/>
            <a:ext cx="84235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87"/>
                </a:solidFill>
                <a:latin typeface="UbuntuMono"/>
              </a:rPr>
              <a:t>db.italians.update</a:t>
            </a:r>
            <a:r>
              <a:rPr lang="pt-BR" dirty="0"/>
              <a:t>({}, 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push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 : </a:t>
            </a:r>
            <a:r>
              <a:rPr lang="pt-BR" dirty="0"/>
              <a:t>{ 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movies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: </a:t>
            </a:r>
            <a:r>
              <a:rPr lang="pt-BR" dirty="0"/>
              <a:t>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$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each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: </a:t>
            </a:r>
            <a:r>
              <a:rPr lang="pt-BR" dirty="0"/>
              <a:t>[</a:t>
            </a:r>
          </a:p>
          <a:p>
            <a:r>
              <a:rPr lang="pt-BR" dirty="0"/>
              <a:t>	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title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 : 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Nightmare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on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Elm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Street", "rating" : 3.6</a:t>
            </a:r>
            <a:r>
              <a:rPr lang="pt-BR" dirty="0"/>
              <a:t>},  </a:t>
            </a:r>
          </a:p>
          <a:p>
            <a:r>
              <a:rPr lang="pt-BR" dirty="0"/>
              <a:t>	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title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 : 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Saw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", "rating" : 4.3</a:t>
            </a:r>
            <a:r>
              <a:rPr lang="pt-BR" dirty="0"/>
              <a:t> }, </a:t>
            </a:r>
          </a:p>
          <a:p>
            <a:r>
              <a:rPr lang="pt-BR" dirty="0"/>
              <a:t>	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title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 : "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God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father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", "rating" : 4.9</a:t>
            </a:r>
            <a:r>
              <a:rPr lang="pt-BR" dirty="0"/>
              <a:t>} ],  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$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slice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: 3, </a:t>
            </a:r>
          </a:p>
          <a:p>
            <a:r>
              <a:rPr lang="pt-BR" dirty="0">
                <a:solidFill>
                  <a:srgbClr val="CC3300"/>
                </a:solidFill>
                <a:latin typeface="UbuntuMono"/>
              </a:rPr>
              <a:t>	$</a:t>
            </a:r>
            <a:r>
              <a:rPr lang="pt-BR" dirty="0" err="1">
                <a:solidFill>
                  <a:srgbClr val="CC3300"/>
                </a:solidFill>
                <a:latin typeface="UbuntuMono"/>
              </a:rPr>
              <a:t>sort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 : </a:t>
            </a:r>
            <a:r>
              <a:rPr lang="pt-BR" dirty="0"/>
              <a:t>{ </a:t>
            </a:r>
            <a:r>
              <a:rPr lang="pt-BR" dirty="0">
                <a:solidFill>
                  <a:srgbClr val="CC3300"/>
                </a:solidFill>
                <a:latin typeface="UbuntuMono"/>
              </a:rPr>
              <a:t>"rating" : -1</a:t>
            </a:r>
            <a:r>
              <a:rPr lang="pt-BR" dirty="0"/>
              <a:t>}}}}) </a:t>
            </a:r>
          </a:p>
        </p:txBody>
      </p:sp>
    </p:spTree>
    <p:extLst>
      <p:ext uri="{BB962C8B-B14F-4D97-AF65-F5344CB8AC3E}">
        <p14:creationId xmlns:p14="http://schemas.microsoft.com/office/powerpoint/2010/main" val="36284596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dirty="0"/>
              <a:t>É possível tratar os </a:t>
            </a:r>
            <a:r>
              <a:rPr lang="pt-BR" dirty="0" err="1"/>
              <a:t>arrays</a:t>
            </a:r>
            <a:r>
              <a:rPr lang="pt-BR" dirty="0"/>
              <a:t> como um set, somente adicionando valores que não existam no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Isso é feito com o operador  </a:t>
            </a:r>
            <a:r>
              <a:rPr lang="pt-BR" b="1" dirty="0"/>
              <a:t>$ne</a:t>
            </a:r>
            <a:r>
              <a:rPr lang="pt-BR" dirty="0"/>
              <a:t> na </a:t>
            </a:r>
            <a:r>
              <a:rPr lang="pt-BR" dirty="0" err="1"/>
              <a:t>querie</a:t>
            </a:r>
            <a:r>
              <a:rPr lang="pt-BR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Ou através do </a:t>
            </a:r>
            <a:r>
              <a:rPr lang="pt-BR" b="1" dirty="0"/>
              <a:t>$</a:t>
            </a:r>
            <a:r>
              <a:rPr lang="pt-BR" b="1" dirty="0" err="1"/>
              <a:t>addToSet</a:t>
            </a:r>
            <a:r>
              <a:rPr lang="pt-BR" dirty="0"/>
              <a:t>, que de certa forma é mais expressivo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0D2D3-0544-9D44-B2FF-1F60DC2911A2}"/>
              </a:ext>
            </a:extLst>
          </p:cNvPr>
          <p:cNvSpPr/>
          <p:nvPr/>
        </p:nvSpPr>
        <p:spPr>
          <a:xfrm>
            <a:off x="753035" y="27992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papers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"authors cited"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"$ne"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"Richie"</a:t>
            </a:r>
            <a:r>
              <a:rPr lang="en-US" dirty="0">
                <a:latin typeface="UbuntuMono"/>
              </a:rPr>
              <a:t>}},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$push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"authors cited"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"Richie"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D1305-FDB5-074A-9957-BC9F7D42BDB9}"/>
              </a:ext>
            </a:extLst>
          </p:cNvPr>
          <p:cNvSpPr/>
          <p:nvPr/>
        </p:nvSpPr>
        <p:spPr>
          <a:xfrm>
            <a:off x="753035" y="5525964"/>
            <a:ext cx="8521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addToSet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joe@gmail.com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EC4B-1F3F-DB41-ACD1-CFF69826A580}"/>
              </a:ext>
            </a:extLst>
          </p:cNvPr>
          <p:cNvSpPr/>
          <p:nvPr/>
        </p:nvSpPr>
        <p:spPr>
          <a:xfrm>
            <a:off x="753035" y="4244553"/>
            <a:ext cx="8157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CC3300"/>
              </a:solidFill>
              <a:latin typeface="UbuntuMono"/>
            </a:endParaRP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endParaRPr lang="en-US" dirty="0">
              <a:solidFill>
                <a:srgbClr val="CC3300"/>
              </a:solidFill>
              <a:latin typeface="UbuntuMono"/>
            </a:endParaRP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"emails"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joe@example.com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joe@gmail.com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joe@yahoo.com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latin typeface="UbuntuMono"/>
              </a:rPr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127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com o "$</a:t>
            </a:r>
            <a:r>
              <a:rPr lang="en-US" dirty="0" err="1"/>
              <a:t>addToSet</a:t>
            </a:r>
            <a:r>
              <a:rPr lang="en-US" dirty="0"/>
              <a:t>" junto com o  "$each"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54AF1-C92B-0B49-9EA3-48483F2485A1}"/>
              </a:ext>
            </a:extLst>
          </p:cNvPr>
          <p:cNvSpPr/>
          <p:nvPr/>
        </p:nvSpPr>
        <p:spPr>
          <a:xfrm>
            <a:off x="806822" y="2488177"/>
            <a:ext cx="8301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addToSet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"$each"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	</a:t>
            </a:r>
            <a:r>
              <a:rPr lang="en-US" dirty="0">
                <a:latin typeface="UbuntuMono"/>
              </a:rPr>
              <a:t>... 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joe@php.net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joe@example.com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joe@python.org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]}}})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6539A-C3A5-0B40-8A60-D321A6E85EB7}"/>
              </a:ext>
            </a:extLst>
          </p:cNvPr>
          <p:cNvSpPr/>
          <p:nvPr/>
        </p:nvSpPr>
        <p:spPr>
          <a:xfrm>
            <a:off x="806822" y="3778572"/>
            <a:ext cx="8301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)})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joe@example.com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joe@gmail.com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joe@yahoo.com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joe@hotmail.com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joe@php.net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joe@python.org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/>
              <a:t>]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64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O operador "$pop“ é utilizado para remoção de itens das extremidades de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r>
              <a:rPr lang="pt-BR" dirty="0"/>
              <a:t>Por exemplo {"$pop" : {"</a:t>
            </a:r>
            <a:r>
              <a:rPr lang="pt-BR" i="1" dirty="0" err="1"/>
              <a:t>key</a:t>
            </a:r>
            <a:r>
              <a:rPr lang="pt-BR" dirty="0"/>
              <a:t>" : 1}} remove o ultimo item e {"$pop" : {"</a:t>
            </a:r>
            <a:r>
              <a:rPr lang="pt-BR" i="1" dirty="0" err="1"/>
              <a:t>key</a:t>
            </a:r>
            <a:r>
              <a:rPr lang="pt-BR" dirty="0"/>
              <a:t>" : -1}} remove do início</a:t>
            </a:r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9A631-4762-9648-85A9-6E72F04E8C78}"/>
              </a:ext>
            </a:extLst>
          </p:cNvPr>
          <p:cNvSpPr/>
          <p:nvPr/>
        </p:nvSpPr>
        <p:spPr>
          <a:xfrm>
            <a:off x="607561" y="3182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"dishes"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"laundry"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"dry cleaning"</a:t>
            </a:r>
            <a:r>
              <a:rPr lang="en-US" dirty="0">
                <a:latin typeface="UbuntuMono"/>
              </a:rPr>
              <a:t>]})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C7D43-780B-A44A-83B0-F3CB4F0020B1}"/>
              </a:ext>
            </a:extLst>
          </p:cNvPr>
          <p:cNvSpPr/>
          <p:nvPr/>
        </p:nvSpPr>
        <p:spPr>
          <a:xfrm>
            <a:off x="594519" y="38921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"$pop"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1</a:t>
            </a:r>
            <a:r>
              <a:rPr lang="en-US" dirty="0">
                <a:latin typeface="UbuntuMono"/>
              </a:rPr>
              <a:t>}})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5E904-1594-EC43-90EA-F6D91E0E4B51}"/>
              </a:ext>
            </a:extLst>
          </p:cNvPr>
          <p:cNvSpPr/>
          <p:nvPr/>
        </p:nvSpPr>
        <p:spPr>
          <a:xfrm>
            <a:off x="607561" y="45779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	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"dishes"</a:t>
            </a:r>
            <a:r>
              <a:rPr lang="en-US" dirty="0">
                <a:latin typeface="UbuntuMono"/>
              </a:rPr>
              <a:t>, </a:t>
            </a:r>
            <a:r>
              <a:rPr lang="en-US" dirty="0"/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laundry" </a:t>
            </a:r>
            <a:r>
              <a:rPr lang="en-US" dirty="0">
                <a:latin typeface="UbuntuMono"/>
              </a:rPr>
              <a:t>]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515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O operador "$</a:t>
            </a:r>
            <a:r>
              <a:rPr lang="pt-BR" dirty="0" err="1"/>
              <a:t>pull</a:t>
            </a:r>
            <a:r>
              <a:rPr lang="pt-BR" dirty="0"/>
              <a:t>" pode ser usado para remover usando um filtro como critério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Cuidado, o </a:t>
            </a:r>
            <a:r>
              <a:rPr lang="pt-BR" dirty="0" err="1"/>
              <a:t>pull</a:t>
            </a:r>
            <a:r>
              <a:rPr lang="pt-BR" dirty="0"/>
              <a:t> vai remover todos os itens que derem “match”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9A631-4762-9648-85A9-6E72F04E8C78}"/>
              </a:ext>
            </a:extLst>
          </p:cNvPr>
          <p:cNvSpPr/>
          <p:nvPr/>
        </p:nvSpPr>
        <p:spPr>
          <a:xfrm>
            <a:off x="620603" y="23460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"dishes"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"laundry"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"dry cleaning"</a:t>
            </a:r>
            <a:r>
              <a:rPr lang="en-US" dirty="0">
                <a:latin typeface="UbuntuMono"/>
              </a:rPr>
              <a:t>]})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C7D43-780B-A44A-83B0-F3CB4F0020B1}"/>
              </a:ext>
            </a:extLst>
          </p:cNvPr>
          <p:cNvSpPr/>
          <p:nvPr/>
        </p:nvSpPr>
        <p:spPr>
          <a:xfrm>
            <a:off x="607561" y="30558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"$pull"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"laundry"</a:t>
            </a:r>
            <a:r>
              <a:rPr lang="en-US" dirty="0">
                <a:latin typeface="UbuntuMono"/>
              </a:rPr>
              <a:t>}})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5E904-1594-EC43-90EA-F6D91E0E4B51}"/>
              </a:ext>
            </a:extLst>
          </p:cNvPr>
          <p:cNvSpPr/>
          <p:nvPr/>
        </p:nvSpPr>
        <p:spPr>
          <a:xfrm>
            <a:off x="620603" y="37416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lists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"4b2d75476cc613d5ee930164"</a:t>
            </a:r>
            <a:r>
              <a:rPr lang="en-US" dirty="0">
                <a:latin typeface="UbuntuMono"/>
              </a:rPr>
              <a:t>), 	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todo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"dishes"</a:t>
            </a:r>
            <a:r>
              <a:rPr lang="en-US" dirty="0">
                <a:latin typeface="UbuntuMono"/>
              </a:rPr>
              <a:t>, </a:t>
            </a:r>
            <a:r>
              <a:rPr lang="en-US" dirty="0"/>
              <a:t>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"dry cleaning" </a:t>
            </a:r>
            <a:r>
              <a:rPr lang="en-US" dirty="0">
                <a:latin typeface="UbuntuMono"/>
              </a:rPr>
              <a:t>]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679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Existem duas formas de manipular os valores de um </a:t>
            </a:r>
            <a:r>
              <a:rPr lang="pt-BR" dirty="0" err="1"/>
              <a:t>array</a:t>
            </a:r>
            <a:r>
              <a:rPr lang="pt-BR" dirty="0"/>
              <a:t>: pela posição ou utilizando o operador posicional 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pt-BR" dirty="0"/>
              <a:t>Para incrementar a quantidade de votos do primeiro comentário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8B1841-8DE3-E34F-80D1-91E7E6169F15}"/>
              </a:ext>
            </a:extLst>
          </p:cNvPr>
          <p:cNvSpPr/>
          <p:nvPr/>
        </p:nvSpPr>
        <p:spPr>
          <a:xfrm>
            <a:off x="607561" y="227483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 </a:t>
            </a:r>
          </a:p>
          <a:p>
            <a:r>
              <a:rPr lang="en-US" dirty="0">
                <a:latin typeface="UbuntuMono"/>
              </a:rPr>
              <a:t>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"4b329a216cc613d5ee930192"</a:t>
            </a:r>
            <a:r>
              <a:rPr lang="en-US" dirty="0">
                <a:latin typeface="UbuntuMono"/>
              </a:rPr>
              <a:t>),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"content"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"..."</a:t>
            </a:r>
            <a:r>
              <a:rPr lang="en-US" dirty="0">
                <a:latin typeface="UbuntuMono"/>
              </a:rPr>
              <a:t>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"comments"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</a:p>
          <a:p>
            <a:r>
              <a:rPr lang="en-US" dirty="0">
                <a:latin typeface="UbuntuMono"/>
              </a:rPr>
              <a:t>		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"good post"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"John"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"votes"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 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	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thought it was too short"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"Claire"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"votes"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 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	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"free watches"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"author"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"Alice"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"votes"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-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r>
              <a:rPr lang="en-US" dirty="0"/>
              <a:t> </a:t>
            </a:r>
          </a:p>
          <a:p>
            <a:r>
              <a:rPr lang="en-US" dirty="0"/>
              <a:t>	] } </a:t>
            </a:r>
            <a:r>
              <a:rPr lang="en-US" dirty="0">
                <a:latin typeface="UbuntuMono"/>
              </a:rPr>
              <a:t>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17B2E-3F3A-EF4A-89B5-E8B074E4FA98}"/>
              </a:ext>
            </a:extLst>
          </p:cNvPr>
          <p:cNvSpPr/>
          <p:nvPr/>
        </p:nvSpPr>
        <p:spPr>
          <a:xfrm>
            <a:off x="607561" y="53531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"post"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post_id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"comments.0.votes"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43A0332-0933-4802-B468-8D319C201396}"/>
              </a:ext>
            </a:extLst>
          </p:cNvPr>
          <p:cNvCxnSpPr>
            <a:cxnSpLocks/>
          </p:cNvCxnSpPr>
          <p:nvPr/>
        </p:nvCxnSpPr>
        <p:spPr>
          <a:xfrm flipH="1">
            <a:off x="8087096" y="3526971"/>
            <a:ext cx="210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EE94C81-4D42-4814-B35F-AC72EFD32CF4}"/>
              </a:ext>
            </a:extLst>
          </p:cNvPr>
          <p:cNvCxnSpPr>
            <a:cxnSpLocks/>
          </p:cNvCxnSpPr>
          <p:nvPr/>
        </p:nvCxnSpPr>
        <p:spPr>
          <a:xfrm flipH="1">
            <a:off x="8322624" y="4142508"/>
            <a:ext cx="186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F8CCAFA-BE7F-489E-ABE6-BD80A09D9046}"/>
              </a:ext>
            </a:extLst>
          </p:cNvPr>
          <p:cNvCxnSpPr>
            <a:cxnSpLocks/>
          </p:cNvCxnSpPr>
          <p:nvPr/>
        </p:nvCxnSpPr>
        <p:spPr>
          <a:xfrm flipH="1">
            <a:off x="9472553" y="3843646"/>
            <a:ext cx="716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B82EB1-3B33-4639-A6BB-C480C9251521}"/>
              </a:ext>
            </a:extLst>
          </p:cNvPr>
          <p:cNvSpPr txBox="1"/>
          <p:nvPr/>
        </p:nvSpPr>
        <p:spPr>
          <a:xfrm>
            <a:off x="10301537" y="334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E9BBEA-C2BB-4B2D-852B-BCA50AF2553D}"/>
              </a:ext>
            </a:extLst>
          </p:cNvPr>
          <p:cNvSpPr txBox="1"/>
          <p:nvPr/>
        </p:nvSpPr>
        <p:spPr>
          <a:xfrm>
            <a:off x="10301537" y="3672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A0F0A0-1E2E-480C-8E2B-61DC5B35C3F7}"/>
              </a:ext>
            </a:extLst>
          </p:cNvPr>
          <p:cNvSpPr txBox="1"/>
          <p:nvPr/>
        </p:nvSpPr>
        <p:spPr>
          <a:xfrm>
            <a:off x="10301537" y="39673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5585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ARRAY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Mas é incomum saber em uma aplicação o índice de um determinado dado dentro de um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Por isso, é mais prático utilizar o operador posicional $ que identifica a posição pelo critério</a:t>
            </a:r>
          </a:p>
          <a:p>
            <a:r>
              <a:rPr lang="pt-BR" dirty="0"/>
              <a:t>Por exemplo, caso um usuário utilizava um nome “</a:t>
            </a:r>
            <a:r>
              <a:rPr lang="pt-BR" dirty="0" err="1"/>
              <a:t>IvanTheTerribleOne</a:t>
            </a:r>
            <a:r>
              <a:rPr lang="pt-BR" dirty="0"/>
              <a:t>” e agora mudou </a:t>
            </a:r>
            <a:r>
              <a:rPr lang="pt-BR" dirty="0" err="1"/>
              <a:t>apeas</a:t>
            </a:r>
            <a:r>
              <a:rPr lang="pt-BR" dirty="0"/>
              <a:t> para Ivan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operador posicional, atualiza apenas o primeiro match. Ou seja, se existirem mais comentários, a operação precisa ser realizada mais vezes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040D6-4E04-E34E-A500-44DE0B48951D}"/>
              </a:ext>
            </a:extLst>
          </p:cNvPr>
          <p:cNvSpPr/>
          <p:nvPr/>
        </p:nvSpPr>
        <p:spPr>
          <a:xfrm>
            <a:off x="702563" y="32872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comments.author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IvanTheTerribleOne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}, </a:t>
            </a:r>
          </a:p>
          <a:p>
            <a:r>
              <a:rPr lang="en-US" dirty="0">
                <a:latin typeface="UbuntuMono"/>
              </a:rPr>
              <a:t>	...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"$set"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comments.$.author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“Ivan"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Conceitos Básicos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666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Modifier speed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O impacto dos modificadores varia conforme a mudança estrutura que ele podem “causar”</a:t>
            </a:r>
          </a:p>
          <a:p>
            <a:r>
              <a:rPr lang="pt-BR" dirty="0"/>
              <a:t>Por exemplo, $</a:t>
            </a:r>
            <a:r>
              <a:rPr lang="pt-BR" dirty="0" err="1"/>
              <a:t>inc</a:t>
            </a:r>
            <a:r>
              <a:rPr lang="pt-BR" dirty="0"/>
              <a:t> é um operador extremamente rápido, pois opera sobre um valor e não muda o tamanho do documento</a:t>
            </a:r>
          </a:p>
          <a:p>
            <a:r>
              <a:rPr lang="pt-BR" dirty="0"/>
              <a:t>Já operadores que fazem alteração no tamanho do documento podem ser “lentos”</a:t>
            </a:r>
          </a:p>
          <a:p>
            <a:r>
              <a:rPr lang="pt-BR" dirty="0"/>
              <a:t>O $set é um exemplo que pode ter impacto semelhante aos operadores de </a:t>
            </a:r>
            <a:r>
              <a:rPr lang="pt-BR" dirty="0" err="1"/>
              <a:t>array</a:t>
            </a:r>
            <a:r>
              <a:rPr lang="pt-BR" dirty="0"/>
              <a:t>. </a:t>
            </a:r>
          </a:p>
          <a:p>
            <a:r>
              <a:rPr lang="pt-BR" b="1" dirty="0"/>
              <a:t>Por que isso acontece?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893283-E32D-45B1-97DB-5016AB77CB77}"/>
              </a:ext>
            </a:extLst>
          </p:cNvPr>
          <p:cNvSpPr txBox="1"/>
          <p:nvPr/>
        </p:nvSpPr>
        <p:spPr>
          <a:xfrm>
            <a:off x="695933" y="4706218"/>
            <a:ext cx="1090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principal razão é que o </a:t>
            </a:r>
            <a:r>
              <a:rPr lang="pt-BR" dirty="0" err="1"/>
              <a:t>MongoDB</a:t>
            </a:r>
            <a:r>
              <a:rPr lang="pt-BR" dirty="0"/>
              <a:t> armazena os documentos um ao lado do outro (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space</a:t>
            </a:r>
            <a:r>
              <a:rPr lang="pt-BR" dirty="0"/>
              <a:t> </a:t>
            </a:r>
            <a:r>
              <a:rPr lang="pt-BR" dirty="0" err="1"/>
              <a:t>strategy</a:t>
            </a:r>
            <a:r>
              <a:rPr lang="pt-BR" dirty="0"/>
              <a:t>). Então se forem feitas mudanças estruturais muito grandes, o documento pode não “caber mais” onde estava e precisará ser movido para outro local.</a:t>
            </a:r>
          </a:p>
        </p:txBody>
      </p:sp>
    </p:spTree>
    <p:extLst>
      <p:ext uri="{BB962C8B-B14F-4D97-AF65-F5344CB8AC3E}">
        <p14:creationId xmlns:p14="http://schemas.microsoft.com/office/powerpoint/2010/main" val="111171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Modifier speed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Mover documentos não é uma atividade barata e com o tempo se torna ainda mais “cara”</a:t>
            </a:r>
          </a:p>
          <a:p>
            <a:r>
              <a:rPr lang="pt-BR" dirty="0"/>
              <a:t>Nas versões mais novas do </a:t>
            </a:r>
            <a:r>
              <a:rPr lang="pt-BR" dirty="0" err="1"/>
              <a:t>MongoDB</a:t>
            </a:r>
            <a:r>
              <a:rPr lang="pt-BR" dirty="0"/>
              <a:t>, esses problemas não tem aparecido devido a mudança no </a:t>
            </a:r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Se o banco ficar lento, existem </a:t>
            </a:r>
            <a:r>
              <a:rPr lang="pt-BR" dirty="0" err="1"/>
              <a:t>commandos</a:t>
            </a:r>
            <a:r>
              <a:rPr lang="pt-BR" dirty="0"/>
              <a:t> de diagnóstico para avaliar a distribuição dos dados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C0F7292-5141-42D9-B30B-DF25A916B33D}"/>
              </a:ext>
            </a:extLst>
          </p:cNvPr>
          <p:cNvSpPr/>
          <p:nvPr/>
        </p:nvSpPr>
        <p:spPr>
          <a:xfrm>
            <a:off x="1882122" y="3784076"/>
            <a:ext cx="98565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29C86D-6E83-49AE-A0AC-965D065C3A46}"/>
              </a:ext>
            </a:extLst>
          </p:cNvPr>
          <p:cNvSpPr/>
          <p:nvPr/>
        </p:nvSpPr>
        <p:spPr>
          <a:xfrm>
            <a:off x="896470" y="2958709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“a”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131A54-6048-4816-860D-E6132AD66AD5}"/>
              </a:ext>
            </a:extLst>
          </p:cNvPr>
          <p:cNvSpPr/>
          <p:nvPr/>
        </p:nvSpPr>
        <p:spPr>
          <a:xfrm>
            <a:off x="1883025" y="2959353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“b”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C07C0FC-8089-472F-B0CA-457D66801CFA}"/>
              </a:ext>
            </a:extLst>
          </p:cNvPr>
          <p:cNvSpPr/>
          <p:nvPr/>
        </p:nvSpPr>
        <p:spPr>
          <a:xfrm>
            <a:off x="2867774" y="2958709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“c”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62BDBE5-69BD-4E06-A4CA-767093615C7D}"/>
              </a:ext>
            </a:extLst>
          </p:cNvPr>
          <p:cNvSpPr/>
          <p:nvPr/>
        </p:nvSpPr>
        <p:spPr>
          <a:xfrm>
            <a:off x="3849331" y="3784076"/>
            <a:ext cx="1254496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</a:t>
            </a:r>
            <a:r>
              <a:rPr lang="pt-BR" dirty="0" err="1"/>
              <a:t>bbb</a:t>
            </a:r>
            <a:r>
              <a:rPr lang="pt-BR" dirty="0"/>
              <a:t>”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B1EE95D-7C45-4570-9CB8-8B301D477F84}"/>
              </a:ext>
            </a:extLst>
          </p:cNvPr>
          <p:cNvSpPr/>
          <p:nvPr/>
        </p:nvSpPr>
        <p:spPr>
          <a:xfrm>
            <a:off x="900565" y="3793372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“a”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60D6257-C6F7-4400-955C-C004B174CE91}"/>
              </a:ext>
            </a:extLst>
          </p:cNvPr>
          <p:cNvSpPr/>
          <p:nvPr/>
        </p:nvSpPr>
        <p:spPr>
          <a:xfrm>
            <a:off x="2871869" y="3793372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“c”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C43BD30-2A6C-4325-AB90-B548A11C2B43}"/>
              </a:ext>
            </a:extLst>
          </p:cNvPr>
          <p:cNvSpPr/>
          <p:nvPr/>
        </p:nvSpPr>
        <p:spPr>
          <a:xfrm>
            <a:off x="1878027" y="4695227"/>
            <a:ext cx="98565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37E9BD2-9991-4746-96A0-479AE566AB35}"/>
              </a:ext>
            </a:extLst>
          </p:cNvPr>
          <p:cNvSpPr/>
          <p:nvPr/>
        </p:nvSpPr>
        <p:spPr>
          <a:xfrm>
            <a:off x="3845236" y="4695227"/>
            <a:ext cx="1254496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</a:t>
            </a:r>
            <a:r>
              <a:rPr lang="pt-BR" dirty="0" err="1"/>
              <a:t>bbb</a:t>
            </a:r>
            <a:r>
              <a:rPr lang="pt-BR" dirty="0"/>
              <a:t>”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87EDA40-6D61-4BA0-BE11-B8DCACD9D88F}"/>
              </a:ext>
            </a:extLst>
          </p:cNvPr>
          <p:cNvSpPr/>
          <p:nvPr/>
        </p:nvSpPr>
        <p:spPr>
          <a:xfrm>
            <a:off x="896470" y="4704523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“a”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295164D-DB6F-4F73-8400-C6DC9B6B571A}"/>
              </a:ext>
            </a:extLst>
          </p:cNvPr>
          <p:cNvSpPr/>
          <p:nvPr/>
        </p:nvSpPr>
        <p:spPr>
          <a:xfrm>
            <a:off x="2867774" y="4704523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“c”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DC2504E-FABD-46AB-A78E-FBCB28F4ACBD}"/>
              </a:ext>
            </a:extLst>
          </p:cNvPr>
          <p:cNvSpPr/>
          <p:nvPr/>
        </p:nvSpPr>
        <p:spPr>
          <a:xfrm>
            <a:off x="5099732" y="4695227"/>
            <a:ext cx="30604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129C5B5-A7D8-4898-B6D9-FF5750DCABC2}"/>
              </a:ext>
            </a:extLst>
          </p:cNvPr>
          <p:cNvSpPr/>
          <p:nvPr/>
        </p:nvSpPr>
        <p:spPr>
          <a:xfrm>
            <a:off x="5405778" y="4704523"/>
            <a:ext cx="985652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“x”: “g”</a:t>
            </a:r>
          </a:p>
        </p:txBody>
      </p:sp>
    </p:spTree>
    <p:extLst>
      <p:ext uri="{BB962C8B-B14F-4D97-AF65-F5344CB8AC3E}">
        <p14:creationId xmlns:p14="http://schemas.microsoft.com/office/powerpoint/2010/main" val="3936362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Modifier speed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As execuções que mais tem chance de impactar na estrutura de documentos é o $</a:t>
            </a:r>
            <a:r>
              <a:rPr lang="pt-BR" dirty="0" err="1"/>
              <a:t>push</a:t>
            </a:r>
            <a:r>
              <a:rPr lang="pt-BR" dirty="0"/>
              <a:t> sobre </a:t>
            </a:r>
            <a:r>
              <a:rPr lang="pt-BR" dirty="0" err="1"/>
              <a:t>arrays</a:t>
            </a:r>
            <a:r>
              <a:rPr lang="pt-BR" dirty="0"/>
              <a:t>.  Operações seguidas assim podem forçar mudar o documento e até mesmo exigir executar ferramentas como o </a:t>
            </a:r>
            <a:r>
              <a:rPr lang="pt-BR" dirty="0" err="1"/>
              <a:t>compact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opera com um </a:t>
            </a:r>
            <a:r>
              <a:rPr lang="pt-BR" dirty="0" err="1"/>
              <a:t>padding</a:t>
            </a:r>
            <a:r>
              <a:rPr lang="pt-BR" dirty="0"/>
              <a:t> facto dinâmico. Quando o tamanho dos documentos aumenta seguidas vezes, o </a:t>
            </a:r>
            <a:r>
              <a:rPr lang="pt-BR" dirty="0" err="1"/>
              <a:t>paddaing</a:t>
            </a:r>
            <a:r>
              <a:rPr lang="pt-BR" dirty="0"/>
              <a:t> </a:t>
            </a:r>
            <a:r>
              <a:rPr lang="pt-BR" dirty="0" err="1"/>
              <a:t>factor</a:t>
            </a:r>
            <a:r>
              <a:rPr lang="pt-BR" dirty="0"/>
              <a:t> é ajustado para cima. Se isso para de ocorrer, ele vai sendo reduzido.</a:t>
            </a:r>
          </a:p>
          <a:p>
            <a:r>
              <a:rPr lang="pt-BR" dirty="0"/>
              <a:t>Operações como $</a:t>
            </a:r>
            <a:r>
              <a:rPr lang="pt-BR" dirty="0" err="1"/>
              <a:t>push</a:t>
            </a:r>
            <a:r>
              <a:rPr lang="pt-BR" dirty="0"/>
              <a:t> podem ser feitas normalmente, principalmente nas novas versões do </a:t>
            </a:r>
            <a:r>
              <a:rPr lang="pt-BR" dirty="0" err="1"/>
              <a:t>MongoDB</a:t>
            </a:r>
            <a:r>
              <a:rPr lang="pt-BR" dirty="0"/>
              <a:t>. Porém,  em alguns casos pode ser interessante fazer esse processamento a nível de aplicação.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036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Modifier speed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45386-74F9-8B45-A3FA-264004542B2F}"/>
              </a:ext>
            </a:extLst>
          </p:cNvPr>
          <p:cNvSpPr/>
          <p:nvPr/>
        </p:nvSpPr>
        <p:spPr>
          <a:xfrm>
            <a:off x="1165412" y="1720840"/>
            <a:ext cx="88929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tester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insert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timeInc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function</a:t>
            </a:r>
            <a:r>
              <a:rPr lang="en-US" dirty="0">
                <a:latin typeface="UbuntuMono"/>
              </a:rPr>
              <a:t>() 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start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()).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getTime</a:t>
            </a:r>
            <a:r>
              <a:rPr lang="en-US" dirty="0">
                <a:latin typeface="UbuntuMono"/>
              </a:rPr>
              <a:t>();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for </a:t>
            </a:r>
            <a:r>
              <a:rPr lang="en-US" dirty="0">
                <a:latin typeface="UbuntuMono"/>
              </a:rPr>
              <a:t>(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100000</a:t>
            </a:r>
            <a:r>
              <a:rPr lang="en-US" dirty="0">
                <a:latin typeface="UbuntuMono"/>
              </a:rPr>
              <a:t>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++</a:t>
            </a:r>
            <a:r>
              <a:rPr lang="en-US" dirty="0">
                <a:latin typeface="UbuntuMono"/>
              </a:rPr>
              <a:t>) {</a:t>
            </a:r>
            <a:br>
              <a:rPr lang="en-US" dirty="0">
                <a:latin typeface="UbuntuMono"/>
              </a:rPr>
            </a:br>
            <a:r>
              <a:rPr lang="en-US" dirty="0">
                <a:highlight>
                  <a:srgbClr val="FFFF00"/>
                </a:highlight>
                <a:latin typeface="UbuntuMono"/>
              </a:rPr>
              <a:t>... 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db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tester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update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}}); </a:t>
            </a:r>
          </a:p>
          <a:p>
            <a:r>
              <a:rPr lang="en-US" dirty="0">
                <a:latin typeface="UbuntuMono"/>
              </a:rPr>
              <a:t>...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getLastError</a:t>
            </a:r>
            <a:r>
              <a:rPr lang="en-US" dirty="0">
                <a:latin typeface="UbuntuMono"/>
              </a:rPr>
              <a:t>();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</a:t>
            </a:r>
            <a:r>
              <a:rPr lang="en-US" b="1" dirty="0" err="1">
                <a:solidFill>
                  <a:srgbClr val="006699"/>
                </a:solidFill>
                <a:latin typeface="UbuntuMono"/>
              </a:rPr>
              <a:t>var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timeDiff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>
                <a:latin typeface="UbuntuMono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()).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getTime</a:t>
            </a:r>
            <a:r>
              <a:rPr lang="en-US" dirty="0">
                <a:latin typeface="UbuntuMono"/>
              </a:rPr>
              <a:t>()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-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start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latin typeface="UbuntuMono"/>
              </a:rPr>
              <a:t>...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print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"Updates took: 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timeDiff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ms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>
                <a:latin typeface="UbuntuMono"/>
              </a:rPr>
              <a:t>);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... }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timeInc</a:t>
            </a:r>
            <a:r>
              <a:rPr lang="en-US" dirty="0">
                <a:latin typeface="UbuntuMono"/>
              </a:rPr>
              <a:t>()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6B69F-6B1E-974A-90D9-3CF0A8143244}"/>
              </a:ext>
            </a:extLst>
          </p:cNvPr>
          <p:cNvSpPr/>
          <p:nvPr/>
        </p:nvSpPr>
        <p:spPr>
          <a:xfrm>
            <a:off x="7837868" y="3068574"/>
            <a:ext cx="3961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db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tester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update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({}, 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"$push"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"x"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}})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727984-CAA6-4770-8A32-39CEB24739D7}"/>
              </a:ext>
            </a:extLst>
          </p:cNvPr>
          <p:cNvSpPr/>
          <p:nvPr/>
        </p:nvSpPr>
        <p:spPr>
          <a:xfrm>
            <a:off x="1165412" y="5576629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111432ms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E93DCD-D955-4145-9321-2BE4050A87CC}"/>
              </a:ext>
            </a:extLst>
          </p:cNvPr>
          <p:cNvSpPr/>
          <p:nvPr/>
        </p:nvSpPr>
        <p:spPr>
          <a:xfrm>
            <a:off x="7926243" y="5576629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209687ms</a:t>
            </a:r>
          </a:p>
        </p:txBody>
      </p:sp>
    </p:spTree>
    <p:extLst>
      <p:ext uri="{BB962C8B-B14F-4D97-AF65-F5344CB8AC3E}">
        <p14:creationId xmlns:p14="http://schemas.microsoft.com/office/powerpoint/2010/main" val="3214881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</a:t>
            </a:r>
            <a:r>
              <a:rPr lang="en-US" b="1" dirty="0" err="1"/>
              <a:t>upserts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upsert</a:t>
            </a:r>
            <a:r>
              <a:rPr lang="pt-BR" dirty="0"/>
              <a:t> é apenas um parâmetro especial de update. Se o documento existir, será atualizado. Senão, será inserido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7D72C-C7A2-1F4B-85AA-58DE08410D1D}"/>
              </a:ext>
            </a:extLst>
          </p:cNvPr>
          <p:cNvSpPr/>
          <p:nvPr/>
        </p:nvSpPr>
        <p:spPr>
          <a:xfrm>
            <a:off x="806822" y="2724162"/>
            <a:ext cx="9014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7"/>
                </a:solidFill>
                <a:latin typeface="UbuntuMono"/>
              </a:rPr>
              <a:t>blog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analytics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({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url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"/blog"</a:t>
            </a:r>
            <a:r>
              <a:rPr lang="en-US" dirty="0">
                <a:latin typeface="UbuntuMono"/>
              </a:rPr>
              <a:t>}) </a:t>
            </a:r>
          </a:p>
          <a:p>
            <a:endParaRPr lang="en-US" i="1" dirty="0">
              <a:solidFill>
                <a:srgbClr val="33566B"/>
              </a:solidFill>
              <a:latin typeface="UbuntuMono"/>
            </a:endParaRPr>
          </a:p>
          <a:p>
            <a:r>
              <a:rPr lang="en-US" b="1" dirty="0">
                <a:solidFill>
                  <a:srgbClr val="006699"/>
                </a:solidFill>
                <a:latin typeface="UbuntuMono"/>
              </a:rPr>
              <a:t>if 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>
                <a:latin typeface="UbuntuMono"/>
              </a:rPr>
              <a:t>) {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pageviews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++</a:t>
            </a:r>
            <a:r>
              <a:rPr lang="en-US" dirty="0">
                <a:latin typeface="UbuntuMono"/>
              </a:rPr>
              <a:t>; </a:t>
            </a:r>
          </a:p>
          <a:p>
            <a:r>
              <a:rPr lang="en-US" dirty="0">
                <a:solidFill>
                  <a:srgbClr val="000087"/>
                </a:solidFill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analytics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save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blog</a:t>
            </a:r>
            <a:r>
              <a:rPr lang="en-US" dirty="0">
                <a:latin typeface="UbuntuMono"/>
              </a:rPr>
              <a:t>); </a:t>
            </a:r>
            <a:endParaRPr lang="en-US" dirty="0"/>
          </a:p>
          <a:p>
            <a:r>
              <a:rPr lang="en-US" dirty="0">
                <a:latin typeface="UbuntuMono"/>
              </a:rPr>
              <a:t>}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else </a:t>
            </a:r>
            <a:r>
              <a:rPr lang="en-US" dirty="0">
                <a:latin typeface="UbuntuMono"/>
              </a:rPr>
              <a:t>{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	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analytics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save</a:t>
            </a:r>
            <a:r>
              <a:rPr lang="en-US" dirty="0">
                <a:latin typeface="UbuntuMono"/>
              </a:rPr>
              <a:t>({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url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"/blog"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pageviews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9569-1B2E-7C44-94B3-4FD03A17E212}"/>
              </a:ext>
            </a:extLst>
          </p:cNvPr>
          <p:cNvSpPr/>
          <p:nvPr/>
        </p:nvSpPr>
        <p:spPr>
          <a:xfrm>
            <a:off x="607561" y="5697199"/>
            <a:ext cx="7980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db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analytics</a:t>
            </a:r>
            <a:r>
              <a:rPr lang="en-US" dirty="0" err="1">
                <a:highlight>
                  <a:srgbClr val="FFFF00"/>
                </a:highlight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highlight>
                  <a:srgbClr val="FFFF00"/>
                </a:highlight>
                <a:latin typeface="UbuntuMono"/>
              </a:rPr>
              <a:t>update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url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"/blog"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highlight>
                  <a:srgbClr val="FFFF00"/>
                </a:highlight>
                <a:latin typeface="UbuntuMono"/>
              </a:rPr>
              <a:t>"pageviews" </a:t>
            </a:r>
            <a:r>
              <a:rPr lang="en-US" dirty="0">
                <a:solidFill>
                  <a:srgbClr val="545454"/>
                </a:solidFill>
                <a:highlight>
                  <a:srgbClr val="FFFF00"/>
                </a:highlight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highlight>
                  <a:srgbClr val="FFFF00"/>
                </a:highlight>
                <a:latin typeface="UbuntuMono"/>
              </a:rPr>
              <a:t>1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}}, </a:t>
            </a:r>
            <a:r>
              <a:rPr lang="en-US" b="1" dirty="0">
                <a:solidFill>
                  <a:srgbClr val="006699"/>
                </a:solidFill>
                <a:highlight>
                  <a:srgbClr val="FFFF00"/>
                </a:highlight>
                <a:latin typeface="UbuntuMono"/>
              </a:rPr>
              <a:t>true</a:t>
            </a:r>
            <a:r>
              <a:rPr lang="en-US" dirty="0">
                <a:highlight>
                  <a:srgbClr val="FFFF00"/>
                </a:highlight>
                <a:latin typeface="UbuntuMono"/>
              </a:rPr>
              <a:t>)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551545-D6C1-40F6-84F8-92A7E2CA19A3}"/>
              </a:ext>
            </a:extLst>
          </p:cNvPr>
          <p:cNvSpPr txBox="1"/>
          <p:nvPr/>
        </p:nvSpPr>
        <p:spPr>
          <a:xfrm>
            <a:off x="6519553" y="6098971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upsert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0444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</a:t>
            </a:r>
            <a:r>
              <a:rPr lang="en-US" b="1" dirty="0" err="1"/>
              <a:t>upserts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/>
          </a:bodyPr>
          <a:lstStyle/>
          <a:p>
            <a:r>
              <a:rPr lang="pt-BR" dirty="0"/>
              <a:t>As operações com </a:t>
            </a:r>
            <a:r>
              <a:rPr lang="pt-BR" dirty="0" err="1"/>
              <a:t>upserts</a:t>
            </a:r>
            <a:r>
              <a:rPr lang="pt-BR" dirty="0"/>
              <a:t> são garantidas, mesmo que o documento não exista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Se o documento não existir, um novo será criado e em seguida o incremento é aplicado;</a:t>
            </a:r>
          </a:p>
          <a:p>
            <a:r>
              <a:rPr lang="pt-BR" dirty="0"/>
              <a:t>Caso o </a:t>
            </a:r>
            <a:r>
              <a:rPr lang="pt-BR" dirty="0" err="1"/>
              <a:t>upsert</a:t>
            </a:r>
            <a:r>
              <a:rPr lang="pt-BR" dirty="0"/>
              <a:t> não fosse informado, o efeito seria: não modificar nada se um documento não existisse;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419A4-A5B0-A042-84BD-554C4D07CB2B}"/>
              </a:ext>
            </a:extLst>
          </p:cNvPr>
          <p:cNvSpPr/>
          <p:nvPr/>
        </p:nvSpPr>
        <p:spPr>
          <a:xfrm>
            <a:off x="788894" y="2470247"/>
            <a:ext cx="8283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"rep"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25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inc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"rep"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dirty="0">
                <a:latin typeface="UbuntuMono"/>
              </a:rPr>
              <a:t>}},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)</a:t>
            </a:r>
          </a:p>
          <a:p>
            <a:r>
              <a:rPr lang="en-US" dirty="0">
                <a:latin typeface="UbuntuMono"/>
              </a:rPr>
              <a:t>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"4b3295f26cc613d5ee93018f"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"rep"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28 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72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20524-D58E-6346-A823-427B3834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6B0DB-5B8C-0949-B5AF-BEFBDFE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>
            <a:normAutofit/>
          </a:bodyPr>
          <a:lstStyle/>
          <a:p>
            <a:r>
              <a:rPr lang="en-US" b="1" dirty="0"/>
              <a:t>update Documents – </a:t>
            </a:r>
            <a:r>
              <a:rPr lang="en-US" b="1" dirty="0" err="1"/>
              <a:t>upserts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30D9-73A5-7142-8857-EE19F573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Outra operação interessante a usar é o $</a:t>
            </a:r>
            <a:r>
              <a:rPr lang="pt-BR" dirty="0" err="1"/>
              <a:t>setOnInsert</a:t>
            </a:r>
            <a:r>
              <a:rPr lang="pt-BR" dirty="0"/>
              <a:t>" </a:t>
            </a:r>
          </a:p>
          <a:p>
            <a:r>
              <a:rPr lang="pt-BR" dirty="0"/>
              <a:t>É um modificador que só tem efeito em caso de um </a:t>
            </a:r>
            <a:r>
              <a:rPr lang="pt-BR" dirty="0" err="1"/>
              <a:t>insert</a:t>
            </a:r>
            <a:r>
              <a:rPr lang="pt-BR" dirty="0"/>
              <a:t>, por exemplo, adicionar data de criação do registro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Se for executado mais de uma vez, as execuções subsequentes não tem efeito.</a:t>
            </a:r>
          </a:p>
          <a:p>
            <a:r>
              <a:rPr lang="pt-BR" dirty="0"/>
              <a:t>Mas não use nada como “</a:t>
            </a:r>
            <a:r>
              <a:rPr lang="pt-BR" dirty="0" err="1"/>
              <a:t>createdAt</a:t>
            </a:r>
            <a:r>
              <a:rPr lang="pt-BR" dirty="0"/>
              <a:t>”, pois o </a:t>
            </a:r>
            <a:r>
              <a:rPr lang="pt-BR" dirty="0" err="1"/>
              <a:t>ObjectId</a:t>
            </a:r>
            <a:r>
              <a:rPr lang="pt-BR" dirty="0"/>
              <a:t> tem essa informação</a:t>
            </a:r>
            <a:r>
              <a:rPr lang="en-US" dirty="0"/>
              <a:t>:  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ObjectId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</a:t>
            </a:r>
            <a:r>
              <a:rPr lang="pt-BR" altLang="pt-BR" dirty="0">
                <a:solidFill>
                  <a:srgbClr val="4070A0"/>
                </a:solidFill>
                <a:latin typeface="Source Code Pro" panose="020B0509030403020204" pitchFamily="49" charset="0"/>
              </a:rPr>
              <a:t>“..."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).</a:t>
            </a:r>
            <a:r>
              <a:rPr lang="pt-BR" altLang="pt-BR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getTimestamp</a:t>
            </a:r>
            <a:r>
              <a:rPr lang="pt-BR" altLang="pt-BR" dirty="0">
                <a:solidFill>
                  <a:srgbClr val="222222"/>
                </a:solidFill>
                <a:latin typeface="Source Code Pro" panose="020B0509030403020204" pitchFamily="49" charset="0"/>
              </a:rPr>
              <a:t>()</a:t>
            </a:r>
            <a:r>
              <a:rPr lang="pt-BR" altLang="pt-BR" sz="1200" dirty="0"/>
              <a:t> </a:t>
            </a:r>
            <a:endParaRPr lang="pt-BR" altLang="pt-BR" sz="36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E9315-1BB3-3A40-B70B-FE890BDA6A62}"/>
              </a:ext>
            </a:extLst>
          </p:cNvPr>
          <p:cNvSpPr/>
          <p:nvPr/>
        </p:nvSpPr>
        <p:spPr>
          <a:xfrm>
            <a:off x="785688" y="2951507"/>
            <a:ext cx="8621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update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“username“: “joe”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setOnInsert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createdAt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()}},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)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endParaRPr lang="en-US" dirty="0"/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"512b8aefae74c67969e404ca"</a:t>
            </a:r>
            <a:r>
              <a:rPr lang="en-US" dirty="0">
                <a:latin typeface="UbuntuMono"/>
              </a:rPr>
              <a:t>), 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“username”: “joe”</a:t>
            </a:r>
            <a:br>
              <a:rPr lang="en-US" dirty="0">
                <a:solidFill>
                  <a:srgbClr val="CC3300"/>
                </a:solidFill>
                <a:latin typeface="UbuntuMono"/>
              </a:rPr>
            </a:br>
            <a:r>
              <a:rPr lang="en-US" dirty="0">
                <a:solidFill>
                  <a:srgbClr val="CC3300"/>
                </a:solidFill>
                <a:latin typeface="UbuntuMono"/>
              </a:rPr>
              <a:t>	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createdAt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ISODate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"2013-02-25T16:01:50.742Z”</a:t>
            </a:r>
            <a:r>
              <a:rPr lang="en-US" dirty="0">
                <a:latin typeface="UbuntuMono"/>
              </a:rPr>
              <a:t>)</a:t>
            </a:r>
          </a:p>
          <a:p>
            <a:r>
              <a:rPr lang="en-US" dirty="0">
                <a:latin typeface="UbuntuMono"/>
              </a:rPr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70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C7FAF40B-038A-49EA-BBA9-C3F393756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622B919-9159-4089-A403-30C2561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87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C667A3A-3E49-48CF-A4BE-3AA66D3FE90F}"/>
              </a:ext>
            </a:extLst>
          </p:cNvPr>
          <p:cNvSpPr txBox="1"/>
          <p:nvPr/>
        </p:nvSpPr>
        <p:spPr>
          <a:xfrm>
            <a:off x="1096952" y="603617"/>
            <a:ext cx="513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err="1">
                <a:solidFill>
                  <a:schemeClr val="bg1"/>
                </a:solidFill>
              </a:rPr>
              <a:t>Querying</a:t>
            </a:r>
            <a:endParaRPr lang="pt-BR" sz="8000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8D8E5FE-BCFA-486F-8132-39AD8B6B3576}"/>
              </a:ext>
            </a:extLst>
          </p:cNvPr>
          <p:cNvCxnSpPr/>
          <p:nvPr/>
        </p:nvCxnSpPr>
        <p:spPr>
          <a:xfrm>
            <a:off x="1225026" y="3181581"/>
            <a:ext cx="30726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630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</a:t>
            </a:r>
            <a:r>
              <a:rPr lang="pt-BR" dirty="0" err="1"/>
              <a:t>find</a:t>
            </a:r>
            <a:r>
              <a:rPr lang="pt-BR" dirty="0"/>
              <a:t>() é provavelmente um dos métodos mais usados no dia a dia</a:t>
            </a:r>
          </a:p>
          <a:p>
            <a:r>
              <a:rPr lang="pt-BR" dirty="0"/>
              <a:t>Ele permite fazer as consultas (queries) no </a:t>
            </a:r>
            <a:r>
              <a:rPr lang="pt-BR" dirty="0" err="1"/>
              <a:t>MongoDB</a:t>
            </a:r>
            <a:r>
              <a:rPr lang="pt-BR" dirty="0"/>
              <a:t>. </a:t>
            </a:r>
          </a:p>
          <a:p>
            <a:r>
              <a:rPr lang="pt-BR" dirty="0"/>
              <a:t>Cada query retorna um subconjunto de documentos de uma coleção.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Query – Define os filtros da busca</a:t>
            </a:r>
          </a:p>
          <a:p>
            <a:r>
              <a:rPr lang="pt-BR" dirty="0" err="1"/>
              <a:t>Projection</a:t>
            </a:r>
            <a:r>
              <a:rPr lang="pt-BR" dirty="0"/>
              <a:t> – Define o que será retornado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565238-F908-418A-9E99-DC4EB522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61" y="3474107"/>
            <a:ext cx="1158443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db.collection.find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494747"/>
                </a:solidFill>
                <a:effectLst/>
                <a:latin typeface="Akzidenz"/>
              </a:rPr>
              <a:t>(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494747"/>
                </a:solidFill>
                <a:effectLst/>
                <a:latin typeface="Source Code Pro" panose="020B0509030403020204" pitchFamily="49" charset="0"/>
              </a:rPr>
              <a:t>query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494747"/>
                </a:solidFill>
                <a:effectLst/>
                <a:latin typeface="Akzidenz"/>
              </a:rPr>
              <a:t>, 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494747"/>
                </a:solidFill>
                <a:effectLst/>
                <a:latin typeface="Source Code Pro" panose="020B0509030403020204" pitchFamily="49" charset="0"/>
              </a:rPr>
              <a:t>projection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494747"/>
                </a:solidFill>
                <a:effectLst/>
                <a:latin typeface="Akzidenz"/>
              </a:rPr>
              <a:t>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125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Tal como os filtros vistos para update, o </a:t>
            </a:r>
            <a:r>
              <a:rPr lang="pt-BR" dirty="0" err="1"/>
              <a:t>find</a:t>
            </a:r>
            <a:r>
              <a:rPr lang="pt-BR" dirty="0"/>
              <a:t> funciona de forma semelhante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42C05-8D2B-A041-AE5A-3BADBF37BEAD}"/>
              </a:ext>
            </a:extLst>
          </p:cNvPr>
          <p:cNvSpPr/>
          <p:nvPr/>
        </p:nvSpPr>
        <p:spPr>
          <a:xfrm>
            <a:off x="594519" y="2974935"/>
            <a:ext cx="1366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 </a:t>
            </a:r>
            <a:endParaRPr lang="en-US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FE480-5386-5C49-9825-195F0E0B4ACE}"/>
              </a:ext>
            </a:extLst>
          </p:cNvPr>
          <p:cNvSpPr/>
          <p:nvPr/>
        </p:nvSpPr>
        <p:spPr>
          <a:xfrm>
            <a:off x="607561" y="35517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27</a:t>
            </a:r>
            <a:r>
              <a:rPr lang="en-US" dirty="0">
                <a:latin typeface="UbuntuMono"/>
              </a:rPr>
              <a:t>})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788C4-3C8C-1549-9015-7C81B7F63939}"/>
              </a:ext>
            </a:extLst>
          </p:cNvPr>
          <p:cNvSpPr/>
          <p:nvPr/>
        </p:nvSpPr>
        <p:spPr>
          <a:xfrm>
            <a:off x="607561" y="4132367"/>
            <a:ext cx="3677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86982-EFAA-2343-B4DC-7D38EE8BF68A}"/>
              </a:ext>
            </a:extLst>
          </p:cNvPr>
          <p:cNvSpPr/>
          <p:nvPr/>
        </p:nvSpPr>
        <p:spPr>
          <a:xfrm>
            <a:off x="620603" y="4818112"/>
            <a:ext cx="4709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"username"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"joe"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27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F458A5-C51B-48AE-AAD0-8372814D232B}"/>
              </a:ext>
            </a:extLst>
          </p:cNvPr>
          <p:cNvSpPr/>
          <p:nvPr/>
        </p:nvSpPr>
        <p:spPr>
          <a:xfrm>
            <a:off x="620603" y="2457104"/>
            <a:ext cx="170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findOne</a:t>
            </a:r>
            <a:r>
              <a:rPr lang="en-US" dirty="0">
                <a:latin typeface="UbuntuMono"/>
              </a:rPr>
              <a:t>()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460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C667F-F613-B14E-AF20-60F7B31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59651F-027D-9342-940D-912C63A1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</p:spPr>
        <p:txBody>
          <a:bodyPr/>
          <a:lstStyle/>
          <a:p>
            <a:r>
              <a:rPr lang="pt-BR" dirty="0"/>
              <a:t>Conceitos - documento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6C5FE-D977-DE4B-A3E5-2320A90C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</p:spPr>
        <p:txBody>
          <a:bodyPr/>
          <a:lstStyle/>
          <a:p>
            <a:r>
              <a:rPr lang="pt-BR" sz="1800" dirty="0"/>
              <a:t>No centro de tudo para o </a:t>
            </a:r>
            <a:r>
              <a:rPr lang="pt-BR" sz="1800" dirty="0" err="1"/>
              <a:t>MongoDB</a:t>
            </a:r>
            <a:r>
              <a:rPr lang="pt-BR" sz="1800" dirty="0"/>
              <a:t> está  o documento em formato JSON.</a:t>
            </a:r>
          </a:p>
          <a:p>
            <a:r>
              <a:rPr lang="pt-BR" sz="1800" dirty="0"/>
              <a:t>Embora a noção de documento possa variar, o JSON é um padrão muito comum para diversas linguagens.</a:t>
            </a:r>
          </a:p>
          <a:p>
            <a:pPr lvl="1"/>
            <a:r>
              <a:rPr lang="en-US" sz="1600" dirty="0"/>
              <a:t>JSON  - JavaScript Object Notion</a:t>
            </a:r>
          </a:p>
          <a:p>
            <a:pPr lvl="1"/>
            <a:r>
              <a:rPr lang="pt-BR" sz="1600" dirty="0"/>
              <a:t>Se tornou um padrão no transporte de dados</a:t>
            </a:r>
          </a:p>
          <a:p>
            <a:pPr lvl="1"/>
            <a:r>
              <a:rPr lang="pt-BR" sz="1600" dirty="0"/>
              <a:t>Modelo fácil de compreender</a:t>
            </a:r>
          </a:p>
          <a:p>
            <a:pPr lvl="1"/>
            <a:r>
              <a:rPr lang="pt-BR" sz="1600" dirty="0"/>
              <a:t>Composto por chaves e valores</a:t>
            </a:r>
          </a:p>
          <a:p>
            <a:pPr lvl="1"/>
            <a:r>
              <a:rPr lang="pt-BR" sz="1600" dirty="0"/>
              <a:t>Suporta elementos aninhados</a:t>
            </a:r>
          </a:p>
          <a:p>
            <a:pPr lvl="1"/>
            <a:r>
              <a:rPr lang="pt-BR" sz="1600" dirty="0"/>
              <a:t>Simples nos tipos: </a:t>
            </a:r>
            <a:r>
              <a:rPr lang="pt-BR" sz="1600" dirty="0" err="1"/>
              <a:t>string</a:t>
            </a:r>
            <a:r>
              <a:rPr lang="pt-BR" sz="1600" dirty="0"/>
              <a:t>, </a:t>
            </a:r>
            <a:r>
              <a:rPr lang="pt-BR" sz="1600" dirty="0" err="1"/>
              <a:t>number</a:t>
            </a:r>
            <a:r>
              <a:rPr lang="pt-BR" sz="1600" dirty="0"/>
              <a:t>, </a:t>
            </a:r>
            <a:r>
              <a:rPr lang="pt-BR" sz="1600" dirty="0" err="1"/>
              <a:t>object</a:t>
            </a:r>
            <a:r>
              <a:rPr lang="pt-BR" sz="1600" dirty="0"/>
              <a:t>, </a:t>
            </a:r>
            <a:r>
              <a:rPr lang="pt-BR" sz="1600" dirty="0" err="1"/>
              <a:t>array</a:t>
            </a:r>
            <a:r>
              <a:rPr lang="pt-BR" sz="1600" dirty="0"/>
              <a:t>, </a:t>
            </a:r>
            <a:r>
              <a:rPr lang="pt-BR" sz="1600" dirty="0" err="1"/>
              <a:t>boolean</a:t>
            </a:r>
            <a:r>
              <a:rPr lang="pt-BR" sz="1600" dirty="0"/>
              <a:t> 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473A87-C0F6-4A38-9BED-E97CC53AEE62}"/>
              </a:ext>
            </a:extLst>
          </p:cNvPr>
          <p:cNvSpPr/>
          <p:nvPr/>
        </p:nvSpPr>
        <p:spPr>
          <a:xfrm>
            <a:off x="7341055" y="3429000"/>
            <a:ext cx="363240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buntuMono"/>
              </a:rPr>
              <a:t>{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banda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“Iron Maiden"</a:t>
            </a:r>
            <a:r>
              <a:rPr lang="en-US" dirty="0">
                <a:latin typeface="UbuntuMono"/>
              </a:rPr>
              <a:t>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albuns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[ </a:t>
            </a:r>
          </a:p>
          <a:p>
            <a:r>
              <a:rPr lang="en-US" dirty="0">
                <a:solidFill>
                  <a:srgbClr val="545454"/>
                </a:solidFill>
                <a:latin typeface="UbuntuMono"/>
              </a:rPr>
              <a:t>	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“Iron Maiden”,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“The Killers“,</a:t>
            </a:r>
          </a:p>
          <a:p>
            <a:r>
              <a:rPr lang="en-US" dirty="0">
                <a:solidFill>
                  <a:srgbClr val="CC3300"/>
                </a:solidFill>
                <a:latin typeface="UbuntuMono"/>
              </a:rPr>
              <a:t>	“The number of the beast"</a:t>
            </a:r>
            <a:endParaRPr lang="en-US" dirty="0">
              <a:latin typeface="UbuntuMono"/>
            </a:endParaRPr>
          </a:p>
          <a:p>
            <a:r>
              <a:rPr lang="en-US" dirty="0">
                <a:latin typeface="UbuntuMono"/>
              </a:rPr>
              <a:t>	]</a:t>
            </a:r>
          </a:p>
          <a:p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458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 - Projection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comum em consultas de bancos de dados que sejam informados apenas os campos de interesse. </a:t>
            </a:r>
          </a:p>
          <a:p>
            <a:r>
              <a:rPr lang="pt-BR" dirty="0"/>
              <a:t>A projeção é feita através do segundo parâmetro informando 1 para trazer o campo;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campo "_id" é sempre parte do resultado a </a:t>
            </a:r>
            <a:r>
              <a:rPr lang="pt-BR" dirty="0" err="1"/>
              <a:t>menso</a:t>
            </a:r>
            <a:r>
              <a:rPr lang="pt-BR" dirty="0"/>
              <a:t> que seja </a:t>
            </a:r>
            <a:r>
              <a:rPr lang="pt-BR" dirty="0" err="1"/>
              <a:t>especicado</a:t>
            </a:r>
            <a:r>
              <a:rPr lang="pt-BR" dirty="0"/>
              <a:t> na projeção para ser omitido.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BBBA3-908A-7F4D-9B36-361856961316}"/>
              </a:ext>
            </a:extLst>
          </p:cNvPr>
          <p:cNvSpPr/>
          <p:nvPr/>
        </p:nvSpPr>
        <p:spPr>
          <a:xfrm>
            <a:off x="753035" y="2905340"/>
            <a:ext cx="7809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”surname”: “Rossi”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firstname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}) </a:t>
            </a:r>
          </a:p>
          <a:p>
            <a:r>
              <a:rPr lang="en-US" dirty="0">
                <a:latin typeface="UbuntuMono"/>
              </a:rPr>
              <a:t>	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551811-49C6-4865-A706-864C0223B33C}"/>
              </a:ext>
            </a:extLst>
          </p:cNvPr>
          <p:cNvSpPr/>
          <p:nvPr/>
        </p:nvSpPr>
        <p:spPr>
          <a:xfrm>
            <a:off x="753035" y="4766894"/>
            <a:ext cx="7809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”surname”: “Rossi”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firstname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"email"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1, “_id”: 0</a:t>
            </a:r>
            <a:r>
              <a:rPr lang="en-US" dirty="0">
                <a:latin typeface="UbuntuMono"/>
              </a:rPr>
              <a:t>}) </a:t>
            </a:r>
          </a:p>
          <a:p>
            <a:r>
              <a:rPr lang="en-US" dirty="0">
                <a:latin typeface="UbuntuMono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670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Query Criteria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Tal como no SQL, o </a:t>
            </a:r>
            <a:r>
              <a:rPr lang="pt-BR" sz="1800" dirty="0" err="1"/>
              <a:t>MongoDB</a:t>
            </a:r>
            <a:r>
              <a:rPr lang="pt-BR" sz="1800" dirty="0"/>
              <a:t> também possui operadores de comparação equivalentes a </a:t>
            </a:r>
            <a:r>
              <a:rPr lang="en-US" sz="1800" dirty="0"/>
              <a:t> &lt;, &lt;=, &gt;, and &gt;=, </a:t>
            </a:r>
          </a:p>
          <a:p>
            <a:pPr lvl="1"/>
            <a:r>
              <a:rPr lang="en-US" sz="1600" b="1" dirty="0"/>
              <a:t>$</a:t>
            </a:r>
            <a:r>
              <a:rPr lang="en-US" sz="1600" b="1" dirty="0" err="1"/>
              <a:t>lt</a:t>
            </a:r>
            <a:r>
              <a:rPr lang="en-US" sz="1600" b="1" dirty="0"/>
              <a:t>, $</a:t>
            </a:r>
            <a:r>
              <a:rPr lang="en-US" sz="1600" b="1" dirty="0" err="1"/>
              <a:t>lte</a:t>
            </a:r>
            <a:r>
              <a:rPr lang="en-US" sz="1600" b="1" dirty="0"/>
              <a:t> </a:t>
            </a:r>
            <a:r>
              <a:rPr lang="en-US" sz="1600" dirty="0"/>
              <a:t>– “less than” e “</a:t>
            </a:r>
            <a:r>
              <a:rPr lang="en-US" sz="1600" dirty="0" err="1"/>
              <a:t>ess</a:t>
            </a:r>
            <a:r>
              <a:rPr lang="en-US" sz="1600" dirty="0"/>
              <a:t> than or equal to”</a:t>
            </a:r>
          </a:p>
          <a:p>
            <a:pPr lvl="1"/>
            <a:r>
              <a:rPr lang="en-US" sz="1600" b="1" dirty="0"/>
              <a:t>$</a:t>
            </a:r>
            <a:r>
              <a:rPr lang="en-US" sz="1600" b="1" dirty="0" err="1"/>
              <a:t>gt</a:t>
            </a:r>
            <a:r>
              <a:rPr lang="en-US" sz="1600" b="1" dirty="0"/>
              <a:t>, $</a:t>
            </a:r>
            <a:r>
              <a:rPr lang="en-US" sz="1600" b="1" dirty="0" err="1"/>
              <a:t>gte</a:t>
            </a:r>
            <a:r>
              <a:rPr lang="en-US" sz="1600" dirty="0"/>
              <a:t> – “greater than” e “greater than or equal to”</a:t>
            </a:r>
          </a:p>
          <a:p>
            <a:pPr lvl="1"/>
            <a:r>
              <a:rPr lang="en-US" sz="1600" b="1" dirty="0"/>
              <a:t>$ne – not equal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1A2F7-165F-A04A-B217-57A2C5DF431A}"/>
              </a:ext>
            </a:extLst>
          </p:cNvPr>
          <p:cNvSpPr/>
          <p:nvPr/>
        </p:nvSpPr>
        <p:spPr>
          <a:xfrm>
            <a:off x="581477" y="3529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50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80</a:t>
            </a:r>
            <a:r>
              <a:rPr lang="en-US" dirty="0">
                <a:latin typeface="UbuntuMono"/>
              </a:rPr>
              <a:t>}})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D2459-64BA-004A-A23C-E484954191AC}"/>
              </a:ext>
            </a:extLst>
          </p:cNvPr>
          <p:cNvSpPr/>
          <p:nvPr/>
        </p:nvSpPr>
        <p:spPr>
          <a:xfrm>
            <a:off x="594519" y="43997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start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new </a:t>
            </a:r>
            <a:r>
              <a:rPr lang="en-US" dirty="0">
                <a:solidFill>
                  <a:srgbClr val="336666"/>
                </a:solidFill>
                <a:latin typeface="UbuntuMono"/>
              </a:rPr>
              <a:t>Date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"01/01/2012"</a:t>
            </a:r>
            <a:r>
              <a:rPr lang="en-US" dirty="0">
                <a:latin typeface="UbuntuMono"/>
              </a:rPr>
              <a:t>)</a:t>
            </a:r>
            <a:br>
              <a:rPr lang="en-US" dirty="0">
                <a:latin typeface="UbuntuMono"/>
              </a:rPr>
            </a:br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registeredDate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start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D3C2E-B61C-084B-A40E-5FE626D74721}"/>
              </a:ext>
            </a:extLst>
          </p:cNvPr>
          <p:cNvSpPr/>
          <p:nvPr/>
        </p:nvSpPr>
        <p:spPr>
          <a:xfrm>
            <a:off x="594519" y="5569472"/>
            <a:ext cx="4824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“surname"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"$ne"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“Rossi"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906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Query Criteria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duas formas de fazer um OR no </a:t>
            </a:r>
            <a:r>
              <a:rPr lang="pt-BR" dirty="0" err="1"/>
              <a:t>MongoDB</a:t>
            </a:r>
            <a:r>
              <a:rPr lang="pt-BR" dirty="0"/>
              <a:t>: </a:t>
            </a:r>
          </a:p>
          <a:p>
            <a:r>
              <a:rPr lang="pt-BR" b="1" dirty="0"/>
              <a:t>$in e $</a:t>
            </a:r>
            <a:r>
              <a:rPr lang="pt-BR" b="1" dirty="0" err="1"/>
              <a:t>nin</a:t>
            </a:r>
            <a:r>
              <a:rPr lang="pt-BR" b="1" dirty="0"/>
              <a:t> </a:t>
            </a:r>
            <a:r>
              <a:rPr lang="pt-BR" dirty="0"/>
              <a:t>podem ser usadas para </a:t>
            </a:r>
            <a:r>
              <a:rPr lang="pt-BR" dirty="0" err="1"/>
              <a:t>procurer</a:t>
            </a:r>
            <a:r>
              <a:rPr lang="pt-BR" dirty="0"/>
              <a:t> por uma série de valores em uma chave</a:t>
            </a:r>
          </a:p>
          <a:p>
            <a:r>
              <a:rPr lang="pt-BR" b="1" dirty="0"/>
              <a:t>$</a:t>
            </a:r>
            <a:r>
              <a:rPr lang="pt-BR" b="1" dirty="0" err="1"/>
              <a:t>or</a:t>
            </a:r>
            <a:r>
              <a:rPr lang="pt-BR" dirty="0"/>
              <a:t> é mais genérico e pode ser usado para fazer </a:t>
            </a:r>
            <a:r>
              <a:rPr lang="pt-BR" dirty="0" err="1"/>
              <a:t>queires</a:t>
            </a:r>
            <a:r>
              <a:rPr lang="pt-BR" dirty="0"/>
              <a:t> sobre múltiplas chaves</a:t>
            </a:r>
          </a:p>
          <a:p>
            <a:r>
              <a:rPr lang="pt-BR" dirty="0"/>
              <a:t>Por exemplo, verificar quem está na idade do alistamento ou não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EFE89-8590-C349-8AC5-0646C3553855}"/>
              </a:ext>
            </a:extLst>
          </p:cNvPr>
          <p:cNvSpPr/>
          <p:nvPr/>
        </p:nvSpPr>
        <p:spPr>
          <a:xfrm>
            <a:off x="607561" y="3835531"/>
            <a:ext cx="427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"$in"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19</a:t>
            </a:r>
            <a:r>
              <a:rPr lang="en-US" dirty="0">
                <a:latin typeface="UbuntuMono"/>
              </a:rPr>
              <a:t>]}})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04368-E008-7C4E-99CC-CE55CA73886A}"/>
              </a:ext>
            </a:extLst>
          </p:cNvPr>
          <p:cNvSpPr/>
          <p:nvPr/>
        </p:nvSpPr>
        <p:spPr>
          <a:xfrm>
            <a:off x="607561" y="4336610"/>
            <a:ext cx="4448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nin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19</a:t>
            </a:r>
            <a:r>
              <a:rPr lang="en-US" dirty="0">
                <a:latin typeface="UbuntuMono"/>
              </a:rPr>
              <a:t>]}})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206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Query Criteria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$</a:t>
            </a:r>
            <a:r>
              <a:rPr lang="pt-BR" dirty="0" err="1"/>
              <a:t>or</a:t>
            </a:r>
            <a:r>
              <a:rPr lang="pt-BR" dirty="0"/>
              <a:t> é uma construção que pode receber vários campos em um </a:t>
            </a:r>
            <a:r>
              <a:rPr lang="pt-BR" dirty="0" err="1"/>
              <a:t>array</a:t>
            </a:r>
            <a:r>
              <a:rPr lang="pt-BR" dirty="0"/>
              <a:t>. </a:t>
            </a:r>
          </a:p>
          <a:p>
            <a:r>
              <a:rPr lang="pt-BR" dirty="0"/>
              <a:t>Por exemplo, vamos verificar quem está na idade de 18 anos e pode ser um doador universal</a:t>
            </a:r>
          </a:p>
          <a:p>
            <a:endParaRPr lang="pt-BR" dirty="0"/>
          </a:p>
          <a:p>
            <a:endParaRPr lang="en-US" dirty="0"/>
          </a:p>
          <a:p>
            <a:r>
              <a:rPr lang="en-US" dirty="0"/>
              <a:t>Uma vantage do "$or" é </a:t>
            </a:r>
            <a:r>
              <a:rPr lang="en-US" dirty="0" err="1"/>
              <a:t>compor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74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1859F-FA28-4848-B0D3-4FB1E5A51E96}"/>
              </a:ext>
            </a:extLst>
          </p:cNvPr>
          <p:cNvSpPr/>
          <p:nvPr/>
        </p:nvSpPr>
        <p:spPr>
          <a:xfrm>
            <a:off x="824753" y="28591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bloodType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“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O-"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 </a:t>
            </a:r>
            <a:r>
              <a:rPr lang="en-US" dirty="0">
                <a:latin typeface="UbuntuMono"/>
              </a:rPr>
              <a:t>}]})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8ACF8-1F92-8F49-BB79-768CC1F3BD8F}"/>
              </a:ext>
            </a:extLst>
          </p:cNvPr>
          <p:cNvSpPr/>
          <p:nvPr/>
        </p:nvSpPr>
        <p:spPr>
          <a:xfrm>
            <a:off x="824753" y="4351396"/>
            <a:ext cx="7951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"$or"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age 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"$in"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19</a:t>
            </a:r>
            <a:r>
              <a:rPr lang="en-US" dirty="0">
                <a:latin typeface="UbuntuMono"/>
              </a:rPr>
              <a:t>] }},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bloodType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“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O-"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 </a:t>
            </a:r>
            <a:r>
              <a:rPr lang="en-US" dirty="0">
                <a:latin typeface="UbuntuMono"/>
              </a:rPr>
              <a:t>}]})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404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Query Criteria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$</a:t>
            </a:r>
            <a:r>
              <a:rPr lang="pt-BR" b="1" dirty="0" err="1"/>
              <a:t>not</a:t>
            </a:r>
            <a:r>
              <a:rPr lang="pt-BR" dirty="0"/>
              <a:t> é um </a:t>
            </a:r>
            <a:r>
              <a:rPr lang="pt-BR" dirty="0" err="1"/>
              <a:t>metaconditional</a:t>
            </a:r>
            <a:r>
              <a:rPr lang="pt-BR" dirty="0"/>
              <a:t>: pode ser colocado no topo de um critério:</a:t>
            </a:r>
          </a:p>
          <a:p>
            <a:r>
              <a:rPr lang="pt-BR" b="1" dirty="0"/>
              <a:t>$</a:t>
            </a:r>
            <a:r>
              <a:rPr lang="pt-BR" b="1" dirty="0" err="1"/>
              <a:t>mod</a:t>
            </a:r>
            <a:r>
              <a:rPr lang="pt-BR" b="1" dirty="0"/>
              <a:t> </a:t>
            </a:r>
            <a:r>
              <a:rPr lang="pt-BR" dirty="0"/>
              <a:t>obtém o modulo no formato [divisor, resto]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Para fazer a </a:t>
            </a:r>
            <a:r>
              <a:rPr lang="pt-BR" dirty="0" err="1"/>
              <a:t>negção</a:t>
            </a:r>
            <a:r>
              <a:rPr lang="pt-BR" dirty="0"/>
              <a:t> disso, basta trazer o $</a:t>
            </a:r>
            <a:r>
              <a:rPr lang="pt-BR" dirty="0" err="1"/>
              <a:t>not</a:t>
            </a:r>
            <a:r>
              <a:rPr lang="pt-BR" dirty="0"/>
              <a:t> acima da construção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FB05D-ECE2-4044-9345-C0F1C558B0BC}"/>
              </a:ext>
            </a:extLst>
          </p:cNvPr>
          <p:cNvSpPr/>
          <p:nvPr/>
        </p:nvSpPr>
        <p:spPr>
          <a:xfrm>
            <a:off x="645809" y="2752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ticketNumber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"$mod"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17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0</a:t>
            </a:r>
            <a:r>
              <a:rPr lang="en-US" dirty="0">
                <a:latin typeface="UbuntuMono"/>
              </a:rPr>
              <a:t>]}})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6AECD-11ED-D84F-A47A-A95B2B684543}"/>
              </a:ext>
            </a:extLst>
          </p:cNvPr>
          <p:cNvSpPr/>
          <p:nvPr/>
        </p:nvSpPr>
        <p:spPr>
          <a:xfrm>
            <a:off x="652330" y="4253360"/>
            <a:ext cx="544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users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id_num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"$not"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"$mod"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5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dirty="0">
                <a:latin typeface="UbuntuMono"/>
              </a:rPr>
              <a:t>]}}})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894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Conditional Semantics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Múltiplas condições podem ser colocadas em uma mesma chamada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E os “meta-</a:t>
            </a:r>
            <a:r>
              <a:rPr lang="pt-BR" dirty="0" err="1"/>
              <a:t>operators</a:t>
            </a:r>
            <a:r>
              <a:rPr lang="pt-BR" dirty="0"/>
              <a:t>” podem ser colocados acima</a:t>
            </a:r>
            <a:r>
              <a:rPr lang="en-US" dirty="0"/>
              <a:t>: </a:t>
            </a:r>
            <a:r>
              <a:rPr lang="en-US" b="1" dirty="0"/>
              <a:t>"$and“, "$or“, and "$nor“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2EE3A-A098-AA4D-B4A1-E5135B1FCB2D}"/>
              </a:ext>
            </a:extLst>
          </p:cNvPr>
          <p:cNvSpPr/>
          <p:nvPr/>
        </p:nvSpPr>
        <p:spPr>
          <a:xfrm>
            <a:off x="607561" y="2419581"/>
            <a:ext cx="474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lt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30</a:t>
            </a:r>
            <a:r>
              <a:rPr lang="en-US" dirty="0">
                <a:latin typeface="UbuntuMono"/>
              </a:rPr>
              <a:t>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20</a:t>
            </a:r>
            <a:r>
              <a:rPr lang="en-US" dirty="0">
                <a:latin typeface="UbuntuMono"/>
              </a:rPr>
              <a:t>}})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A9D8C-0688-8C49-9692-E3C947042A75}"/>
              </a:ext>
            </a:extLst>
          </p:cNvPr>
          <p:cNvSpPr/>
          <p:nvPr/>
        </p:nvSpPr>
        <p:spPr>
          <a:xfrm>
            <a:off x="594518" y="3894240"/>
            <a:ext cx="697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>
                <a:latin typeface="UbuntuMono"/>
              </a:rPr>
              <a:t>.</a:t>
            </a:r>
            <a:r>
              <a:rPr lang="en-US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"$and"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“age"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gt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18</a:t>
            </a:r>
            <a:r>
              <a:rPr lang="en-US" dirty="0">
                <a:latin typeface="UbuntuMono"/>
              </a:rPr>
              <a:t>}}, 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bloodType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“O-”</a:t>
            </a:r>
            <a:r>
              <a:rPr lang="en-US" dirty="0">
                <a:latin typeface="UbuntuMono"/>
              </a:rPr>
              <a:t>}]})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2E8F0D1-7596-4419-AF23-53671B840A6C}"/>
              </a:ext>
            </a:extLst>
          </p:cNvPr>
          <p:cNvGrpSpPr/>
          <p:nvPr/>
        </p:nvGrpSpPr>
        <p:grpSpPr>
          <a:xfrm>
            <a:off x="843759" y="5016347"/>
            <a:ext cx="9886598" cy="1306286"/>
            <a:chOff x="843759" y="5016347"/>
            <a:chExt cx="9886598" cy="130628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1581B10-86D3-4200-AC80-F0497309D5AA}"/>
                </a:ext>
              </a:extLst>
            </p:cNvPr>
            <p:cNvSpPr/>
            <p:nvPr/>
          </p:nvSpPr>
          <p:spPr>
            <a:xfrm>
              <a:off x="1209851" y="5016347"/>
              <a:ext cx="9520506" cy="13062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Picture 2" descr="Resultado de imagem para task icon">
              <a:extLst>
                <a:ext uri="{FF2B5EF4-FFF2-40B4-BE49-F238E27FC236}">
                  <a16:creationId xmlns:a16="http://schemas.microsoft.com/office/drawing/2014/main" id="{4FC44985-52C9-4E20-AC16-1C6664745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59" y="5263274"/>
              <a:ext cx="732185" cy="7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1DA2F07-507F-445C-9C81-F3EE5B989FA1}"/>
                </a:ext>
              </a:extLst>
            </p:cNvPr>
            <p:cNvSpPr txBox="1"/>
            <p:nvPr/>
          </p:nvSpPr>
          <p:spPr>
            <a:xfrm>
              <a:off x="1557553" y="5153483"/>
              <a:ext cx="664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Liste todos as pessoas com mais de 65 anos que tenham sangue AB-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285DA4-3CEA-4151-AB5C-F25A1DDD1E9A}"/>
              </a:ext>
            </a:extLst>
          </p:cNvPr>
          <p:cNvSpPr/>
          <p:nvPr/>
        </p:nvSpPr>
        <p:spPr>
          <a:xfrm>
            <a:off x="1575944" y="5530631"/>
            <a:ext cx="8339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db.italians.find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[{"age": {"$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: 65}}, {"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": "AB-"}]})</a:t>
            </a:r>
          </a:p>
        </p:txBody>
      </p:sp>
    </p:spTree>
    <p:extLst>
      <p:ext uri="{BB962C8B-B14F-4D97-AF65-F5344CB8AC3E}">
        <p14:creationId xmlns:p14="http://schemas.microsoft.com/office/powerpoint/2010/main" val="4807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null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null</a:t>
            </a:r>
            <a:r>
              <a:rPr lang="pt-BR" dirty="0"/>
              <a:t> no </a:t>
            </a:r>
            <a:r>
              <a:rPr lang="pt-BR" dirty="0" err="1"/>
              <a:t>MongoDB</a:t>
            </a:r>
            <a:r>
              <a:rPr lang="pt-BR" dirty="0"/>
              <a:t> segue o padrão </a:t>
            </a:r>
            <a:r>
              <a:rPr lang="pt-BR" dirty="0" err="1"/>
              <a:t>JavaScript</a:t>
            </a:r>
            <a:r>
              <a:rPr lang="pt-BR" dirty="0"/>
              <a:t>: se comporta de forma “estranha”</a:t>
            </a:r>
          </a:p>
          <a:p>
            <a:r>
              <a:rPr lang="pt-BR" dirty="0"/>
              <a:t>A verdade é que o match para </a:t>
            </a:r>
            <a:r>
              <a:rPr lang="pt-BR" dirty="0" err="1"/>
              <a:t>null</a:t>
            </a:r>
            <a:r>
              <a:rPr lang="pt-BR" dirty="0"/>
              <a:t> funciona também como um “não existe”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70965-108A-D841-823D-7C9755A10114}"/>
              </a:ext>
            </a:extLst>
          </p:cNvPr>
          <p:cNvSpPr/>
          <p:nvPr/>
        </p:nvSpPr>
        <p:spPr>
          <a:xfrm>
            <a:off x="735106" y="2584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"4ba0f0dfd22aa494fd523622"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"4ba0f148d22aa494fd523623"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8C75F-7B42-E545-8EEE-52304F87EFEF}"/>
              </a:ext>
            </a:extLst>
          </p:cNvPr>
          <p:cNvSpPr/>
          <p:nvPr/>
        </p:nvSpPr>
        <p:spPr>
          <a:xfrm>
            <a:off x="607561" y="42863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851170-33AC-4AFF-8557-7BD6DD6B3193}"/>
              </a:ext>
            </a:extLst>
          </p:cNvPr>
          <p:cNvSpPr txBox="1"/>
          <p:nvPr/>
        </p:nvSpPr>
        <p:spPr>
          <a:xfrm>
            <a:off x="735106" y="5209728"/>
            <a:ext cx="647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Conforme o esperado, só temos um item </a:t>
            </a:r>
            <a:r>
              <a:rPr lang="pt-BR" dirty="0" err="1"/>
              <a:t>null</a:t>
            </a:r>
            <a:r>
              <a:rPr lang="pt-BR" dirty="0"/>
              <a:t> para y nessa coleção</a:t>
            </a:r>
          </a:p>
        </p:txBody>
      </p:sp>
    </p:spTree>
    <p:extLst>
      <p:ext uri="{BB962C8B-B14F-4D97-AF65-F5344CB8AC3E}">
        <p14:creationId xmlns:p14="http://schemas.microsoft.com/office/powerpoint/2010/main" val="205356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null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null</a:t>
            </a:r>
            <a:r>
              <a:rPr lang="pt-BR" dirty="0"/>
              <a:t> no </a:t>
            </a:r>
            <a:r>
              <a:rPr lang="pt-BR" dirty="0" err="1"/>
              <a:t>MongoDB</a:t>
            </a:r>
            <a:r>
              <a:rPr lang="pt-BR" dirty="0"/>
              <a:t> segue o padrão </a:t>
            </a:r>
            <a:r>
              <a:rPr lang="pt-BR" dirty="0" err="1"/>
              <a:t>JavaScript</a:t>
            </a:r>
            <a:r>
              <a:rPr lang="pt-BR" dirty="0"/>
              <a:t>: se comporta de forma “estranha”</a:t>
            </a:r>
          </a:p>
          <a:p>
            <a:r>
              <a:rPr lang="pt-BR" dirty="0"/>
              <a:t>A verdade é que o match para </a:t>
            </a:r>
            <a:r>
              <a:rPr lang="pt-BR" dirty="0" err="1"/>
              <a:t>null</a:t>
            </a:r>
            <a:r>
              <a:rPr lang="pt-BR" dirty="0"/>
              <a:t> funciona também como um “não existe”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70965-108A-D841-823D-7C9755A10114}"/>
              </a:ext>
            </a:extLst>
          </p:cNvPr>
          <p:cNvSpPr/>
          <p:nvPr/>
        </p:nvSpPr>
        <p:spPr>
          <a:xfrm>
            <a:off x="735106" y="2584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"4ba0f0dfd22aa494fd523622"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"4ba0f148d22aa494fd523623"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3114-363B-CA4E-8C68-D2CCB4E8F635}"/>
              </a:ext>
            </a:extLst>
          </p:cNvPr>
          <p:cNvSpPr/>
          <p:nvPr/>
        </p:nvSpPr>
        <p:spPr>
          <a:xfrm>
            <a:off x="735106" y="41811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"z"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})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"4ba0f0dfd22aa494fd523622"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"4ba0f148d22aa494fd523623"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F933E6-4CFE-4660-9C0F-2168483CB6F8}"/>
              </a:ext>
            </a:extLst>
          </p:cNvPr>
          <p:cNvSpPr txBox="1"/>
          <p:nvPr/>
        </p:nvSpPr>
        <p:spPr>
          <a:xfrm>
            <a:off x="735106" y="5697853"/>
            <a:ext cx="727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Nesse caso, z não existe para nenhum documento. Então é considerado </a:t>
            </a:r>
            <a:r>
              <a:rPr lang="pt-BR" dirty="0" err="1"/>
              <a:t>null</a:t>
            </a:r>
            <a:endParaRPr lang="pt-BR" dirty="0"/>
          </a:p>
          <a:p>
            <a:r>
              <a:rPr lang="pt-BR" dirty="0"/>
              <a:t>Por isso, essa busca traz todos os documentos acima.</a:t>
            </a:r>
          </a:p>
        </p:txBody>
      </p:sp>
    </p:spTree>
    <p:extLst>
      <p:ext uri="{BB962C8B-B14F-4D97-AF65-F5344CB8AC3E}">
        <p14:creationId xmlns:p14="http://schemas.microsoft.com/office/powerpoint/2010/main" val="165852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- null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null</a:t>
            </a:r>
            <a:r>
              <a:rPr lang="pt-BR" dirty="0"/>
              <a:t> no </a:t>
            </a:r>
            <a:r>
              <a:rPr lang="pt-BR" dirty="0" err="1"/>
              <a:t>MongoDB</a:t>
            </a:r>
            <a:r>
              <a:rPr lang="pt-BR" dirty="0"/>
              <a:t> segue o padrão </a:t>
            </a:r>
            <a:r>
              <a:rPr lang="pt-BR" dirty="0" err="1"/>
              <a:t>JavaScript</a:t>
            </a:r>
            <a:r>
              <a:rPr lang="pt-BR" dirty="0"/>
              <a:t>: se comporta de forma “estranha”</a:t>
            </a:r>
          </a:p>
          <a:p>
            <a:r>
              <a:rPr lang="pt-BR" dirty="0"/>
              <a:t>A verdade é que o match para </a:t>
            </a:r>
            <a:r>
              <a:rPr lang="pt-BR" dirty="0" err="1"/>
              <a:t>null</a:t>
            </a:r>
            <a:r>
              <a:rPr lang="pt-BR" dirty="0"/>
              <a:t> funciona também como um “não existe”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70965-108A-D841-823D-7C9755A10114}"/>
              </a:ext>
            </a:extLst>
          </p:cNvPr>
          <p:cNvSpPr/>
          <p:nvPr/>
        </p:nvSpPr>
        <p:spPr>
          <a:xfrm>
            <a:off x="735106" y="25849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()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"4ba0f0dfd22aa494fd523621"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"4ba0f0dfd22aa494fd523622"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dirty="0">
                <a:latin typeface="UbuntuMono"/>
              </a:rPr>
              <a:t>}</a:t>
            </a:r>
            <a:br>
              <a:rPr lang="en-US" dirty="0">
                <a:latin typeface="UbuntuMono"/>
              </a:rPr>
            </a:br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"4ba0f148d22aa494fd523623"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"y"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2 </a:t>
            </a:r>
            <a:r>
              <a:rPr lang="en-US" dirty="0">
                <a:latin typeface="UbuntuMono"/>
              </a:rPr>
              <a:t>} 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"4ba0f143d22aa494fd523624"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B9D5A-388D-1D43-9C84-A3A72DF8F65D}"/>
              </a:ext>
            </a:extLst>
          </p:cNvPr>
          <p:cNvSpPr/>
          <p:nvPr/>
        </p:nvSpPr>
        <p:spPr>
          <a:xfrm>
            <a:off x="735106" y="42863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"$in"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latin typeface="UbuntuMono"/>
              </a:rPr>
              <a:t>[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],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"$exists"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true</a:t>
            </a:r>
            <a:r>
              <a:rPr lang="en-US" dirty="0">
                <a:latin typeface="UbuntuMono"/>
              </a:rPr>
              <a:t>}})</a:t>
            </a:r>
          </a:p>
          <a:p>
            <a:r>
              <a:rPr lang="en-US" dirty="0">
                <a:latin typeface="UbuntuMono"/>
              </a:rPr>
              <a:t>{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"_id"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ObjectId</a:t>
            </a:r>
            <a:r>
              <a:rPr lang="en-US" dirty="0">
                <a:latin typeface="UbuntuMono"/>
              </a:rPr>
              <a:t>(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"4ba0f143d22aa494fd523624"</a:t>
            </a:r>
            <a:r>
              <a:rPr lang="en-US" dirty="0">
                <a:latin typeface="UbuntuMono"/>
              </a:rPr>
              <a:t>),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FF6600"/>
                </a:solidFill>
                <a:latin typeface="UbuntuMono"/>
              </a:rPr>
              <a:t>null </a:t>
            </a:r>
            <a:r>
              <a:rPr lang="en-US" dirty="0">
                <a:latin typeface="UbuntuMono"/>
              </a:rPr>
              <a:t>} </a:t>
            </a:r>
            <a:endParaRPr lang="en-US" dirty="0"/>
          </a:p>
          <a:p>
            <a:br>
              <a:rPr lang="en-US" dirty="0">
                <a:latin typeface="UbuntuMono"/>
              </a:rPr>
            </a:b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87CD2A-2C57-4E75-B7C9-65DABDD825B2}"/>
              </a:ext>
            </a:extLst>
          </p:cNvPr>
          <p:cNvSpPr/>
          <p:nvPr/>
        </p:nvSpPr>
        <p:spPr>
          <a:xfrm>
            <a:off x="8814255" y="3318355"/>
            <a:ext cx="232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c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“r"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b="1" dirty="0">
                <a:solidFill>
                  <a:srgbClr val="006699"/>
                </a:solidFill>
                <a:latin typeface="UbuntuMono"/>
              </a:rPr>
              <a:t>null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5C99D6-1898-4F27-A057-BCB9584CF6CA}"/>
              </a:ext>
            </a:extLst>
          </p:cNvPr>
          <p:cNvSpPr txBox="1"/>
          <p:nvPr/>
        </p:nvSpPr>
        <p:spPr>
          <a:xfrm>
            <a:off x="8355449" y="2948648"/>
            <a:ext cx="336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Vai retornar todos os documentos</a:t>
            </a:r>
          </a:p>
        </p:txBody>
      </p:sp>
    </p:spTree>
    <p:extLst>
      <p:ext uri="{BB962C8B-B14F-4D97-AF65-F5344CB8AC3E}">
        <p14:creationId xmlns:p14="http://schemas.microsoft.com/office/powerpoint/2010/main" val="26648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9F3F-50D9-E245-B7FA-37BDBCEB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FD6D4-667F-3040-8E6C-0B9FDB1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 – Regular expressions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48AB-78F2-C84F-AB94-AB98A85E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Expressões regulares são usadas para facilitar o busca por </a:t>
            </a:r>
            <a:r>
              <a:rPr lang="pt-BR" dirty="0" err="1"/>
              <a:t>strings</a:t>
            </a:r>
            <a:r>
              <a:rPr lang="pt-BR" dirty="0"/>
              <a:t>. </a:t>
            </a:r>
          </a:p>
          <a:p>
            <a:r>
              <a:rPr lang="pt-BR" dirty="0"/>
              <a:t>Por exemplo, busca pelo nome de forma independente de maiúsculas/minúsculas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As expressões regulares no mongo seguem o Perl </a:t>
            </a:r>
            <a:r>
              <a:rPr lang="pt-BR" dirty="0" err="1"/>
              <a:t>Compatible</a:t>
            </a:r>
            <a:r>
              <a:rPr lang="pt-BR" dirty="0"/>
              <a:t> Regular Expression (PCRE)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03A5-BB3C-C54A-9FA8-F6A64F93438F}"/>
              </a:ext>
            </a:extLst>
          </p:cNvPr>
          <p:cNvSpPr txBox="1"/>
          <p:nvPr/>
        </p:nvSpPr>
        <p:spPr>
          <a:xfrm>
            <a:off x="-92366" y="3811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C9636-803E-7D43-B3BE-F552450DD780}"/>
              </a:ext>
            </a:extLst>
          </p:cNvPr>
          <p:cNvSpPr/>
          <p:nvPr/>
        </p:nvSpPr>
        <p:spPr>
          <a:xfrm>
            <a:off x="762228" y="2845405"/>
            <a:ext cx="384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</a:t>
            </a:r>
            <a:r>
              <a:rPr lang="en-US" dirty="0" err="1">
                <a:solidFill>
                  <a:srgbClr val="CC3300"/>
                </a:solidFill>
                <a:latin typeface="UbuntuMono"/>
              </a:rPr>
              <a:t>firstname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ele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57189-C330-8A41-A24F-2B3509547402}"/>
              </a:ext>
            </a:extLst>
          </p:cNvPr>
          <p:cNvSpPr/>
          <p:nvPr/>
        </p:nvSpPr>
        <p:spPr>
          <a:xfrm>
            <a:off x="6303112" y="2845405"/>
            <a:ext cx="3584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db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italians</a:t>
            </a:r>
            <a:r>
              <a:rPr lang="en-US" dirty="0" err="1">
                <a:latin typeface="UbuntuMono"/>
              </a:rPr>
              <a:t>.</a:t>
            </a:r>
            <a:r>
              <a:rPr lang="en-US" dirty="0" err="1">
                <a:solidFill>
                  <a:srgbClr val="000087"/>
                </a:solidFill>
                <a:latin typeface="UbuntuMono"/>
              </a:rPr>
              <a:t>find</a:t>
            </a:r>
            <a:r>
              <a:rPr lang="en-US" dirty="0">
                <a:latin typeface="UbuntuMono"/>
              </a:rPr>
              <a:t>({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"name" </a:t>
            </a:r>
            <a:r>
              <a:rPr lang="en-US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ele</a:t>
            </a:r>
            <a:r>
              <a:rPr lang="en-US" dirty="0">
                <a:solidFill>
                  <a:srgbClr val="33A8A8"/>
                </a:solidFill>
                <a:latin typeface="UbuntuMono"/>
              </a:rPr>
              <a:t>?/</a:t>
            </a:r>
            <a:r>
              <a:rPr lang="en-US" dirty="0" err="1">
                <a:solidFill>
                  <a:srgbClr val="33A8A8"/>
                </a:solidFill>
                <a:latin typeface="UbuntuMono"/>
              </a:rPr>
              <a:t>i</a:t>
            </a:r>
            <a:r>
              <a:rPr lang="en-US" dirty="0">
                <a:latin typeface="UbuntuMono"/>
              </a:rPr>
              <a:t>}) 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89AB79-31E4-48D6-9BBC-826CC052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28" y="4181111"/>
            <a:ext cx="5076825" cy="10477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167709-F506-4DE3-825A-EC5CB6E3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5242116"/>
            <a:ext cx="51720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C78EEE074A4740B1FE322998788D8E" ma:contentTypeVersion="2" ma:contentTypeDescription="Crie um novo documento." ma:contentTypeScope="" ma:versionID="6a29f10903845388c5278f35e79c59ed">
  <xsd:schema xmlns:xsd="http://www.w3.org/2001/XMLSchema" xmlns:xs="http://www.w3.org/2001/XMLSchema" xmlns:p="http://schemas.microsoft.com/office/2006/metadata/properties" xmlns:ns2="3317e1a2-9068-41fc-b1c6-a148f1df24fa" targetNamespace="http://schemas.microsoft.com/office/2006/metadata/properties" ma:root="true" ma:fieldsID="9f216c60bb3f1e0fae8b105473e32ec7" ns2:_="">
    <xsd:import namespace="3317e1a2-9068-41fc-b1c6-a148f1df24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7e1a2-9068-41fc-b1c6-a148f1df2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C1CA8A-EA38-40E8-BF3B-17D864F5738E}"/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10417</Words>
  <Application>Microsoft Office PowerPoint</Application>
  <PresentationFormat>Widescreen</PresentationFormat>
  <Paragraphs>1846</Paragraphs>
  <Slides>133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133</vt:i4>
      </vt:variant>
    </vt:vector>
  </HeadingPairs>
  <TitlesOfParts>
    <vt:vector size="134" baseType="lpstr">
      <vt:lpstr>Office Theme</vt:lpstr>
      <vt:lpstr>Nosql - mongodb</vt:lpstr>
      <vt:lpstr>1. introdução</vt:lpstr>
      <vt:lpstr>Introdução</vt:lpstr>
      <vt:lpstr>Introdução</vt:lpstr>
      <vt:lpstr>Introdução</vt:lpstr>
      <vt:lpstr>Features</vt:lpstr>
      <vt:lpstr>O que você perde...</vt:lpstr>
      <vt:lpstr>Apresentação do PowerPoint</vt:lpstr>
      <vt:lpstr>Conceitos - documento</vt:lpstr>
      <vt:lpstr>Conceitos - documento</vt:lpstr>
      <vt:lpstr>Conceitos - documento</vt:lpstr>
      <vt:lpstr>Conceitos - documento</vt:lpstr>
      <vt:lpstr>Collections </vt:lpstr>
      <vt:lpstr>Collections </vt:lpstr>
      <vt:lpstr>Collections</vt:lpstr>
      <vt:lpstr>SUBCollections</vt:lpstr>
      <vt:lpstr>DATABASES</vt:lpstr>
      <vt:lpstr>DATABASES</vt:lpstr>
      <vt:lpstr>DATABASES</vt:lpstr>
      <vt:lpstr>RDBMS &lt;-&gt; MongoDB</vt:lpstr>
      <vt:lpstr>Instalando o MONGODB</vt:lpstr>
      <vt:lpstr>STARTING MONGODB</vt:lpstr>
      <vt:lpstr>STARTING MONGODB</vt:lpstr>
      <vt:lpstr>Mongo shell</vt:lpstr>
      <vt:lpstr>Mongo shell</vt:lpstr>
      <vt:lpstr>Mongodb client</vt:lpstr>
      <vt:lpstr>CRUD BASIC - insert</vt:lpstr>
      <vt:lpstr>CRUD BASIC - read</vt:lpstr>
      <vt:lpstr>CRUD BASIC - update</vt:lpstr>
      <vt:lpstr>CRUD BASIC – “delete”</vt:lpstr>
      <vt:lpstr>Apresentação do PowerPoint</vt:lpstr>
      <vt:lpstr>Data types</vt:lpstr>
      <vt:lpstr>Data types</vt:lpstr>
      <vt:lpstr>Data types</vt:lpstr>
      <vt:lpstr>DATA Types - date</vt:lpstr>
      <vt:lpstr>Data types</vt:lpstr>
      <vt:lpstr>DATA Types - array</vt:lpstr>
      <vt:lpstr>DATA Types – embeeded documents</vt:lpstr>
      <vt:lpstr>DATA Types – ObjectID</vt:lpstr>
      <vt:lpstr>DATA Types – ObjectID</vt:lpstr>
      <vt:lpstr>Apresentação do PowerPoint</vt:lpstr>
      <vt:lpstr>Shell</vt:lpstr>
      <vt:lpstr>SHELL</vt:lpstr>
      <vt:lpstr>SHELL</vt:lpstr>
      <vt:lpstr>SHELL</vt:lpstr>
      <vt:lpstr>Shell</vt:lpstr>
      <vt:lpstr>Shell - .mongorc.js </vt:lpstr>
      <vt:lpstr>Shell - .mongorc.js </vt:lpstr>
      <vt:lpstr>Apresentação do PowerPoint</vt:lpstr>
      <vt:lpstr>Inserting and Saving Documents </vt:lpstr>
      <vt:lpstr>Setting a Write Concern </vt:lpstr>
      <vt:lpstr>Inserting and Saving Documents </vt:lpstr>
      <vt:lpstr>Inserting and Saving Documents </vt:lpstr>
      <vt:lpstr>Inserting and Saving Documents </vt:lpstr>
      <vt:lpstr>Excecução do Script</vt:lpstr>
      <vt:lpstr>Removing Documents</vt:lpstr>
      <vt:lpstr>Removing Documents</vt:lpstr>
      <vt:lpstr>update Documents</vt:lpstr>
      <vt:lpstr>update Documents</vt:lpstr>
      <vt:lpstr>update Documents</vt:lpstr>
      <vt:lpstr>update Documents - MODIFIERS</vt:lpstr>
      <vt:lpstr>update Documents - MODIFIERS</vt:lpstr>
      <vt:lpstr>update Documents - MODIFIERS</vt:lpstr>
      <vt:lpstr>update Documents - MODIFIERS</vt:lpstr>
      <vt:lpstr>update Documents</vt:lpstr>
      <vt:lpstr>update Documents - MODIFIERS</vt:lpstr>
      <vt:lpstr>update Documents - MODIFIERS</vt:lpstr>
      <vt:lpstr>update Documents – upserts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ARRAY MODIFIERS</vt:lpstr>
      <vt:lpstr>update Documents – Modifier speed</vt:lpstr>
      <vt:lpstr>update Documents – Modifier speed</vt:lpstr>
      <vt:lpstr>update Documents – Modifier speed</vt:lpstr>
      <vt:lpstr>update Documents – Modifier speed</vt:lpstr>
      <vt:lpstr>update Documents – upserts</vt:lpstr>
      <vt:lpstr>update Documents – upserts</vt:lpstr>
      <vt:lpstr>update Documents – upserts</vt:lpstr>
      <vt:lpstr>Apresentação do PowerPoint</vt:lpstr>
      <vt:lpstr>FIND</vt:lpstr>
      <vt:lpstr>FIND</vt:lpstr>
      <vt:lpstr>FIND  - Projection</vt:lpstr>
      <vt:lpstr>FIND - Query Criteria </vt:lpstr>
      <vt:lpstr>FIND - Query Criteria </vt:lpstr>
      <vt:lpstr>FIND - Query Criteria </vt:lpstr>
      <vt:lpstr>FIND - Query Criteria </vt:lpstr>
      <vt:lpstr>FIND - Conditional Semantics </vt:lpstr>
      <vt:lpstr>FIND - null</vt:lpstr>
      <vt:lpstr>FIND - null</vt:lpstr>
      <vt:lpstr>FIND - null</vt:lpstr>
      <vt:lpstr>FIND – Regular expressions</vt:lpstr>
      <vt:lpstr>FIND – Regular expressions</vt:lpstr>
      <vt:lpstr>FIND – Querying Arrays </vt:lpstr>
      <vt:lpstr>FIND – Querying Arrays </vt:lpstr>
      <vt:lpstr>Querying on Embedded Documents </vt:lpstr>
      <vt:lpstr>Querying on Embedded Documents </vt:lpstr>
      <vt:lpstr>Querying on Embedded Documents </vt:lpstr>
      <vt:lpstr>$where Queries </vt:lpstr>
      <vt:lpstr>$where Queries </vt:lpstr>
      <vt:lpstr>Limits, Skips, and Sorts </vt:lpstr>
      <vt:lpstr>Cursors </vt:lpstr>
      <vt:lpstr>Cursors </vt:lpstr>
      <vt:lpstr>Apresentação do PowerPoint</vt:lpstr>
      <vt:lpstr>Indexing</vt:lpstr>
      <vt:lpstr>Indexing</vt:lpstr>
      <vt:lpstr>Indexing</vt:lpstr>
      <vt:lpstr>Indexing</vt:lpstr>
      <vt:lpstr>Compound Indexes </vt:lpstr>
      <vt:lpstr>Compound Indexes </vt:lpstr>
      <vt:lpstr>Explain e hint</vt:lpstr>
      <vt:lpstr>Explain e hint</vt:lpstr>
      <vt:lpstr>Explain e hint</vt:lpstr>
      <vt:lpstr>Explain e hint</vt:lpstr>
      <vt:lpstr>Apresentação do PowerPoint</vt:lpstr>
      <vt:lpstr>Aggregate </vt:lpstr>
      <vt:lpstr>Aggregate </vt:lpstr>
      <vt:lpstr>Aggregate </vt:lpstr>
      <vt:lpstr>Aggregate </vt:lpstr>
      <vt:lpstr>Aggregate </vt:lpstr>
      <vt:lpstr>Aggregate </vt:lpstr>
      <vt:lpstr>Aggregate </vt:lpstr>
      <vt:lpstr>Map-reduce</vt:lpstr>
      <vt:lpstr>Map-reduce</vt:lpstr>
      <vt:lpstr>Map-reduce ou Aggregation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- mongodb</dc:title>
  <dc:creator/>
  <cp:lastModifiedBy/>
  <cp:revision>4</cp:revision>
  <dcterms:created xsi:type="dcterms:W3CDTF">2019-11-02T20:35:16Z</dcterms:created>
  <dcterms:modified xsi:type="dcterms:W3CDTF">2020-04-15T01:25:38Z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0x01010088C78EEE074A4740B1FE322998788D8E</vt:lpwstr>
  </property>
</Properties>
</file>