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 SemiBold"/>
      <p:regular r:id="rId30"/>
      <p:bold r:id="rId31"/>
      <p:italic r:id="rId32"/>
      <p:boldItalic r:id="rId33"/>
    </p:embeddedFont>
    <p:embeddedFont>
      <p:font typeface="Raleway"/>
      <p:regular r:id="rId34"/>
      <p:bold r:id="rId35"/>
      <p:italic r:id="rId36"/>
      <p:boldItalic r:id="rId37"/>
    </p:embeddedFont>
    <p:embeddedFont>
      <p:font typeface="Barlow Light"/>
      <p:regular r:id="rId38"/>
      <p:bold r:id="rId39"/>
      <p:italic r:id="rId40"/>
      <p:boldItalic r:id="rId41"/>
    </p:embeddedFont>
    <p:embeddedFont>
      <p:font typeface="Barlow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hZi4ALiwl0D3pfkI0/qcbODwBI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285B695-731C-4FD3-B912-277BA6CB61DC}">
  <a:tblStyle styleId="{1285B695-731C-4FD3-B912-277BA6CB61D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italic.fntdata"/><Relationship Id="rId20" Type="http://schemas.openxmlformats.org/officeDocument/2006/relationships/slide" Target="slides/slide14.xml"/><Relationship Id="rId42" Type="http://schemas.openxmlformats.org/officeDocument/2006/relationships/font" Target="fonts/Barlow-regular.fntdata"/><Relationship Id="rId41" Type="http://schemas.openxmlformats.org/officeDocument/2006/relationships/font" Target="fonts/BarlowLight-boldItalic.fntdata"/><Relationship Id="rId22" Type="http://schemas.openxmlformats.org/officeDocument/2006/relationships/slide" Target="slides/slide16.xml"/><Relationship Id="rId44" Type="http://schemas.openxmlformats.org/officeDocument/2006/relationships/font" Target="fonts/Barlow-italic.fntdata"/><Relationship Id="rId21" Type="http://schemas.openxmlformats.org/officeDocument/2006/relationships/slide" Target="slides/slide15.xml"/><Relationship Id="rId43" Type="http://schemas.openxmlformats.org/officeDocument/2006/relationships/font" Target="fonts/Barlow-bold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Barlow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SemiBold-bold.fntdata"/><Relationship Id="rId30" Type="http://schemas.openxmlformats.org/officeDocument/2006/relationships/font" Target="fonts/RalewaySemiBold-regular.fntdata"/><Relationship Id="rId11" Type="http://schemas.openxmlformats.org/officeDocument/2006/relationships/slide" Target="slides/slide5.xml"/><Relationship Id="rId33" Type="http://schemas.openxmlformats.org/officeDocument/2006/relationships/font" Target="fonts/RalewaySemiBold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SemiBold-italic.fntdata"/><Relationship Id="rId13" Type="http://schemas.openxmlformats.org/officeDocument/2006/relationships/slide" Target="slides/slide7.xml"/><Relationship Id="rId35" Type="http://schemas.openxmlformats.org/officeDocument/2006/relationships/font" Target="fonts/Raleway-bold.fntdata"/><Relationship Id="rId12" Type="http://schemas.openxmlformats.org/officeDocument/2006/relationships/slide" Target="slides/slide6.xml"/><Relationship Id="rId34" Type="http://schemas.openxmlformats.org/officeDocument/2006/relationships/font" Target="fonts/Raleway-regular.fntdata"/><Relationship Id="rId15" Type="http://schemas.openxmlformats.org/officeDocument/2006/relationships/slide" Target="slides/slide9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8.xml"/><Relationship Id="rId36" Type="http://schemas.openxmlformats.org/officeDocument/2006/relationships/font" Target="fonts/Raleway-italic.fntdata"/><Relationship Id="rId17" Type="http://schemas.openxmlformats.org/officeDocument/2006/relationships/slide" Target="slides/slide11.xml"/><Relationship Id="rId39" Type="http://schemas.openxmlformats.org/officeDocument/2006/relationships/font" Target="fonts/BarlowLight-bold.fntdata"/><Relationship Id="rId16" Type="http://schemas.openxmlformats.org/officeDocument/2006/relationships/slide" Target="slides/slide10.xml"/><Relationship Id="rId38" Type="http://schemas.openxmlformats.org/officeDocument/2006/relationships/font" Target="fonts/BarlowLigh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4" name="Google Shape;774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Requerimientos y Validacion, son iguales que los otros modelos.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1" name="Google Shape;78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37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37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9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75" name="Google Shape;75;p39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76" name="Google Shape;76;p3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0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82" name="Google Shape;82;p40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83" name="Google Shape;83;p40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84" name="Google Shape;84;p4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1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89" name="Google Shape;89;p4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2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9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29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29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0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0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" sz="86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86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1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31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32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32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4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0" name="Google Shape;50;p3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57" name="Google Shape;57;p27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openlibra.com/es/lists/id/aVBdOW" TargetMode="External"/><Relationship Id="rId4" Type="http://schemas.openxmlformats.org/officeDocument/2006/relationships/hyperlink" Target="http://www1.herrera.unt.edu.ar/biblcet/wp-content/uploads/2014/12/eugeniabahitpooymvcenphp.pdf" TargetMode="External"/><Relationship Id="rId5" Type="http://schemas.openxmlformats.org/officeDocument/2006/relationships/hyperlink" Target="https://php.net/manual/es/oop5.intro.php" TargetMode="External"/><Relationship Id="rId6" Type="http://schemas.openxmlformats.org/officeDocument/2006/relationships/hyperlink" Target="https://www.youtube.com/watch?v=vOq3fvmvZ4o" TargetMode="External"/><Relationship Id="rId7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"/>
          <p:cNvGrpSpPr/>
          <p:nvPr/>
        </p:nvGrpSpPr>
        <p:grpSpPr>
          <a:xfrm>
            <a:off x="5274643" y="744177"/>
            <a:ext cx="3728213" cy="3778840"/>
            <a:chOff x="5122427" y="668001"/>
            <a:chExt cx="3841143" cy="3893303"/>
          </a:xfrm>
        </p:grpSpPr>
        <p:grpSp>
          <p:nvGrpSpPr>
            <p:cNvPr id="98" name="Google Shape;98;p1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99" name="Google Shape;99;p1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6" name="Google Shape;206;p1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6687910" y="670084"/>
              <a:ext cx="164002" cy="23977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6700339" y="668001"/>
              <a:ext cx="78555" cy="96805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6715688" y="773039"/>
              <a:ext cx="96898" cy="108448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550295" y="816287"/>
              <a:ext cx="182863" cy="260314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687493" y="808527"/>
              <a:ext cx="141254" cy="186323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6712641" y="675415"/>
              <a:ext cx="103914" cy="12801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6716857" y="674913"/>
              <a:ext cx="104325" cy="98187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6591681" y="1319278"/>
              <a:ext cx="82039" cy="62578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592043" y="1339232"/>
              <a:ext cx="81667" cy="42638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6550653" y="1292322"/>
              <a:ext cx="75096" cy="58175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550998" y="1311512"/>
              <a:ext cx="74798" cy="3904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578488" y="992358"/>
              <a:ext cx="178821" cy="308422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27226" y="992967"/>
              <a:ext cx="178028" cy="333954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6560953" y="971949"/>
              <a:ext cx="266226" cy="245057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6774876" y="827227"/>
              <a:ext cx="92521" cy="324362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6792998" y="823141"/>
              <a:ext cx="55942" cy="71147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6683350" y="808424"/>
              <a:ext cx="47853" cy="5024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7" name="Google Shape;237;p1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38" name="Google Shape;238;p1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9" name="Google Shape;269;p1"/>
            <p:cNvSpPr/>
            <p:nvPr/>
          </p:nvSpPr>
          <p:spPr>
            <a:xfrm>
              <a:off x="7297552" y="1119942"/>
              <a:ext cx="135694" cy="266572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7309787" y="1745656"/>
              <a:ext cx="93354" cy="72328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7310617" y="1769417"/>
              <a:ext cx="92957" cy="4848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97828" y="1680648"/>
              <a:ext cx="93332" cy="69654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7198064" y="1702707"/>
              <a:ext cx="92908" cy="4848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221254" y="1360384"/>
              <a:ext cx="326905" cy="395190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7417903" y="1095544"/>
              <a:ext cx="102845" cy="100060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7381720" y="1109556"/>
              <a:ext cx="166879" cy="325717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7413797" y="991818"/>
              <a:ext cx="110830" cy="134949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7417935" y="980032"/>
              <a:ext cx="116959" cy="115584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7364000" y="1109861"/>
              <a:ext cx="53873" cy="78410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8113340" y="4275363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8345604" y="3658605"/>
              <a:ext cx="79290" cy="172593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8356722" y="3587657"/>
              <a:ext cx="56997" cy="109672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165307" y="4346248"/>
              <a:ext cx="122958" cy="68962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8165313" y="4357988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8255166" y="4305930"/>
              <a:ext cx="122958" cy="68996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8255174" y="4317703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8198325" y="3858200"/>
              <a:ext cx="179790" cy="507530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8224549" y="3442293"/>
              <a:ext cx="130498" cy="208861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8197056" y="3589895"/>
              <a:ext cx="200686" cy="332311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8000839" y="3631642"/>
              <a:ext cx="254803" cy="198498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8187055" y="3627341"/>
              <a:ext cx="77533" cy="113490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8224358" y="3433131"/>
              <a:ext cx="126514" cy="139443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5" name="Google Shape;305;p1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3" cy="250785"/>
            </a:xfrm>
          </p:grpSpPr>
          <p:sp>
            <p:nvSpPr>
              <p:cNvPr id="306" name="Google Shape;306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1" name="Google Shape;311;p1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3" cy="250785"/>
            </a:xfrm>
          </p:grpSpPr>
          <p:sp>
            <p:nvSpPr>
              <p:cNvPr id="312" name="Google Shape;312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7" name="Google Shape;317;p1"/>
            <p:cNvSpPr/>
            <p:nvPr/>
          </p:nvSpPr>
          <p:spPr>
            <a:xfrm>
              <a:off x="7451033" y="1163186"/>
              <a:ext cx="126359" cy="353331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7509451" y="1160411"/>
              <a:ext cx="72770" cy="98686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9" name="Google Shape;319;p1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320" name="Google Shape;320;p1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rgbClr val="007BB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rgbClr val="007BB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rgbClr val="007BB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6" name="Google Shape;346;p1"/>
              <p:cNvGrpSpPr/>
              <p:nvPr/>
            </p:nvGrpSpPr>
            <p:grpSpPr>
              <a:xfrm flipH="1">
                <a:off x="4321769" y="3621401"/>
                <a:ext cx="239005" cy="181217"/>
                <a:chOff x="6621095" y="1452181"/>
                <a:chExt cx="330893" cy="250785"/>
              </a:xfrm>
            </p:grpSpPr>
            <p:sp>
              <p:nvSpPr>
                <p:cNvPr id="347" name="Google Shape;347;p1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" name="Google Shape;348;p1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1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1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1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2" name="Google Shape;352;p1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4" name="Google Shape;354;p1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355" name="Google Shape;355;p1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rgbClr val="00B5D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2" name="Google Shape;372;p1"/>
          <p:cNvSpPr txBox="1"/>
          <p:nvPr>
            <p:ph type="ctrTitle"/>
          </p:nvPr>
        </p:nvSpPr>
        <p:spPr>
          <a:xfrm>
            <a:off x="1076325" y="1863600"/>
            <a:ext cx="54960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400"/>
              <a:t>PROGRAMACION</a:t>
            </a:r>
            <a:br>
              <a:rPr lang="en" sz="4400"/>
            </a:br>
            <a:r>
              <a:rPr lang="en" sz="4400"/>
              <a:t>ORIENTADA A OBJETOS</a:t>
            </a:r>
            <a:br>
              <a:rPr lang="en" sz="4400"/>
            </a:br>
            <a:r>
              <a:rPr lang="en" sz="2800"/>
              <a:t>al vuelo</a:t>
            </a:r>
            <a:endParaRPr sz="4400"/>
          </a:p>
        </p:txBody>
      </p:sp>
      <p:sp>
        <p:nvSpPr>
          <p:cNvPr id="373" name="Google Shape;373;p1"/>
          <p:cNvSpPr txBox="1"/>
          <p:nvPr>
            <p:ph type="ctrTitle"/>
          </p:nvPr>
        </p:nvSpPr>
        <p:spPr>
          <a:xfrm>
            <a:off x="133350" y="4636775"/>
            <a:ext cx="18096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2000">
                <a:latin typeface="Raleway"/>
                <a:ea typeface="Raleway"/>
                <a:cs typeface="Raleway"/>
                <a:sym typeface="Raleway"/>
              </a:rPr>
              <a:t>WEB 2 - TUDAI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0"/>
          <p:cNvSpPr txBox="1"/>
          <p:nvPr>
            <p:ph type="title"/>
          </p:nvPr>
        </p:nvSpPr>
        <p:spPr>
          <a:xfrm>
            <a:off x="1376775" y="-31225"/>
            <a:ext cx="639045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4400"/>
              <a:t>Objetos (POO) y BBDD</a:t>
            </a:r>
            <a:endParaRPr sz="4400"/>
          </a:p>
        </p:txBody>
      </p:sp>
      <p:sp>
        <p:nvSpPr>
          <p:cNvPr id="551" name="Google Shape;551;p10"/>
          <p:cNvSpPr txBox="1"/>
          <p:nvPr>
            <p:ph idx="1" type="body"/>
          </p:nvPr>
        </p:nvSpPr>
        <p:spPr>
          <a:xfrm>
            <a:off x="1376775" y="541087"/>
            <a:ext cx="7210634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23812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 </a:t>
            </a:r>
            <a:r>
              <a:rPr b="1" lang="en"/>
              <a:t>tablas</a:t>
            </a:r>
            <a:r>
              <a:rPr lang="en"/>
              <a:t> tienen columnas, los </a:t>
            </a:r>
            <a:r>
              <a:rPr b="1" lang="en"/>
              <a:t>objetos</a:t>
            </a:r>
            <a:r>
              <a:rPr lang="en"/>
              <a:t> atributos y métodos.</a:t>
            </a:r>
            <a:endParaRPr/>
          </a:p>
          <a:p>
            <a:pPr indent="-23812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Los </a:t>
            </a:r>
            <a:r>
              <a:rPr b="1" lang="en"/>
              <a:t>objetos</a:t>
            </a:r>
            <a:r>
              <a:rPr lang="en"/>
              <a:t> que se persisten suelen tener una </a:t>
            </a:r>
            <a:r>
              <a:rPr b="1" lang="en"/>
              <a:t>tabla</a:t>
            </a:r>
            <a:r>
              <a:rPr lang="en"/>
              <a:t> asociada </a:t>
            </a:r>
            <a:endParaRPr/>
          </a:p>
          <a:p>
            <a:pPr indent="-23812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Puedo tener </a:t>
            </a:r>
            <a:r>
              <a:rPr b="1" lang="en"/>
              <a:t>objetos</a:t>
            </a:r>
            <a:r>
              <a:rPr lang="en"/>
              <a:t> que no se asocien a una tabla:</a:t>
            </a:r>
            <a:endParaRPr/>
          </a:p>
          <a:p>
            <a:pPr indent="-238125" lvl="1" marL="800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Por ejemplo: Objeto “CALENDARIO” que me dice la fecha actual</a:t>
            </a:r>
            <a:endParaRPr/>
          </a:p>
          <a:p>
            <a:pPr indent="-149225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552" name="Google Shape;5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4644" y="2458278"/>
            <a:ext cx="2520316" cy="2530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1"/>
          <p:cNvSpPr txBox="1"/>
          <p:nvPr>
            <p:ph type="title"/>
          </p:nvPr>
        </p:nvSpPr>
        <p:spPr>
          <a:xfrm>
            <a:off x="1376775" y="-31225"/>
            <a:ext cx="639045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Objetos (POO) y BBDD</a:t>
            </a:r>
            <a:endParaRPr sz="3600"/>
          </a:p>
        </p:txBody>
      </p:sp>
      <p:sp>
        <p:nvSpPr>
          <p:cNvPr id="558" name="Google Shape;558;p11"/>
          <p:cNvSpPr txBox="1"/>
          <p:nvPr>
            <p:ph idx="1" type="body"/>
          </p:nvPr>
        </p:nvSpPr>
        <p:spPr>
          <a:xfrm>
            <a:off x="1376775" y="541087"/>
            <a:ext cx="639045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225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559" name="Google Shape;559;p11"/>
          <p:cNvGraphicFramePr/>
          <p:nvPr/>
        </p:nvGraphicFramePr>
        <p:xfrm>
          <a:off x="1717275" y="1166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{1285B695-731C-4FD3-B912-277BA6CB61DC}</a:tableStyleId>
              </a:tblPr>
              <a:tblGrid>
                <a:gridCol w="2752200"/>
                <a:gridCol w="2752200"/>
              </a:tblGrid>
              <a:tr h="50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POO</a:t>
                      </a:r>
                      <a:endParaRPr b="1"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Entidad-Relación</a:t>
                      </a:r>
                      <a:endParaRPr b="1" sz="1400" u="none" cap="none" strike="noStrike"/>
                    </a:p>
                  </a:txBody>
                  <a:tcPr marT="68575" marB="68575" marR="68575" marL="68575"/>
                </a:tc>
              </a:tr>
              <a:tr h="50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Clase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Tipo Entidad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</a:tr>
              <a:tr h="50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Objeto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Instancia de entidad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</a:tr>
              <a:tr h="50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Asociación entre objetos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Relación entre tablas</a:t>
                      </a:r>
                      <a:endParaRPr sz="1400" u="none" cap="none" strike="noStrike"/>
                    </a:p>
                  </a:txBody>
                  <a:tcPr marT="68575" marB="68575" marR="68575" marL="68575"/>
                </a:tc>
              </a:tr>
              <a:tr h="548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Modelado del Comportamiento!!</a:t>
                      </a:r>
                      <a:endParaRPr b="1" sz="14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Modelado de los Datos!!</a:t>
                      </a:r>
                      <a:endParaRPr b="1" sz="1400" u="none" cap="none" strike="noStrike"/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  <p:sp>
        <p:nvSpPr>
          <p:cNvPr id="560" name="Google Shape;560;p11"/>
          <p:cNvSpPr txBox="1"/>
          <p:nvPr/>
        </p:nvSpPr>
        <p:spPr>
          <a:xfrm>
            <a:off x="5396006" y="4387613"/>
            <a:ext cx="25218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2011 UML, Pearson Education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Ciclo de Vida de un </a:t>
            </a:r>
            <a:r>
              <a:rPr i="1" lang="en"/>
              <a:t>objeto</a:t>
            </a:r>
            <a:endParaRPr i="1"/>
          </a:p>
        </p:txBody>
      </p:sp>
      <p:sp>
        <p:nvSpPr>
          <p:cNvPr id="566" name="Google Shape;566;p12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Define como vamos a trabajar con un “objeto”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Son 3 pasos: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1) Lo inicializamos al comienzo (Creación)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2) Usamos las funciones (Manipulación)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3) Lo destruimos al terminar (Destrucción)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67" name="Google Shape;567;p1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3"/>
          <p:cNvSpPr txBox="1"/>
          <p:nvPr>
            <p:ph type="title"/>
          </p:nvPr>
        </p:nvSpPr>
        <p:spPr>
          <a:xfrm>
            <a:off x="1376775" y="-31225"/>
            <a:ext cx="639045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Ciclo de Vida de un objeto</a:t>
            </a:r>
            <a:endParaRPr/>
          </a:p>
        </p:txBody>
      </p:sp>
      <p:sp>
        <p:nvSpPr>
          <p:cNvPr id="573" name="Google Shape;573;p13"/>
          <p:cNvSpPr txBox="1"/>
          <p:nvPr>
            <p:ph idx="1" type="body"/>
          </p:nvPr>
        </p:nvSpPr>
        <p:spPr>
          <a:xfrm>
            <a:off x="1376775" y="1159565"/>
            <a:ext cx="6390450" cy="3653822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238125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Creación</a:t>
            </a:r>
            <a:endParaRPr/>
          </a:p>
          <a:p>
            <a:pPr indent="-238125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Reserva de Memoria -&gt; NEW</a:t>
            </a:r>
            <a:endParaRPr/>
          </a:p>
          <a:p>
            <a:pPr indent="-238125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Inicialización de atributos -&gt; Constructor</a:t>
            </a:r>
            <a:endParaRPr/>
          </a:p>
          <a:p>
            <a:pPr indent="-238125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Manipulación</a:t>
            </a:r>
            <a:endParaRPr/>
          </a:p>
          <a:p>
            <a:pPr indent="-238125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Acceso a atributos</a:t>
            </a:r>
            <a:endParaRPr/>
          </a:p>
          <a:p>
            <a:pPr indent="-238125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Invocación de métodos</a:t>
            </a:r>
            <a:endParaRPr/>
          </a:p>
          <a:p>
            <a:pPr indent="-238125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Destrucción</a:t>
            </a:r>
            <a:endParaRPr/>
          </a:p>
          <a:p>
            <a:pPr indent="-238125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Liberar recursos -&gt; </a:t>
            </a:r>
            <a:r>
              <a:rPr b="1" lang="en"/>
              <a:t>No hace falta en PHP 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5528" y="896266"/>
            <a:ext cx="4111950" cy="4209638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14"/>
          <p:cNvSpPr txBox="1"/>
          <p:nvPr>
            <p:ph type="title"/>
          </p:nvPr>
        </p:nvSpPr>
        <p:spPr>
          <a:xfrm>
            <a:off x="1376774" y="-31225"/>
            <a:ext cx="7131121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Ejemplo de Clase Lista</a:t>
            </a:r>
            <a:endParaRPr/>
          </a:p>
        </p:txBody>
      </p:sp>
      <p:sp>
        <p:nvSpPr>
          <p:cNvPr id="580" name="Google Shape;580;p14"/>
          <p:cNvSpPr txBox="1"/>
          <p:nvPr>
            <p:ph idx="1" type="body"/>
          </p:nvPr>
        </p:nvSpPr>
        <p:spPr>
          <a:xfrm>
            <a:off x="1376775" y="541087"/>
            <a:ext cx="639045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238125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claseLista.php -&gt; declaración de la clase</a:t>
            </a:r>
            <a:endParaRPr/>
          </a:p>
        </p:txBody>
      </p:sp>
      <p:pic>
        <p:nvPicPr>
          <p:cNvPr id="581" name="Google Shape;58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7432" y="937500"/>
            <a:ext cx="2602499" cy="18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5"/>
          <p:cNvSpPr txBox="1"/>
          <p:nvPr>
            <p:ph type="title"/>
          </p:nvPr>
        </p:nvSpPr>
        <p:spPr>
          <a:xfrm>
            <a:off x="1316738" y="-6"/>
            <a:ext cx="639045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Ejemplo LISTA</a:t>
            </a:r>
            <a:endParaRPr/>
          </a:p>
        </p:txBody>
      </p:sp>
      <p:sp>
        <p:nvSpPr>
          <p:cNvPr id="587" name="Google Shape;587;p15"/>
          <p:cNvSpPr txBox="1"/>
          <p:nvPr>
            <p:ph idx="1" type="body"/>
          </p:nvPr>
        </p:nvSpPr>
        <p:spPr>
          <a:xfrm>
            <a:off x="450574" y="572625"/>
            <a:ext cx="5731565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8890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400"/>
              <a:t>$lista = </a:t>
            </a:r>
            <a:r>
              <a:rPr b="1" lang="en" sz="2400"/>
              <a:t>new</a:t>
            </a:r>
            <a:r>
              <a:rPr lang="en" sz="2400"/>
              <a:t> Lista();</a:t>
            </a:r>
            <a:endParaRPr/>
          </a:p>
          <a:p>
            <a:pPr indent="0" lvl="1" marL="2762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/>
              <a:t>//internamente PHP llama a </a:t>
            </a:r>
            <a:endParaRPr/>
          </a:p>
          <a:p>
            <a:pPr indent="0" lvl="1" marL="2762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/>
              <a:t>la función _</a:t>
            </a:r>
            <a:r>
              <a:rPr b="1" i="1" lang="en"/>
              <a:t>Construct</a:t>
            </a:r>
            <a:endParaRPr/>
          </a:p>
          <a:p>
            <a:pPr indent="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8890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400"/>
              <a:t>$</a:t>
            </a:r>
            <a:r>
              <a:rPr lang="en" sz="2400">
                <a:solidFill>
                  <a:schemeClr val="dk1"/>
                </a:solidFill>
              </a:rPr>
              <a:t>lista</a:t>
            </a:r>
            <a:r>
              <a:rPr lang="en" sz="2400"/>
              <a:t> </a:t>
            </a:r>
            <a:r>
              <a:rPr b="1" lang="en" sz="2400"/>
              <a:t>-&gt;</a:t>
            </a:r>
            <a:r>
              <a:rPr lang="en" sz="2400"/>
              <a:t> imprimirContenido();</a:t>
            </a:r>
            <a:endParaRPr/>
          </a:p>
          <a:p>
            <a:pPr indent="0" lvl="1" marL="2762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"/>
              <a:t>//invoca al código que implementamos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225"/>
              </a:spcBef>
              <a:spcAft>
                <a:spcPts val="225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588" name="Google Shape;5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0625" y="1252329"/>
            <a:ext cx="3154017" cy="3171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9" name="Google Shape;589;p15"/>
          <p:cNvCxnSpPr/>
          <p:nvPr/>
        </p:nvCxnSpPr>
        <p:spPr>
          <a:xfrm>
            <a:off x="3452191" y="1073426"/>
            <a:ext cx="2451652" cy="1046922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0" name="Google Shape;590;p15"/>
          <p:cNvCxnSpPr/>
          <p:nvPr/>
        </p:nvCxnSpPr>
        <p:spPr>
          <a:xfrm flipH="1" rot="10800000">
            <a:off x="4803913" y="2895601"/>
            <a:ext cx="980661" cy="245164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6"/>
          <p:cNvSpPr txBox="1"/>
          <p:nvPr/>
        </p:nvSpPr>
        <p:spPr>
          <a:xfrm>
            <a:off x="6600730" y="4059432"/>
            <a:ext cx="2172210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SI DEJO TODO PUBLICO</a:t>
            </a:r>
            <a:endParaRPr b="0" i="0" sz="18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6" name="Google Shape;596;p16"/>
          <p:cNvSpPr txBox="1"/>
          <p:nvPr>
            <p:ph type="title"/>
          </p:nvPr>
        </p:nvSpPr>
        <p:spPr>
          <a:xfrm>
            <a:off x="1376775" y="-31225"/>
            <a:ext cx="639045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"/>
              <a:t>Tipo de acceso a métodos </a:t>
            </a:r>
            <a:endParaRPr/>
          </a:p>
        </p:txBody>
      </p:sp>
      <p:sp>
        <p:nvSpPr>
          <p:cNvPr id="597" name="Google Shape;597;p16"/>
          <p:cNvSpPr txBox="1"/>
          <p:nvPr>
            <p:ph idx="1" type="body"/>
          </p:nvPr>
        </p:nvSpPr>
        <p:spPr>
          <a:xfrm>
            <a:off x="1376775" y="1345095"/>
            <a:ext cx="6390450" cy="34682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28575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Los </a:t>
            </a:r>
            <a:r>
              <a:rPr i="1" lang="en"/>
              <a:t>atributos</a:t>
            </a:r>
            <a:r>
              <a:rPr lang="en"/>
              <a:t> los tengo que manejar dentro del objeto</a:t>
            </a:r>
            <a:endParaRPr/>
          </a:p>
          <a:p>
            <a:pPr indent="-285750" lvl="1" marL="8001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Uso “get” y “set” para acceder a un atributo de afuera</a:t>
            </a:r>
            <a:endParaRPr/>
          </a:p>
          <a:p>
            <a:pPr indent="0" lvl="0" marL="571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8575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Los métodos pueden ser :</a:t>
            </a:r>
            <a:endParaRPr/>
          </a:p>
          <a:p>
            <a:pPr indent="-2857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/>
              <a:t>Privadas: solo accedidas por el </a:t>
            </a:r>
            <a:r>
              <a:rPr i="1" lang="en" sz="1800"/>
              <a:t>objeto de manera interna</a:t>
            </a:r>
            <a:endParaRPr i="1" sz="1800"/>
          </a:p>
          <a:p>
            <a:pPr indent="-285750" lvl="1" marL="685800" rtl="0" algn="l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  <a:buSzPts val="2400"/>
              <a:buChar char="○"/>
            </a:pPr>
            <a:r>
              <a:rPr lang="en" sz="1800"/>
              <a:t>Públicas: accedidas por todos</a:t>
            </a:r>
            <a:endParaRPr sz="1800"/>
          </a:p>
          <a:p>
            <a:pPr indent="-285750" lvl="1" marL="685800" rtl="0" algn="l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  <a:buSzPts val="2400"/>
              <a:buChar char="○"/>
            </a:pPr>
            <a:r>
              <a:rPr lang="en" sz="1800"/>
              <a:t>Protegidas: por algunos</a:t>
            </a:r>
            <a:endParaRPr sz="1800"/>
          </a:p>
          <a:p>
            <a:pPr indent="0" lvl="0" marL="0" rtl="0" algn="l">
              <a:lnSpc>
                <a:spcPct val="11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98" name="Google Shape;5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3203" y="4343869"/>
            <a:ext cx="759737" cy="723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7"/>
          <p:cNvSpPr txBox="1"/>
          <p:nvPr>
            <p:ph type="title"/>
          </p:nvPr>
        </p:nvSpPr>
        <p:spPr>
          <a:xfrm>
            <a:off x="1376775" y="-31225"/>
            <a:ext cx="639045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3200"/>
              <a:t>Ejemplo de prueba clase Lista </a:t>
            </a:r>
            <a:endParaRPr sz="3200"/>
          </a:p>
        </p:txBody>
      </p:sp>
      <p:sp>
        <p:nvSpPr>
          <p:cNvPr id="604" name="Google Shape;604;p17"/>
          <p:cNvSpPr txBox="1"/>
          <p:nvPr>
            <p:ph idx="1" type="body"/>
          </p:nvPr>
        </p:nvSpPr>
        <p:spPr>
          <a:xfrm>
            <a:off x="1376775" y="541087"/>
            <a:ext cx="639045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238125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testLista.php  -&gt; creación de los objetos</a:t>
            </a:r>
            <a:endParaRPr/>
          </a:p>
        </p:txBody>
      </p:sp>
      <p:pic>
        <p:nvPicPr>
          <p:cNvPr id="605" name="Google Shape;6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6779" y="880710"/>
            <a:ext cx="3648975" cy="4157194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17"/>
          <p:cNvSpPr txBox="1"/>
          <p:nvPr/>
        </p:nvSpPr>
        <p:spPr>
          <a:xfrm>
            <a:off x="5666186" y="4621306"/>
            <a:ext cx="1731150" cy="3201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rPr>
              <a:t>Ir al código PHP</a:t>
            </a:r>
            <a:endParaRPr b="0" i="0" sz="1050" u="none" cap="none" strike="noStrike">
              <a:solidFill>
                <a:srgbClr val="FFFFFF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8"/>
          <p:cNvSpPr txBox="1"/>
          <p:nvPr>
            <p:ph type="title"/>
          </p:nvPr>
        </p:nvSpPr>
        <p:spPr>
          <a:xfrm>
            <a:off x="1376775" y="-31225"/>
            <a:ext cx="639045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¿Qué es MVC?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sp>
        <p:nvSpPr>
          <p:cNvPr id="612" name="Google Shape;612;p18"/>
          <p:cNvSpPr txBox="1"/>
          <p:nvPr>
            <p:ph idx="1" type="body"/>
          </p:nvPr>
        </p:nvSpPr>
        <p:spPr>
          <a:xfrm>
            <a:off x="1376775" y="541087"/>
            <a:ext cx="639045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Divide la lógica del programa en tres elementos inter-relacionados.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225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225"/>
              </a:spcBef>
              <a:spcAft>
                <a:spcPts val="0"/>
              </a:spcAft>
              <a:buSzPts val="1800"/>
              <a:buNone/>
            </a:pPr>
            <a:r>
              <a:rPr lang="en"/>
              <a:t>SEPARA RESPONSABILIDADES</a:t>
            </a:r>
            <a:endParaRPr/>
          </a:p>
          <a:p>
            <a:pPr indent="-238125" lvl="0" marL="342900" rtl="0" algn="l">
              <a:lnSpc>
                <a:spcPct val="110000"/>
              </a:lnSpc>
              <a:spcBef>
                <a:spcPts val="225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Modelo</a:t>
            </a:r>
            <a:r>
              <a:rPr lang="en"/>
              <a:t>: Acceso a datos</a:t>
            </a:r>
            <a:endParaRPr/>
          </a:p>
          <a:p>
            <a:pPr indent="-238125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Vista</a:t>
            </a:r>
            <a:r>
              <a:rPr lang="en"/>
              <a:t>: Interfaz de usuario (Front End) </a:t>
            </a:r>
            <a:endParaRPr/>
          </a:p>
          <a:p>
            <a:pPr indent="-238125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Controlador</a:t>
            </a:r>
            <a:r>
              <a:rPr lang="en"/>
              <a:t>: Lógica del negocio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9"/>
          <p:cNvSpPr txBox="1"/>
          <p:nvPr>
            <p:ph type="title"/>
          </p:nvPr>
        </p:nvSpPr>
        <p:spPr>
          <a:xfrm>
            <a:off x="1376775" y="-31225"/>
            <a:ext cx="639045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sp>
        <p:nvSpPr>
          <p:cNvPr id="618" name="Google Shape;618;p19"/>
          <p:cNvSpPr txBox="1"/>
          <p:nvPr>
            <p:ph idx="1" type="body"/>
          </p:nvPr>
        </p:nvSpPr>
        <p:spPr>
          <a:xfrm>
            <a:off x="1376775" y="541087"/>
            <a:ext cx="639045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225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19" name="Google Shape;6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3125" y="1113712"/>
            <a:ext cx="5795437" cy="386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"/>
          <p:cNvSpPr txBox="1"/>
          <p:nvPr>
            <p:ph type="title"/>
          </p:nvPr>
        </p:nvSpPr>
        <p:spPr>
          <a:xfrm>
            <a:off x="635375" y="432150"/>
            <a:ext cx="639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Resumen	</a:t>
            </a:r>
            <a:endParaRPr/>
          </a:p>
        </p:txBody>
      </p:sp>
      <p:sp>
        <p:nvSpPr>
          <p:cNvPr id="379" name="Google Shape;379;p2"/>
          <p:cNvSpPr txBox="1"/>
          <p:nvPr>
            <p:ph idx="1" type="body"/>
          </p:nvPr>
        </p:nvSpPr>
        <p:spPr>
          <a:xfrm>
            <a:off x="635375" y="1004462"/>
            <a:ext cx="639060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149225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38125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Definición de Objetos</a:t>
            </a:r>
            <a:endParaRPr/>
          </a:p>
          <a:p>
            <a:pPr indent="-238125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Diagrama Objetos</a:t>
            </a:r>
            <a:endParaRPr/>
          </a:p>
          <a:p>
            <a:pPr indent="-238125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Conceptos básicos </a:t>
            </a:r>
            <a:endParaRPr/>
          </a:p>
          <a:p>
            <a:pPr indent="-238125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Relación entre POO y BBDD</a:t>
            </a:r>
            <a:endParaRPr/>
          </a:p>
        </p:txBody>
      </p:sp>
      <p:pic>
        <p:nvPicPr>
          <p:cNvPr id="380" name="Google Shape;380;p2"/>
          <p:cNvPicPr preferRelativeResize="0"/>
          <p:nvPr/>
        </p:nvPicPr>
        <p:blipFill rotWithShape="1">
          <a:blip r:embed="rId3">
            <a:alphaModFix/>
          </a:blip>
          <a:srcRect b="0" l="0" r="0" t="5997"/>
          <a:stretch/>
        </p:blipFill>
        <p:spPr>
          <a:xfrm>
            <a:off x="1492538" y="2875144"/>
            <a:ext cx="6274687" cy="1938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0"/>
          <p:cNvGrpSpPr/>
          <p:nvPr/>
        </p:nvGrpSpPr>
        <p:grpSpPr>
          <a:xfrm>
            <a:off x="6903183" y="198783"/>
            <a:ext cx="2032884" cy="2287820"/>
            <a:chOff x="2183550" y="65875"/>
            <a:chExt cx="4483981" cy="4807045"/>
          </a:xfrm>
        </p:grpSpPr>
        <p:sp>
          <p:nvSpPr>
            <p:cNvPr id="625" name="Google Shape;625;p20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7" name="Google Shape;647;p20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48" name="Google Shape;648;p20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49" name="Google Shape;649;p20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20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20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2" name="Google Shape;652;p20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53" name="Google Shape;653;p20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4" name="Google Shape;654;p20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55" name="Google Shape;655;p20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20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20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20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20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20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20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0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20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20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20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20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20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20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20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20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20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20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20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20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20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20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20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0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0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20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20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20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20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20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20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20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20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20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20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20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20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2" name="Google Shape;692;p20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3" name="Google Shape;693;p20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20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5" name="Google Shape;695;p20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20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20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20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20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20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20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20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20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20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20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20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20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20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20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20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20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20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20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20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20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6" name="Google Shape;716;p20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Google Shape;717;p20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8" name="Google Shape;718;p20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19" name="Google Shape;719;p20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720" name="Google Shape;720;p20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721" name="Google Shape;721;p20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2" name="Google Shape;722;p20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3" name="Google Shape;723;p20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4" name="Google Shape;724;p20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20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26" name="Google Shape;726;p20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7" name="Google Shape;727;p20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8" name="Google Shape;728;p20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29" name="Google Shape;729;p20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0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0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20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20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0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8" name="Google Shape;758;p20"/>
            <p:cNvGrpSpPr/>
            <p:nvPr/>
          </p:nvGrpSpPr>
          <p:grpSpPr>
            <a:xfrm>
              <a:off x="6161836" y="4215479"/>
              <a:ext cx="350681" cy="265782"/>
              <a:chOff x="6621095" y="1452181"/>
              <a:chExt cx="330893" cy="250785"/>
            </a:xfrm>
          </p:grpSpPr>
          <p:sp>
            <p:nvSpPr>
              <p:cNvPr id="759" name="Google Shape;759;p20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0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20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0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0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64" name="Google Shape;764;p20"/>
          <p:cNvSpPr txBox="1"/>
          <p:nvPr>
            <p:ph type="title"/>
          </p:nvPr>
        </p:nvSpPr>
        <p:spPr>
          <a:xfrm>
            <a:off x="1376775" y="-31225"/>
            <a:ext cx="639045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Algunos tips</a:t>
            </a:r>
            <a:endParaRPr/>
          </a:p>
        </p:txBody>
      </p:sp>
      <p:sp>
        <p:nvSpPr>
          <p:cNvPr id="765" name="Google Shape;765;p20"/>
          <p:cNvSpPr txBox="1"/>
          <p:nvPr>
            <p:ph idx="1" type="body"/>
          </p:nvPr>
        </p:nvSpPr>
        <p:spPr>
          <a:xfrm>
            <a:off x="1376775" y="1212573"/>
            <a:ext cx="6390450" cy="3600813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238125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Modelo</a:t>
            </a:r>
            <a:endParaRPr b="1">
              <a:solidFill>
                <a:schemeClr val="dk1"/>
              </a:solidFill>
            </a:endParaRPr>
          </a:p>
          <a:p>
            <a:pPr indent="-238125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Vamos a tener una clase por </a:t>
            </a:r>
            <a:r>
              <a:rPr b="1" lang="en">
                <a:solidFill>
                  <a:schemeClr val="dk1"/>
                </a:solidFill>
              </a:rPr>
              <a:t>entidad </a:t>
            </a:r>
            <a:r>
              <a:rPr lang="en">
                <a:solidFill>
                  <a:schemeClr val="dk1"/>
                </a:solidFill>
              </a:rPr>
              <a:t>en la BBDD</a:t>
            </a:r>
            <a:endParaRPr>
              <a:solidFill>
                <a:schemeClr val="dk1"/>
              </a:solidFill>
            </a:endParaRPr>
          </a:p>
          <a:p>
            <a:pPr indent="-238125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Ej. Una clase para Tareas</a:t>
            </a:r>
            <a:endParaRPr>
              <a:solidFill>
                <a:schemeClr val="dk1"/>
              </a:solidFill>
            </a:endParaRPr>
          </a:p>
          <a:p>
            <a:pPr indent="-238125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Vista</a:t>
            </a:r>
            <a:endParaRPr b="1">
              <a:solidFill>
                <a:schemeClr val="dk1"/>
              </a:solidFill>
            </a:endParaRPr>
          </a:p>
          <a:p>
            <a:pPr indent="-238125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Vamos a tener por lo menos 2 vistas por clase del modelo (para Ver-Modificar)</a:t>
            </a:r>
            <a:endParaRPr>
              <a:solidFill>
                <a:schemeClr val="dk1"/>
              </a:solidFill>
            </a:endParaRPr>
          </a:p>
          <a:p>
            <a:pPr indent="-238125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Ej. Una clase para página html de lista de Tareas</a:t>
            </a:r>
            <a:endParaRPr>
              <a:solidFill>
                <a:schemeClr val="dk1"/>
              </a:solidFill>
            </a:endParaRPr>
          </a:p>
          <a:p>
            <a:pPr indent="-238125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Controlador</a:t>
            </a:r>
            <a:endParaRPr b="1">
              <a:solidFill>
                <a:schemeClr val="dk1"/>
              </a:solidFill>
            </a:endParaRPr>
          </a:p>
          <a:p>
            <a:pPr indent="-238125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/>
              <a:t>Depende del problema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1"/>
          <p:cNvSpPr txBox="1"/>
          <p:nvPr>
            <p:ph type="title"/>
          </p:nvPr>
        </p:nvSpPr>
        <p:spPr>
          <a:xfrm>
            <a:off x="1376775" y="-31225"/>
            <a:ext cx="639045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Resumen</a:t>
            </a:r>
            <a:endParaRPr/>
          </a:p>
        </p:txBody>
      </p:sp>
      <p:sp>
        <p:nvSpPr>
          <p:cNvPr id="771" name="Google Shape;771;p21"/>
          <p:cNvSpPr txBox="1"/>
          <p:nvPr>
            <p:ph idx="1" type="body"/>
          </p:nvPr>
        </p:nvSpPr>
        <p:spPr>
          <a:xfrm>
            <a:off x="1376775" y="541087"/>
            <a:ext cx="639045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-238125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POO permite modelar un problema e implementarlo manteniendo el encapsulamiento de los datos</a:t>
            </a:r>
            <a:endParaRPr/>
          </a:p>
          <a:p>
            <a:pPr indent="-149225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38125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PHP permite POO</a:t>
            </a:r>
            <a:endParaRPr/>
          </a:p>
          <a:p>
            <a:pPr indent="-238125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También puede ser usado “procedural”</a:t>
            </a:r>
            <a:endParaRPr/>
          </a:p>
          <a:p>
            <a:pPr indent="-238125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es tipado como JAVA </a:t>
            </a:r>
            <a:r>
              <a:rPr lang="en" sz="1350"/>
              <a:t>(solo algunos tipos básicos)</a:t>
            </a:r>
            <a:endParaRPr sz="1350"/>
          </a:p>
          <a:p>
            <a:pPr indent="-238125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Permite herencia, clases estáticas e interfaces (versión PRO)</a:t>
            </a:r>
            <a:endParaRPr/>
          </a:p>
          <a:p>
            <a:pPr indent="-238125" lvl="1" marL="685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se puede definir métodos con el mismo nombre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225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225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2"/>
          <p:cNvSpPr txBox="1"/>
          <p:nvPr>
            <p:ph type="title"/>
          </p:nvPr>
        </p:nvSpPr>
        <p:spPr>
          <a:xfrm>
            <a:off x="1376775" y="-31225"/>
            <a:ext cx="6390450" cy="5726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777" name="Google Shape;777;p22"/>
          <p:cNvSpPr txBox="1"/>
          <p:nvPr>
            <p:ph idx="1" type="body"/>
          </p:nvPr>
        </p:nvSpPr>
        <p:spPr>
          <a:xfrm>
            <a:off x="1376775" y="541087"/>
            <a:ext cx="639045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113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PROGRAMACION EN C, C++, JAVA Y UML </a:t>
            </a:r>
            <a:r>
              <a:rPr lang="en" sz="2025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y otros </a:t>
            </a:r>
            <a:r>
              <a:rPr lang="en" sz="2025" u="sng">
                <a:solidFill>
                  <a:schemeClr val="hlink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link</a:t>
            </a:r>
            <a:endParaRPr sz="2025"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225"/>
              </a:spcBef>
              <a:spcAft>
                <a:spcPts val="0"/>
              </a:spcAft>
              <a:buSzPts val="1800"/>
              <a:buNone/>
            </a:pPr>
            <a:r>
              <a:rPr lang="en"/>
              <a:t>POO y MVC en PHP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225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225"/>
              </a:spcBef>
              <a:spcAft>
                <a:spcPts val="0"/>
              </a:spcAft>
              <a:buSzPts val="1800"/>
              <a:buNone/>
            </a:pPr>
            <a:r>
              <a:rPr lang="en"/>
              <a:t>Must Read:  POO php.net 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25"/>
              </a:spcBef>
              <a:spcAft>
                <a:spcPts val="0"/>
              </a:spcAft>
              <a:buSzPts val="1800"/>
              <a:buNone/>
            </a:pPr>
            <a:r>
              <a:rPr lang="en"/>
              <a:t>Aprender POO con PHP 5 </a:t>
            </a:r>
            <a:r>
              <a:rPr lang="en" u="sng">
                <a:solidFill>
                  <a:schemeClr val="hlink"/>
                </a:solidFill>
                <a:hlinkClick r:id="rId6"/>
              </a:rPr>
              <a:t>link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225"/>
              </a:spcBef>
              <a:spcAft>
                <a:spcPts val="225"/>
              </a:spcAft>
              <a:buClr>
                <a:srgbClr val="9E3611"/>
              </a:buClr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778" name="Google Shape;778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02600" y="2085550"/>
            <a:ext cx="876175" cy="8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4071"/>
        </a:solid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" name="Google Shape;7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6150" y="2257425"/>
            <a:ext cx="21717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"/>
          <p:cNvSpPr txBox="1"/>
          <p:nvPr>
            <p:ph type="title"/>
          </p:nvPr>
        </p:nvSpPr>
        <p:spPr>
          <a:xfrm>
            <a:off x="457200" y="605600"/>
            <a:ext cx="7341704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Cómo programamos ahora?</a:t>
            </a:r>
            <a:endParaRPr/>
          </a:p>
        </p:txBody>
      </p:sp>
      <p:sp>
        <p:nvSpPr>
          <p:cNvPr id="386" name="Google Shape;386;p3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Con </a:t>
            </a:r>
            <a:r>
              <a:rPr b="1" lang="en"/>
              <a:t>funciones</a:t>
            </a:r>
            <a:r>
              <a:rPr lang="en"/>
              <a:t> sueltas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Cada función con sus parámetros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Accedían a variables </a:t>
            </a:r>
            <a:r>
              <a:rPr b="1" lang="en"/>
              <a:t>globales</a:t>
            </a:r>
            <a:r>
              <a:rPr lang="en"/>
              <a:t> o </a:t>
            </a:r>
            <a:r>
              <a:rPr b="1" lang="en"/>
              <a:t>internas</a:t>
            </a:r>
            <a:endParaRPr b="1"/>
          </a:p>
        </p:txBody>
      </p:sp>
      <p:sp>
        <p:nvSpPr>
          <p:cNvPr id="387" name="Google Shape;387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3"/>
          <p:cNvSpPr txBox="1"/>
          <p:nvPr/>
        </p:nvSpPr>
        <p:spPr>
          <a:xfrm>
            <a:off x="3947666" y="3400267"/>
            <a:ext cx="4929809" cy="11387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ESTO ESTA “</a:t>
            </a:r>
            <a:r>
              <a:rPr b="1" i="0" lang="en" sz="2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MAL</a:t>
            </a:r>
            <a:r>
              <a:rPr b="1" i="0" lang="en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”</a:t>
            </a:r>
            <a:r>
              <a:rPr b="0" i="0" lang="en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PORQUE: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Las funciones no están agrupadas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Pueden existir muchas variables globales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 hace más difícil de mantener</a:t>
            </a:r>
            <a:endParaRPr b="0" i="0" sz="1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89" name="Google Shape;3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8243" y="2206487"/>
            <a:ext cx="1481981" cy="1368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"/>
          <p:cNvSpPr txBox="1"/>
          <p:nvPr>
            <p:ph idx="1" type="body"/>
          </p:nvPr>
        </p:nvSpPr>
        <p:spPr>
          <a:xfrm>
            <a:off x="521652" y="-284978"/>
            <a:ext cx="4825162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El paradigma de</a:t>
            </a:r>
            <a:r>
              <a:rPr b="1" lang="en"/>
              <a:t> programación orientada a Objetos o POO </a:t>
            </a:r>
            <a:r>
              <a:rPr lang="en"/>
              <a:t>define principios básicos para </a:t>
            </a:r>
            <a:r>
              <a:rPr b="1" lang="en"/>
              <a:t>organizar nuestro código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(</a:t>
            </a:r>
            <a:r>
              <a:rPr i="1" lang="en" sz="1600"/>
              <a:t>todo es un objeto o casi todo</a:t>
            </a:r>
            <a:r>
              <a:rPr i="1" lang="en"/>
              <a:t>)</a:t>
            </a:r>
            <a:endParaRPr i="1"/>
          </a:p>
          <a:p>
            <a:pPr indent="0" lvl="0" marL="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/>
              <a:t>Es una forma de </a:t>
            </a:r>
            <a:r>
              <a:rPr b="1" lang="en"/>
              <a:t>modelar </a:t>
            </a:r>
            <a:r>
              <a:rPr lang="en"/>
              <a:t>un problema </a:t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95" name="Google Shape;395;p4"/>
          <p:cNvSpPr txBox="1"/>
          <p:nvPr/>
        </p:nvSpPr>
        <p:spPr>
          <a:xfrm>
            <a:off x="864608" y="4149080"/>
            <a:ext cx="4929809" cy="830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Recordemos!!!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MODELAR</a:t>
            </a:r>
            <a:r>
              <a:rPr b="0" i="0" lang="en" sz="1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= Representar parte de un sistema</a:t>
            </a:r>
            <a:endParaRPr b="0" i="0" sz="1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96" name="Google Shape;396;p4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397" name="Google Shape;397;p4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1" name="Google Shape;471;p4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472" name="Google Shape;472;p4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4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4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4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Google Shape;481;p4"/>
            <p:cNvGrpSpPr/>
            <p:nvPr/>
          </p:nvGrpSpPr>
          <p:grpSpPr>
            <a:xfrm flipH="1">
              <a:off x="3829269" y="2465054"/>
              <a:ext cx="683693" cy="518573"/>
              <a:chOff x="6621095" y="1452181"/>
              <a:chExt cx="330893" cy="250785"/>
            </a:xfrm>
          </p:grpSpPr>
          <p:sp>
            <p:nvSpPr>
              <p:cNvPr id="482" name="Google Shape;482;p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7" name="Google Shape;487;p4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"/>
          <p:cNvSpPr txBox="1"/>
          <p:nvPr>
            <p:ph type="title"/>
          </p:nvPr>
        </p:nvSpPr>
        <p:spPr>
          <a:xfrm>
            <a:off x="1376775" y="-31225"/>
            <a:ext cx="639045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¿Por qué POO?</a:t>
            </a:r>
            <a:endParaRPr/>
          </a:p>
        </p:txBody>
      </p:sp>
      <p:sp>
        <p:nvSpPr>
          <p:cNvPr id="510" name="Google Shape;510;p5"/>
          <p:cNvSpPr txBox="1"/>
          <p:nvPr>
            <p:ph idx="1" type="body"/>
          </p:nvPr>
        </p:nvSpPr>
        <p:spPr>
          <a:xfrm>
            <a:off x="952705" y="764843"/>
            <a:ext cx="5799277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Existen ciertas cuestiones básicas de programar “bien”</a:t>
            </a:r>
            <a:endParaRPr sz="2400"/>
          </a:p>
          <a:p>
            <a:pPr indent="-238125" lvl="0" marL="342900" rtl="0" algn="l">
              <a:lnSpc>
                <a:spcPct val="150000"/>
              </a:lnSpc>
              <a:spcBef>
                <a:spcPts val="225"/>
              </a:spcBef>
              <a:spcAft>
                <a:spcPts val="0"/>
              </a:spcAft>
              <a:buSzPts val="1400"/>
              <a:buAutoNum type="arabicParenR"/>
            </a:pPr>
            <a:r>
              <a:rPr lang="en" sz="2400"/>
              <a:t>Duplicar código es malo</a:t>
            </a:r>
            <a:r>
              <a:rPr lang="en" sz="2400" u="sng"/>
              <a:t> (</a:t>
            </a:r>
            <a:r>
              <a:rPr i="1" lang="en" sz="2400" u="sng"/>
              <a:t>reusar</a:t>
            </a:r>
            <a:r>
              <a:rPr lang="en" sz="2400" u="sng"/>
              <a:t>)</a:t>
            </a:r>
            <a:endParaRPr sz="2400" u="sng"/>
          </a:p>
          <a:p>
            <a:pPr indent="-23812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2400"/>
              <a:t>El código cambia y crece (nuevos requerimientos), pero no la lógica (</a:t>
            </a:r>
            <a:r>
              <a:rPr i="1" lang="en" sz="2400" u="sng"/>
              <a:t>evolución</a:t>
            </a:r>
            <a:r>
              <a:rPr lang="en" sz="2400"/>
              <a:t>)</a:t>
            </a:r>
            <a:endParaRPr sz="2400"/>
          </a:p>
          <a:p>
            <a:pPr indent="-23812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2400"/>
              <a:t>Alguien más tiene que leer nuestro código (</a:t>
            </a:r>
            <a:r>
              <a:rPr i="1" lang="en" sz="2400" u="sng"/>
              <a:t>mantenimiento</a:t>
            </a:r>
            <a:r>
              <a:rPr lang="en" sz="2400"/>
              <a:t>)</a:t>
            </a:r>
            <a:endParaRPr sz="2400"/>
          </a:p>
          <a:p>
            <a:pPr indent="0" lvl="0" marL="0" rtl="0" algn="l">
              <a:lnSpc>
                <a:spcPct val="170000"/>
              </a:lnSpc>
              <a:spcBef>
                <a:spcPts val="225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225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11" name="Google Shape;5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8612" y="315555"/>
            <a:ext cx="2575388" cy="258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sp>
        <p:nvSpPr>
          <p:cNvPr id="517" name="Google Shape;517;p6"/>
          <p:cNvSpPr txBox="1"/>
          <p:nvPr>
            <p:ph idx="1" type="body"/>
          </p:nvPr>
        </p:nvSpPr>
        <p:spPr>
          <a:xfrm>
            <a:off x="457200" y="1995750"/>
            <a:ext cx="3372678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Existen muchos lenguajes orientados a objetos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18" name="Google Shape;518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9" name="Google Shape;5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7417" y="1563890"/>
            <a:ext cx="4775253" cy="330716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6"/>
          <p:cNvSpPr txBox="1"/>
          <p:nvPr/>
        </p:nvSpPr>
        <p:spPr>
          <a:xfrm>
            <a:off x="457200" y="4161722"/>
            <a:ext cx="3723861" cy="646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Lo que aprendemos en un lenguaje lo aplicamos en otro</a:t>
            </a:r>
            <a:endParaRPr b="0" i="0" sz="18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117" y="3572437"/>
            <a:ext cx="1850231" cy="1385888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7"/>
          <p:cNvSpPr txBox="1"/>
          <p:nvPr>
            <p:ph type="title"/>
          </p:nvPr>
        </p:nvSpPr>
        <p:spPr>
          <a:xfrm>
            <a:off x="1376775" y="-31225"/>
            <a:ext cx="639045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Clases e instancias </a:t>
            </a:r>
            <a:endParaRPr/>
          </a:p>
        </p:txBody>
      </p:sp>
      <p:sp>
        <p:nvSpPr>
          <p:cNvPr id="527" name="Google Shape;527;p7"/>
          <p:cNvSpPr txBox="1"/>
          <p:nvPr>
            <p:ph idx="1" type="body"/>
          </p:nvPr>
        </p:nvSpPr>
        <p:spPr>
          <a:xfrm>
            <a:off x="934459" y="1011225"/>
            <a:ext cx="639045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CLASE:</a:t>
            </a:r>
            <a:r>
              <a:rPr lang="en"/>
              <a:t> es la definición general de una entidad de un problema . Ej : auto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225"/>
              </a:spcBef>
              <a:spcAft>
                <a:spcPts val="225"/>
              </a:spcAft>
              <a:buSzPts val="1800"/>
              <a:buNone/>
            </a:pPr>
            <a:r>
              <a:rPr b="1" lang="en"/>
              <a:t>OBJETO:</a:t>
            </a:r>
            <a:r>
              <a:rPr lang="en"/>
              <a:t> es una </a:t>
            </a:r>
            <a:r>
              <a:rPr lang="en" u="sng"/>
              <a:t>instancia</a:t>
            </a:r>
            <a:r>
              <a:rPr lang="en"/>
              <a:t> de una clase, con atributos particulares. Ej : Auto ford patente XXX</a:t>
            </a:r>
            <a:endParaRPr/>
          </a:p>
        </p:txBody>
      </p:sp>
      <p:pic>
        <p:nvPicPr>
          <p:cNvPr id="528" name="Google Shape;52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7085" y="1773656"/>
            <a:ext cx="1850231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6854" y="2454431"/>
            <a:ext cx="1850231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0940" y="2808224"/>
            <a:ext cx="2367413" cy="1657181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7"/>
          <p:cNvSpPr txBox="1"/>
          <p:nvPr/>
        </p:nvSpPr>
        <p:spPr>
          <a:xfrm>
            <a:off x="6278224" y="4207128"/>
            <a:ext cx="209337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OBJETO != CLASE</a:t>
            </a:r>
            <a:endParaRPr b="0" i="0" sz="18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"/>
          <p:cNvSpPr txBox="1"/>
          <p:nvPr>
            <p:ph type="title"/>
          </p:nvPr>
        </p:nvSpPr>
        <p:spPr>
          <a:xfrm>
            <a:off x="1376775" y="-31225"/>
            <a:ext cx="639045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Cómo modelamos?</a:t>
            </a:r>
            <a:endParaRPr/>
          </a:p>
        </p:txBody>
      </p:sp>
      <p:sp>
        <p:nvSpPr>
          <p:cNvPr id="537" name="Google Shape;537;p8"/>
          <p:cNvSpPr txBox="1"/>
          <p:nvPr>
            <p:ph idx="1" type="body"/>
          </p:nvPr>
        </p:nvSpPr>
        <p:spPr>
          <a:xfrm>
            <a:off x="1376775" y="541087"/>
            <a:ext cx="639045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Identificando características y funcionalidades :</a:t>
            </a:r>
            <a:endParaRPr/>
          </a:p>
          <a:p>
            <a:pPr indent="-238125" lvl="0" marL="342900" rtl="0" algn="l">
              <a:lnSpc>
                <a:spcPct val="150000"/>
              </a:lnSpc>
              <a:spcBef>
                <a:spcPts val="225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Los </a:t>
            </a:r>
            <a:r>
              <a:rPr b="1" lang="en"/>
              <a:t>objetos</a:t>
            </a:r>
            <a:r>
              <a:rPr lang="en"/>
              <a:t> que intervienen</a:t>
            </a:r>
            <a:endParaRPr/>
          </a:p>
          <a:p>
            <a:pPr indent="-238125" lvl="0" marL="342900" rtl="0" algn="l">
              <a:lnSpc>
                <a:spcPct val="150000"/>
              </a:lnSpc>
              <a:spcBef>
                <a:spcPts val="225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Estado definido por </a:t>
            </a:r>
            <a:r>
              <a:rPr b="1" lang="en"/>
              <a:t>Atributos </a:t>
            </a:r>
            <a:r>
              <a:rPr lang="en"/>
              <a:t>específicos </a:t>
            </a:r>
            <a:endParaRPr/>
          </a:p>
          <a:p>
            <a:pPr indent="-23812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Métodos </a:t>
            </a:r>
            <a:r>
              <a:rPr lang="en"/>
              <a:t>propios</a:t>
            </a:r>
            <a:endParaRPr/>
          </a:p>
          <a:p>
            <a:pPr indent="-23812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Relaciones </a:t>
            </a:r>
            <a:r>
              <a:rPr lang="en"/>
              <a:t>con otros objetos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225"/>
              </a:spcBef>
              <a:spcAft>
                <a:spcPts val="225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538" name="Google Shape;538;p8"/>
          <p:cNvPicPr preferRelativeResize="0"/>
          <p:nvPr/>
        </p:nvPicPr>
        <p:blipFill rotWithShape="1">
          <a:blip r:embed="rId3">
            <a:alphaModFix/>
          </a:blip>
          <a:srcRect b="0" l="0" r="5580" t="0"/>
          <a:stretch/>
        </p:blipFill>
        <p:spPr>
          <a:xfrm>
            <a:off x="2332383" y="3127512"/>
            <a:ext cx="4644888" cy="18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8"/>
          <p:cNvSpPr txBox="1"/>
          <p:nvPr/>
        </p:nvSpPr>
        <p:spPr>
          <a:xfrm>
            <a:off x="6865773" y="3571656"/>
            <a:ext cx="2172210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HASTA ACA ES IGUAL A UNA BASE DE DATOS!!!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"/>
          <p:cNvSpPr txBox="1"/>
          <p:nvPr>
            <p:ph type="title"/>
          </p:nvPr>
        </p:nvSpPr>
        <p:spPr>
          <a:xfrm>
            <a:off x="1376775" y="-31225"/>
            <a:ext cx="6390450" cy="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¿Por qué POO?</a:t>
            </a:r>
            <a:endParaRPr/>
          </a:p>
        </p:txBody>
      </p:sp>
      <p:sp>
        <p:nvSpPr>
          <p:cNvPr id="545" name="Google Shape;545;p9"/>
          <p:cNvSpPr txBox="1"/>
          <p:nvPr>
            <p:ph idx="1" type="body"/>
          </p:nvPr>
        </p:nvSpPr>
        <p:spPr>
          <a:xfrm>
            <a:off x="1376775" y="541087"/>
            <a:ext cx="7217260" cy="4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152727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</a:pPr>
            <a:r>
              <a:rPr lang="en"/>
              <a:t>Las características que definen a este paradigma:</a:t>
            </a:r>
            <a:endParaRPr/>
          </a:p>
          <a:p>
            <a:pPr indent="0" lvl="0" marL="0" rtl="0" algn="l">
              <a:lnSpc>
                <a:spcPct val="16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</a:pPr>
            <a:r>
              <a:rPr b="1" lang="en"/>
              <a:t>Identidad  </a:t>
            </a:r>
            <a:r>
              <a:rPr lang="en" sz="1600"/>
              <a:t>&lt;- cada </a:t>
            </a:r>
            <a:r>
              <a:rPr i="1" lang="en" sz="1600"/>
              <a:t>objeto</a:t>
            </a:r>
            <a:r>
              <a:rPr lang="en" sz="1600"/>
              <a:t> es único</a:t>
            </a:r>
            <a:endParaRPr sz="1600"/>
          </a:p>
          <a:p>
            <a:pPr indent="0" lvl="0" marL="0" rtl="0" algn="l">
              <a:lnSpc>
                <a:spcPct val="160000"/>
              </a:lnSpc>
              <a:spcBef>
                <a:spcPts val="525"/>
              </a:spcBef>
              <a:spcAft>
                <a:spcPts val="0"/>
              </a:spcAft>
              <a:buSzPts val="1800"/>
              <a:buNone/>
            </a:pPr>
            <a:r>
              <a:rPr lang="en"/>
              <a:t>Abstracción</a:t>
            </a:r>
            <a:endParaRPr/>
          </a:p>
          <a:p>
            <a:pPr indent="0" lvl="0" marL="0" rtl="0" algn="l">
              <a:lnSpc>
                <a:spcPct val="160000"/>
              </a:lnSpc>
              <a:spcBef>
                <a:spcPts val="525"/>
              </a:spcBef>
              <a:spcAft>
                <a:spcPts val="0"/>
              </a:spcAft>
              <a:buSzPts val="1800"/>
              <a:buNone/>
            </a:pPr>
            <a:r>
              <a:rPr b="1" lang="en"/>
              <a:t>Encapsulamiento </a:t>
            </a:r>
            <a:r>
              <a:rPr lang="en" sz="1400"/>
              <a:t>&lt;- el comportamiento se encuentra dentro de ese </a:t>
            </a:r>
            <a:r>
              <a:rPr i="1" lang="en" sz="1400"/>
              <a:t>objeto</a:t>
            </a:r>
            <a:endParaRPr i="1" sz="1400"/>
          </a:p>
          <a:p>
            <a:pPr indent="0" lvl="0" marL="0" rtl="0" algn="l">
              <a:lnSpc>
                <a:spcPct val="160000"/>
              </a:lnSpc>
              <a:spcBef>
                <a:spcPts val="525"/>
              </a:spcBef>
              <a:spcAft>
                <a:spcPts val="0"/>
              </a:spcAft>
              <a:buSzPts val="1800"/>
              <a:buNone/>
            </a:pPr>
            <a:r>
              <a:rPr lang="en"/>
              <a:t>Polimorfismo</a:t>
            </a:r>
            <a:endParaRPr/>
          </a:p>
          <a:p>
            <a:pPr indent="0" lvl="0" marL="0" rtl="0" algn="l">
              <a:lnSpc>
                <a:spcPct val="160000"/>
              </a:lnSpc>
              <a:spcBef>
                <a:spcPts val="525"/>
              </a:spcBef>
              <a:spcAft>
                <a:spcPts val="0"/>
              </a:spcAft>
              <a:buSzPts val="1800"/>
              <a:buNone/>
            </a:pPr>
            <a:r>
              <a:rPr lang="en"/>
              <a:t>Herencia</a:t>
            </a:r>
            <a:endParaRPr/>
          </a:p>
          <a:p>
            <a:pPr indent="0" lvl="0" marL="0" rtl="0" algn="l">
              <a:lnSpc>
                <a:spcPct val="160000"/>
              </a:lnSpc>
              <a:spcBef>
                <a:spcPts val="525"/>
              </a:spcBef>
              <a:spcAft>
                <a:spcPts val="0"/>
              </a:spcAft>
              <a:buSzPts val="1800"/>
              <a:buNone/>
            </a:pPr>
            <a:r>
              <a:rPr b="1" lang="en"/>
              <a:t>Modularidad  </a:t>
            </a:r>
            <a:r>
              <a:rPr lang="en" sz="1600"/>
              <a:t>🡨 puedo reusar el </a:t>
            </a:r>
            <a:r>
              <a:rPr i="1" lang="en" sz="1600"/>
              <a:t>objeto</a:t>
            </a:r>
            <a:r>
              <a:rPr lang="en" sz="1600"/>
              <a:t> en muchos proyectos</a:t>
            </a:r>
            <a:endParaRPr/>
          </a:p>
          <a:p>
            <a:pPr indent="0" lvl="0" marL="0" rtl="0" algn="l">
              <a:lnSpc>
                <a:spcPct val="160000"/>
              </a:lnSpc>
              <a:spcBef>
                <a:spcPts val="525"/>
              </a:spcBef>
              <a:spcAft>
                <a:spcPts val="0"/>
              </a:spcAft>
              <a:buSzPts val="1800"/>
              <a:buNone/>
            </a:pPr>
            <a:r>
              <a:rPr lang="en"/>
              <a:t>Protección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525"/>
              </a:spcBef>
              <a:spcAft>
                <a:spcPts val="225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JuanP</dc:creator>
</cp:coreProperties>
</file>