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  <p:sldMasterId id="2147483662" r:id="rId5"/>
    <p:sldMasterId id="214748366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6858000" cx="12192000"/>
  <p:notesSz cx="6858000" cy="9144000"/>
  <p:embeddedFontLst>
    <p:embeddedFont>
      <p:font typeface="Helvetica Neue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gAvB5zTFYTfcXvpsZFXvEuDi2H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27" Type="http://customschemas.google.com/relationships/presentationmetadata" Target="meta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5" name="Google Shape;12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8" name="Google Shape;138;p3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3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0" name="Google Shape;140;p3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6" name="Google Shape;156;p4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7" name="Google Shape;157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4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4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4" name="Google Shape;164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4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4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Relationship Id="rId6" Type="http://schemas.openxmlformats.org/officeDocument/2006/relationships/image" Target="../media/image19.png"/><Relationship Id="rId7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1"/>
          <p:cNvPicPr preferRelativeResize="0"/>
          <p:nvPr/>
        </p:nvPicPr>
        <p:blipFill rotWithShape="1">
          <a:blip r:embed="rId3">
            <a:alphaModFix/>
          </a:blip>
          <a:srcRect b="0" l="707" r="34657" t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"/>
          <p:cNvSpPr txBox="1"/>
          <p:nvPr>
            <p:ph type="ctrTitle"/>
          </p:nvPr>
        </p:nvSpPr>
        <p:spPr>
          <a:xfrm>
            <a:off x="477980" y="1122363"/>
            <a:ext cx="5736208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br>
              <a:rPr lang="it-IT" sz="4800"/>
            </a:br>
            <a:r>
              <a:rPr lang="it-IT" sz="4800"/>
              <a:t>Does the visual matter? Creazione di un dataset di YouTube e Spotify</a:t>
            </a:r>
            <a:br>
              <a:rPr lang="it-IT" sz="4800"/>
            </a:br>
            <a:r>
              <a:rPr lang="it-IT" sz="2000"/>
              <a:t>Data Management Project</a:t>
            </a:r>
            <a:endParaRPr sz="4800"/>
          </a:p>
        </p:txBody>
      </p:sp>
      <p:sp>
        <p:nvSpPr>
          <p:cNvPr id="187" name="Google Shape;187;p1"/>
          <p:cNvSpPr txBox="1"/>
          <p:nvPr>
            <p:ph idx="1" type="subTitle"/>
          </p:nvPr>
        </p:nvSpPr>
        <p:spPr>
          <a:xfrm>
            <a:off x="477980" y="4872922"/>
            <a:ext cx="4023359" cy="1208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it-IT" sz="2000"/>
              <a:t>Marco Sallustio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it-IT" sz="2000"/>
              <a:t>Salvatore Rastelli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it-IT" sz="2000"/>
              <a:t>Marco Guarisco</a:t>
            </a:r>
            <a:endParaRPr/>
          </a:p>
        </p:txBody>
      </p:sp>
      <p:sp>
        <p:nvSpPr>
          <p:cNvPr id="188" name="Google Shape;188;p1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it-IT">
                <a:latin typeface="Helvetica Neue"/>
                <a:ea typeface="Helvetica Neue"/>
                <a:cs typeface="Helvetica Neue"/>
                <a:sym typeface="Helvetica Neue"/>
              </a:rPr>
              <a:t>Query</a:t>
            </a:r>
            <a:endParaRPr/>
          </a:p>
        </p:txBody>
      </p:sp>
      <p:sp>
        <p:nvSpPr>
          <p:cNvPr id="292" name="Google Shape;292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it-IT">
                <a:latin typeface="Avenir"/>
                <a:ea typeface="Avenir"/>
                <a:cs typeface="Avenir"/>
                <a:sym typeface="Avenir"/>
              </a:rPr>
              <a:t>Query 2 &amp; 3: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>
                <a:latin typeface="Avenir"/>
                <a:ea typeface="Avenir"/>
                <a:cs typeface="Avenir"/>
                <a:sym typeface="Avenir"/>
              </a:rPr>
              <a:t>Trovare il numero di documenti le cui Views &amp; Streams sono maggiori di zero:</a:t>
            </a:r>
            <a:endParaRPr/>
          </a:p>
        </p:txBody>
      </p:sp>
      <p:sp>
        <p:nvSpPr>
          <p:cNvPr id="293" name="Google Shape;293;p10"/>
          <p:cNvSpPr txBox="1"/>
          <p:nvPr/>
        </p:nvSpPr>
        <p:spPr>
          <a:xfrm>
            <a:off x="7486650" y="4781550"/>
            <a:ext cx="31527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Numero documenti</a:t>
            </a:r>
            <a:r>
              <a:rPr lang="it-IT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19692</a:t>
            </a:r>
            <a:endParaRPr/>
          </a:p>
        </p:txBody>
      </p:sp>
      <p:pic>
        <p:nvPicPr>
          <p:cNvPr id="294" name="Google Shape;29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192" y="3429000"/>
            <a:ext cx="6877403" cy="8763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esto&#10;&#10;Descrizione generata automaticamente" id="295" name="Google Shape;29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192" y="4676321"/>
            <a:ext cx="6089963" cy="1041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it-IT">
                <a:latin typeface="Helvetica Neue"/>
                <a:ea typeface="Helvetica Neue"/>
                <a:cs typeface="Helvetica Neue"/>
                <a:sym typeface="Helvetica Neue"/>
              </a:rPr>
              <a:t>Query</a:t>
            </a:r>
            <a:endParaRPr/>
          </a:p>
        </p:txBody>
      </p:sp>
      <p:sp>
        <p:nvSpPr>
          <p:cNvPr id="301" name="Google Shape;30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it-IT">
                <a:latin typeface="Avenir"/>
                <a:ea typeface="Avenir"/>
                <a:cs typeface="Avenir"/>
                <a:sym typeface="Avenir"/>
              </a:rPr>
              <a:t>Query 4: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>
                <a:latin typeface="Avenir"/>
                <a:ea typeface="Avenir"/>
                <a:cs typeface="Avenir"/>
                <a:sym typeface="Avenir"/>
              </a:rPr>
              <a:t>Trovare i documenti che hanno un numero di views(YouTube) maggiori del numero di streams(Spotify):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02" name="Google Shape;30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229716"/>
            <a:ext cx="8597206" cy="8565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avolo&#10;&#10;Descrizione generata automaticamente" id="303" name="Google Shape;30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4406735"/>
            <a:ext cx="6119390" cy="190516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1"/>
          <p:cNvSpPr txBox="1"/>
          <p:nvPr/>
        </p:nvSpPr>
        <p:spPr>
          <a:xfrm>
            <a:off x="7486650" y="4781550"/>
            <a:ext cx="31527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Numero documenti</a:t>
            </a:r>
            <a:r>
              <a:rPr lang="it-IT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: 4369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it-IT">
                <a:latin typeface="Helvetica Neue"/>
                <a:ea typeface="Helvetica Neue"/>
                <a:cs typeface="Helvetica Neue"/>
                <a:sym typeface="Helvetica Neue"/>
              </a:rPr>
              <a:t>Query</a:t>
            </a:r>
            <a:endParaRPr/>
          </a:p>
        </p:txBody>
      </p:sp>
      <p:sp>
        <p:nvSpPr>
          <p:cNvPr id="310" name="Google Shape;310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it-IT">
                <a:latin typeface="Avenir"/>
                <a:ea typeface="Avenir"/>
                <a:cs typeface="Avenir"/>
                <a:sym typeface="Avenir"/>
              </a:rPr>
              <a:t>Query 5: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>
                <a:latin typeface="Avenir"/>
                <a:ea typeface="Avenir"/>
                <a:cs typeface="Avenir"/>
                <a:sym typeface="Avenir"/>
              </a:rPr>
              <a:t>Numero di canzoni per ogni artista trovato nella precedente query:</a:t>
            </a:r>
            <a:endParaRPr/>
          </a:p>
        </p:txBody>
      </p:sp>
      <p:pic>
        <p:nvPicPr>
          <p:cNvPr id="311" name="Google Shape;31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50" y="3208001"/>
            <a:ext cx="7597798" cy="441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esto&#10;&#10;Descrizione generata automaticamente" id="312" name="Google Shape;31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1550" y="4001294"/>
            <a:ext cx="5991225" cy="2607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b="1" lang="it-IT">
                <a:latin typeface="Helvetica Neue"/>
                <a:ea typeface="Helvetica Neue"/>
                <a:cs typeface="Helvetica Neue"/>
                <a:sym typeface="Helvetica Neue"/>
              </a:rPr>
              <a:t>Conclusioni</a:t>
            </a:r>
            <a:endParaRPr/>
          </a:p>
        </p:txBody>
      </p:sp>
      <p:sp>
        <p:nvSpPr>
          <p:cNvPr id="318" name="Google Shape;318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✔"/>
            </a:pPr>
            <a:r>
              <a:rPr lang="it-IT">
                <a:latin typeface="Avenir"/>
                <a:ea typeface="Avenir"/>
                <a:cs typeface="Avenir"/>
                <a:sym typeface="Avenir"/>
              </a:rPr>
              <a:t> Nel nostro studio abbiamo analizzato il legame tra la presenza di un video ufficiale e la popolarità di un brano. Utilizzando il nostro dataset, siamo stati in grado di misurare l’impatto che un video ufficiale può avere sulla popolarità di un brano.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✔"/>
            </a:pPr>
            <a:r>
              <a:rPr lang="it-IT">
                <a:latin typeface="Avenir"/>
                <a:ea typeface="Avenir"/>
                <a:cs typeface="Avenir"/>
                <a:sym typeface="Avenir"/>
              </a:rPr>
              <a:t> Grazie alla query 4 siamo stati in grado di rispondere alla domanda principale: un video ufficiale di una canzone potrebbe ottenere un numero maggiore di visualizzazioni rispetto alla sua versione musicale su Spotify?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✔"/>
            </a:pPr>
            <a:r>
              <a:rPr lang="it-IT">
                <a:latin typeface="Avenir"/>
                <a:ea typeface="Avenir"/>
                <a:cs typeface="Avenir"/>
                <a:sym typeface="Avenir"/>
              </a:rPr>
              <a:t> Abbiamo ottenuto che 4369 canzoni hanno un video con un maggior numero di views rispetto alla versione su Spotify.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✔"/>
            </a:pPr>
            <a:r>
              <a:rPr lang="it-IT">
                <a:latin typeface="Avenir"/>
                <a:ea typeface="Avenir"/>
                <a:cs typeface="Avenir"/>
                <a:sym typeface="Avenir"/>
              </a:rPr>
              <a:t> Il risultato ottenuto sembrerebbe tendere alla risposta che no, la presenza di un video musicale non aiuta al successo di un brano in generale.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b="1" lang="it-IT">
                <a:latin typeface="Helvetica Neue"/>
                <a:ea typeface="Helvetica Neue"/>
                <a:cs typeface="Helvetica Neue"/>
                <a:sym typeface="Helvetica Neue"/>
              </a:rPr>
              <a:t>Sviluppi futuri</a:t>
            </a:r>
            <a:endParaRPr/>
          </a:p>
        </p:txBody>
      </p:sp>
      <p:sp>
        <p:nvSpPr>
          <p:cNvPr id="324" name="Google Shape;324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it-IT">
                <a:latin typeface="Avenir"/>
                <a:ea typeface="Avenir"/>
                <a:cs typeface="Avenir"/>
                <a:sym typeface="Avenir"/>
              </a:rPr>
              <a:t>Aggiungere all'interno di ogni documento i nomi degli artisti che hanno partecipato alla canzone nel caso di Featuring;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it-IT">
                <a:latin typeface="Avenir"/>
                <a:ea typeface="Avenir"/>
                <a:cs typeface="Avenir"/>
                <a:sym typeface="Avenir"/>
              </a:rPr>
              <a:t>Estrarre le informazioni che compongono il nostro dataset in tempo reale, aggiornando quindi periodicamente i dati per evitare di avere dati non aggiornati;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it-IT">
                <a:latin typeface="Avenir"/>
                <a:ea typeface="Avenir"/>
                <a:cs typeface="Avenir"/>
                <a:sym typeface="Avenir"/>
              </a:rPr>
              <a:t>Aggiungere la data di pubblicazione della canzone</a:t>
            </a:r>
            <a:r>
              <a:rPr lang="it-IT">
                <a:latin typeface="Avenir"/>
                <a:ea typeface="Avenir"/>
                <a:cs typeface="Avenir"/>
                <a:sym typeface="Avenir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p15"/>
          <p:cNvPicPr preferRelativeResize="0"/>
          <p:nvPr/>
        </p:nvPicPr>
        <p:blipFill rotWithShape="1">
          <a:blip r:embed="rId3">
            <a:alphaModFix/>
          </a:blip>
          <a:srcRect b="1" l="9222" r="1" t="9091"/>
          <a:stretch/>
        </p:blipFill>
        <p:spPr>
          <a:xfrm>
            <a:off x="-733427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5"/>
          <p:cNvSpPr/>
          <p:nvPr/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0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5"/>
          <p:cNvSpPr txBox="1"/>
          <p:nvPr>
            <p:ph type="title"/>
          </p:nvPr>
        </p:nvSpPr>
        <p:spPr>
          <a:xfrm>
            <a:off x="7848600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lang="it-IT" sz="4800"/>
              <a:t>GRAZIE PER L’ATTENZIONE!</a:t>
            </a:r>
            <a:endParaRPr/>
          </a:p>
        </p:txBody>
      </p:sp>
      <p:sp>
        <p:nvSpPr>
          <p:cNvPr id="333" name="Google Shape;333;p15"/>
          <p:cNvSpPr/>
          <p:nvPr/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5"/>
          <p:cNvSpPr/>
          <p:nvPr/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"/>
          <p:cNvSpPr txBox="1"/>
          <p:nvPr>
            <p:ph type="title"/>
          </p:nvPr>
        </p:nvSpPr>
        <p:spPr>
          <a:xfrm>
            <a:off x="838200" y="24355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it-IT">
                <a:latin typeface="Helvetica Neue"/>
                <a:ea typeface="Helvetica Neue"/>
                <a:cs typeface="Helvetica Neue"/>
                <a:sym typeface="Helvetica Neue"/>
              </a:rPr>
              <a:t>Obiettivo</a:t>
            </a:r>
            <a:endParaRPr/>
          </a:p>
        </p:txBody>
      </p:sp>
      <p:sp>
        <p:nvSpPr>
          <p:cNvPr id="195" name="Google Shape;195;p2"/>
          <p:cNvSpPr txBox="1"/>
          <p:nvPr>
            <p:ph idx="1" type="body"/>
          </p:nvPr>
        </p:nvSpPr>
        <p:spPr>
          <a:xfrm>
            <a:off x="838200" y="1359095"/>
            <a:ext cx="10351784" cy="3772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>
                <a:latin typeface="Avenir"/>
                <a:ea typeface="Avenir"/>
                <a:cs typeface="Avenir"/>
                <a:sym typeface="Avenir"/>
              </a:rPr>
              <a:t>Oggi Spotify è il servizio di musica in streaming più famoso al mondo che permette di accedere a migliaia di brani musicali (italiani e internazionali e di qualsiasi epoca) in modo completamente legale da computer, smartphone, tablet e tanti altri device senza dover acquistare singolarmente canzoni o album.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>
                <a:latin typeface="Avenir"/>
                <a:ea typeface="Avenir"/>
                <a:cs typeface="Avenir"/>
                <a:sym typeface="Avenir"/>
              </a:rPr>
              <a:t>Grazie alla popolarità di Spotify, i brani caricati sulla piattaforma possono contare milioni di riproduzioni e a tal proposito ci siamo chiesti se un brano su Spotify conserverebbe la stessa popolarità confrontandolo con il suo video musicale caricato sulla celebre piattaforma di Youtube.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Database con riempimento a tinta unita" id="196" name="Google Shape;1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2690" y="4216126"/>
            <a:ext cx="1586619" cy="1586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2016" y="3839668"/>
            <a:ext cx="1768166" cy="994593"/>
          </a:xfrm>
          <a:custGeom>
            <a:rect b="b" l="l" r="r" t="t"/>
            <a:pathLst>
              <a:path extrusionOk="0" h="5643794" w="4777381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98" name="Google Shape;19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51460" y="4066356"/>
            <a:ext cx="1288609" cy="541215"/>
          </a:xfrm>
          <a:custGeom>
            <a:rect b="b" l="l" r="r" t="t"/>
            <a:pathLst>
              <a:path extrusionOk="0" h="5643794" w="4777381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descr="Database contorno" id="199" name="Google Shape;19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99284" y="5300642"/>
            <a:ext cx="914401" cy="914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base contorno" id="200" name="Google Shape;200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99284" y="4003875"/>
            <a:ext cx="914401" cy="914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base contorno" id="201" name="Google Shape;201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81155" y="5300642"/>
            <a:ext cx="914401" cy="914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base contorno" id="202" name="Google Shape;202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81156" y="4003875"/>
            <a:ext cx="914401" cy="914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2"/>
          <p:cNvCxnSpPr/>
          <p:nvPr/>
        </p:nvCxnSpPr>
        <p:spPr>
          <a:xfrm>
            <a:off x="3969834" y="4420979"/>
            <a:ext cx="1637864" cy="49729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4" name="Google Shape;204;p2"/>
          <p:cNvCxnSpPr/>
          <p:nvPr/>
        </p:nvCxnSpPr>
        <p:spPr>
          <a:xfrm flipH="1" rot="10800000">
            <a:off x="3952528" y="4918276"/>
            <a:ext cx="1655170" cy="88446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5" name="Google Shape;205;p2"/>
          <p:cNvCxnSpPr/>
          <p:nvPr/>
        </p:nvCxnSpPr>
        <p:spPr>
          <a:xfrm flipH="1">
            <a:off x="6634065" y="4336965"/>
            <a:ext cx="1782147" cy="5813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6" name="Google Shape;206;p2"/>
          <p:cNvCxnSpPr/>
          <p:nvPr/>
        </p:nvCxnSpPr>
        <p:spPr>
          <a:xfrm rot="10800000">
            <a:off x="6634065" y="4918276"/>
            <a:ext cx="1782147" cy="90634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"/>
          <p:cNvSpPr/>
          <p:nvPr/>
        </p:nvSpPr>
        <p:spPr>
          <a:xfrm flipH="1" rot="3967198">
            <a:off x="8631348" y="490493"/>
            <a:ext cx="2987899" cy="2987899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"/>
          <p:cNvSpPr txBox="1"/>
          <p:nvPr>
            <p:ph type="title"/>
          </p:nvPr>
        </p:nvSpPr>
        <p:spPr>
          <a:xfrm>
            <a:off x="5894962" y="572799"/>
            <a:ext cx="545883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lang="it-IT" sz="3200">
                <a:latin typeface="Helvetica Neue"/>
                <a:ea typeface="Helvetica Neue"/>
                <a:cs typeface="Helvetica Neue"/>
                <a:sym typeface="Helvetica Neue"/>
              </a:rPr>
              <a:t>Data Acquisition - Spotify</a:t>
            </a:r>
            <a:endParaRPr/>
          </a:p>
        </p:txBody>
      </p:sp>
      <p:sp>
        <p:nvSpPr>
          <p:cNvPr id="214" name="Google Shape;214;p3"/>
          <p:cNvSpPr/>
          <p:nvPr/>
        </p:nvSpPr>
        <p:spPr>
          <a:xfrm flipH="1">
            <a:off x="0" y="5486400"/>
            <a:ext cx="2672863" cy="1371600"/>
          </a:xfrm>
          <a:custGeom>
            <a:rect b="b" l="l" r="r" t="t"/>
            <a:pathLst>
              <a:path extrusionOk="0" h="1371600" w="2672863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182" y="2000490"/>
            <a:ext cx="4777381" cy="2687276"/>
          </a:xfrm>
          <a:custGeom>
            <a:rect b="b" l="l" r="r" t="t"/>
            <a:pathLst>
              <a:path extrusionOk="0" h="5643794" w="4777381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16" name="Google Shape;216;p3"/>
          <p:cNvSpPr txBox="1"/>
          <p:nvPr>
            <p:ph idx="1" type="body"/>
          </p:nvPr>
        </p:nvSpPr>
        <p:spPr>
          <a:xfrm>
            <a:off x="5626359" y="1984443"/>
            <a:ext cx="5727441" cy="41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rPr b="1" lang="it-IT" sz="2000">
                <a:solidFill>
                  <a:srgbClr val="00B050"/>
                </a:solidFill>
                <a:latin typeface="Avenir"/>
                <a:ea typeface="Avenir"/>
                <a:cs typeface="Avenir"/>
                <a:sym typeface="Avenir"/>
              </a:rPr>
              <a:t>API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>
                <a:latin typeface="Avenir"/>
                <a:ea typeface="Avenir"/>
                <a:cs typeface="Avenir"/>
                <a:sym typeface="Avenir"/>
              </a:rPr>
              <a:t>Utilizzo dell’API di Spotify per: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it-IT" sz="2000">
                <a:latin typeface="Avenir"/>
                <a:ea typeface="Avenir"/>
                <a:cs typeface="Avenir"/>
                <a:sym typeface="Avenir"/>
              </a:rPr>
              <a:t>Raccogliere le canzoni attraverso una specifica query (canzoni più popolari per ogni artista);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it-IT" sz="2000">
                <a:latin typeface="Avenir"/>
                <a:ea typeface="Avenir"/>
                <a:cs typeface="Avenir"/>
                <a:sym typeface="Avenir"/>
              </a:rPr>
              <a:t>Estrarre le informazioni e le Audio Features di ogni canzone.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rPr b="1" lang="it-IT" sz="2000">
                <a:solidFill>
                  <a:srgbClr val="00B050"/>
                </a:solidFill>
                <a:latin typeface="Avenir"/>
                <a:ea typeface="Avenir"/>
                <a:cs typeface="Avenir"/>
                <a:sym typeface="Avenir"/>
              </a:rPr>
              <a:t>Web Scraping</a:t>
            </a:r>
            <a:endParaRPr b="1" sz="2000">
              <a:solidFill>
                <a:srgbClr val="00B05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>
                <a:latin typeface="Avenir"/>
                <a:ea typeface="Avenir"/>
                <a:cs typeface="Avenir"/>
                <a:sym typeface="Avenir"/>
              </a:rPr>
              <a:t>Utilizzo di tecniche di Web Scraping tramite Selenium per: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it-IT" sz="2000">
                <a:latin typeface="Avenir"/>
                <a:ea typeface="Avenir"/>
                <a:cs typeface="Avenir"/>
                <a:sym typeface="Avenir"/>
              </a:rPr>
              <a:t>Estrarre il numero di Stream e il titolo di ogni singola canzone.</a:t>
            </a:r>
            <a:endParaRPr/>
          </a:p>
        </p:txBody>
      </p:sp>
      <p:sp>
        <p:nvSpPr>
          <p:cNvPr id="217" name="Google Shape;217;p3"/>
          <p:cNvSpPr/>
          <p:nvPr/>
        </p:nvSpPr>
        <p:spPr>
          <a:xfrm>
            <a:off x="5894962" y="4251015"/>
            <a:ext cx="5046306" cy="8958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4"/>
          <p:cNvSpPr/>
          <p:nvPr/>
        </p:nvSpPr>
        <p:spPr>
          <a:xfrm>
            <a:off x="9519137" y="5486400"/>
            <a:ext cx="2672863" cy="1371600"/>
          </a:xfrm>
          <a:custGeom>
            <a:rect b="b" l="l" r="r" t="t"/>
            <a:pathLst>
              <a:path extrusionOk="0" h="1371600" w="2672863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1815" y="2339396"/>
            <a:ext cx="4476619" cy="1880179"/>
          </a:xfrm>
          <a:custGeom>
            <a:rect b="b" l="l" r="r" t="t"/>
            <a:pathLst>
              <a:path extrusionOk="0" h="5643794" w="4777381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25" name="Google Shape;225;p4"/>
          <p:cNvSpPr/>
          <p:nvPr/>
        </p:nvSpPr>
        <p:spPr>
          <a:xfrm>
            <a:off x="4602050" y="650160"/>
            <a:ext cx="2987899" cy="2987899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4"/>
          <p:cNvSpPr txBox="1"/>
          <p:nvPr>
            <p:ph type="title"/>
          </p:nvPr>
        </p:nvSpPr>
        <p:spPr>
          <a:xfrm>
            <a:off x="873564" y="565218"/>
            <a:ext cx="5679635" cy="141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lang="it-IT" sz="2800">
                <a:latin typeface="Helvetica Neue"/>
                <a:ea typeface="Helvetica Neue"/>
                <a:cs typeface="Helvetica Neue"/>
                <a:sym typeface="Helvetica Neue"/>
              </a:rPr>
              <a:t>Data Acquisition - YouTube</a:t>
            </a:r>
            <a:endParaRPr/>
          </a:p>
        </p:txBody>
      </p:sp>
      <p:sp>
        <p:nvSpPr>
          <p:cNvPr id="227" name="Google Shape;227;p4"/>
          <p:cNvSpPr txBox="1"/>
          <p:nvPr>
            <p:ph idx="1" type="body"/>
          </p:nvPr>
        </p:nvSpPr>
        <p:spPr>
          <a:xfrm>
            <a:off x="838201" y="1984443"/>
            <a:ext cx="5581260" cy="41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b="1" lang="it-IT" sz="2400">
                <a:solidFill>
                  <a:srgbClr val="C00000"/>
                </a:solidFill>
                <a:latin typeface="Avenir"/>
                <a:ea typeface="Avenir"/>
                <a:cs typeface="Avenir"/>
                <a:sym typeface="Avenir"/>
              </a:rPr>
              <a:t>API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 sz="2400">
                <a:latin typeface="Avenir"/>
                <a:ea typeface="Avenir"/>
                <a:cs typeface="Avenir"/>
                <a:sym typeface="Avenir"/>
              </a:rPr>
              <a:t>Utilizzo dell’API di YouTube per: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it-IT" sz="2400">
                <a:latin typeface="Avenir"/>
                <a:ea typeface="Avenir"/>
                <a:cs typeface="Avenir"/>
                <a:sym typeface="Avenir"/>
              </a:rPr>
              <a:t>Raccogliere i video musicali di ogni canzone estratta dall’API di Spotify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it-IT" sz="2400">
                <a:latin typeface="Avenir"/>
                <a:ea typeface="Avenir"/>
                <a:cs typeface="Avenir"/>
                <a:sym typeface="Avenir"/>
              </a:rPr>
              <a:t>Estrarre le informazioni principali di ogni video(views, likes, comments….)</a:t>
            </a:r>
            <a:endParaRPr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b="1" lang="it-IT" sz="2400">
                <a:solidFill>
                  <a:srgbClr val="C00000"/>
                </a:solidFill>
                <a:latin typeface="Avenir"/>
                <a:ea typeface="Avenir"/>
                <a:cs typeface="Avenir"/>
                <a:sym typeface="Avenir"/>
              </a:rPr>
              <a:t>Web Scraping</a:t>
            </a:r>
            <a:endParaRPr b="1" sz="2400">
              <a:solidFill>
                <a:srgbClr val="C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 sz="2400">
                <a:latin typeface="Avenir"/>
                <a:ea typeface="Avenir"/>
                <a:cs typeface="Avenir"/>
                <a:sym typeface="Avenir"/>
              </a:rPr>
              <a:t>Utilizzo di tecniche di Web Scraping tramite Selenium per: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it-IT" sz="2400">
                <a:latin typeface="Avenir"/>
                <a:ea typeface="Avenir"/>
                <a:cs typeface="Avenir"/>
                <a:sym typeface="Avenir"/>
              </a:rPr>
              <a:t>Ottenere l’URL  del primo risultato della ricerca "Artista" + "Nome Canzone" + "Official Video".</a:t>
            </a:r>
            <a:endParaRPr/>
          </a:p>
          <a:p>
            <a:pPr indent="-7588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8" name="Google Shape;228;p4"/>
          <p:cNvSpPr/>
          <p:nvPr/>
        </p:nvSpPr>
        <p:spPr>
          <a:xfrm>
            <a:off x="838201" y="3991121"/>
            <a:ext cx="5046306" cy="895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it-IT">
                <a:latin typeface="Helvetica Neue"/>
                <a:ea typeface="Helvetica Neue"/>
                <a:cs typeface="Helvetica Neue"/>
                <a:sym typeface="Helvetica Neue"/>
              </a:rPr>
              <a:t>Data Quality: Pre-Integration</a:t>
            </a:r>
            <a:endParaRPr/>
          </a:p>
        </p:txBody>
      </p:sp>
      <p:pic>
        <p:nvPicPr>
          <p:cNvPr descr="Orologio contorno" id="234" name="Google Shape;234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207" y="1981953"/>
            <a:ext cx="756735" cy="75673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5"/>
          <p:cNvSpPr txBox="1"/>
          <p:nvPr/>
        </p:nvSpPr>
        <p:spPr>
          <a:xfrm>
            <a:off x="1479466" y="1804518"/>
            <a:ext cx="1020770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CURRENCY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it-IT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Numero di Stream e numero di visualizzazioni non aggiornati;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it-IT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Canzoni presenti non aggiornate in quanto ci potrebbero essere canzoni che non si trovano più tra quelle più popolari.</a:t>
            </a:r>
            <a:endParaRPr/>
          </a:p>
        </p:txBody>
      </p:sp>
      <p:pic>
        <p:nvPicPr>
          <p:cNvPr id="236" name="Google Shape;23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259" y="3786690"/>
            <a:ext cx="661683" cy="661683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5"/>
          <p:cNvSpPr txBox="1"/>
          <p:nvPr/>
        </p:nvSpPr>
        <p:spPr>
          <a:xfrm>
            <a:off x="1479467" y="3429000"/>
            <a:ext cx="10207707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ACCURACY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Abbiamo verificato se: Titolo canzone API != Titolo canzone Scraping.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-IT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Risultato</a:t>
            </a:r>
            <a:r>
              <a:rPr lang="it-IT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=686 tuple diverse;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-IT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Motivi</a:t>
            </a:r>
            <a:r>
              <a:rPr lang="it-IT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: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AutoNum type="arabicParenR"/>
            </a:pPr>
            <a:r>
              <a:rPr lang="it-IT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Presenza/Assenza di parole come Remastered o Remaster;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AutoNum type="arabicParenR"/>
            </a:pPr>
            <a:r>
              <a:rPr lang="it-IT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Modifica dell’ordine delle canzoni più popolari dal momento dell’acquisizione API al momento dell’acquisizione Scraping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"/>
          <p:cNvSpPr txBox="1"/>
          <p:nvPr>
            <p:ph type="title"/>
          </p:nvPr>
        </p:nvSpPr>
        <p:spPr>
          <a:xfrm>
            <a:off x="360308" y="12003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it-IT">
                <a:latin typeface="Helvetica Neue"/>
                <a:ea typeface="Helvetica Neue"/>
                <a:cs typeface="Helvetica Neue"/>
                <a:sym typeface="Helvetica Neue"/>
              </a:rPr>
              <a:t>Data Integration &amp; Enrichment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6"/>
          <p:cNvSpPr txBox="1"/>
          <p:nvPr>
            <p:ph idx="1" type="body"/>
          </p:nvPr>
        </p:nvSpPr>
        <p:spPr>
          <a:xfrm>
            <a:off x="360308" y="118586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 sz="2400">
                <a:latin typeface="Avenir"/>
                <a:ea typeface="Avenir"/>
                <a:cs typeface="Avenir"/>
                <a:sym typeface="Avenir"/>
              </a:rPr>
              <a:t>Dalla precedente fase sono stati ottenuto 3 dataset: Spotify songs and features, Spotify Stream e YouTube. A partire da questi dati abbiamo effettuato l’integrazione: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3282838" y="2417502"/>
            <a:ext cx="3920827" cy="2095151"/>
            <a:chOff x="2359108" y="2833965"/>
            <a:chExt cx="3920827" cy="2095151"/>
          </a:xfrm>
        </p:grpSpPr>
        <p:grpSp>
          <p:nvGrpSpPr>
            <p:cNvPr id="245" name="Google Shape;245;p6"/>
            <p:cNvGrpSpPr/>
            <p:nvPr/>
          </p:nvGrpSpPr>
          <p:grpSpPr>
            <a:xfrm>
              <a:off x="2359108" y="3429902"/>
              <a:ext cx="2698585" cy="1499214"/>
              <a:chOff x="716919" y="902"/>
              <a:chExt cx="2698585" cy="1499214"/>
            </a:xfrm>
          </p:grpSpPr>
          <p:sp>
            <p:nvSpPr>
              <p:cNvPr id="246" name="Google Shape;246;p6"/>
              <p:cNvSpPr/>
              <p:nvPr/>
            </p:nvSpPr>
            <p:spPr>
              <a:xfrm>
                <a:off x="716919" y="902"/>
                <a:ext cx="1499214" cy="1499214"/>
              </a:xfrm>
              <a:prstGeom prst="ellipse">
                <a:avLst/>
              </a:prstGeom>
              <a:solidFill>
                <a:srgbClr val="00B050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6"/>
              <p:cNvSpPr txBox="1"/>
              <p:nvPr/>
            </p:nvSpPr>
            <p:spPr>
              <a:xfrm>
                <a:off x="936474" y="220457"/>
                <a:ext cx="1060104" cy="10601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2850" lIns="82500" spcFirstLastPara="1" rIns="82500" wrap="square" tIns="2285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lang="it-IT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Spotify songs and features</a:t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1916290" y="902"/>
                <a:ext cx="1499214" cy="1499214"/>
              </a:xfrm>
              <a:prstGeom prst="ellipse">
                <a:avLst/>
              </a:prstGeom>
              <a:solidFill>
                <a:srgbClr val="C00000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 txBox="1"/>
              <p:nvPr/>
            </p:nvSpPr>
            <p:spPr>
              <a:xfrm>
                <a:off x="2135845" y="220457"/>
                <a:ext cx="1060104" cy="10601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2850" lIns="82500" spcFirstLastPara="1" rIns="82500" wrap="square" tIns="2285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lang="it-IT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YouTube</a:t>
                </a:r>
                <a:endParaRPr/>
              </a:p>
            </p:txBody>
          </p:sp>
        </p:grpSp>
        <p:sp>
          <p:nvSpPr>
            <p:cNvPr id="250" name="Google Shape;250;p6"/>
            <p:cNvSpPr txBox="1"/>
            <p:nvPr/>
          </p:nvSpPr>
          <p:spPr>
            <a:xfrm>
              <a:off x="3788661" y="2833965"/>
              <a:ext cx="24912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-IT"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Full Outer Join</a:t>
              </a: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5236633" y="4001294"/>
              <a:ext cx="762951" cy="186612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52" name="Google Shape;252;p6"/>
          <p:cNvSpPr txBox="1"/>
          <p:nvPr/>
        </p:nvSpPr>
        <p:spPr>
          <a:xfrm>
            <a:off x="7203665" y="3493471"/>
            <a:ext cx="24224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 1</a:t>
            </a:r>
            <a:endParaRPr/>
          </a:p>
        </p:txBody>
      </p:sp>
      <p:sp>
        <p:nvSpPr>
          <p:cNvPr id="253" name="Google Shape;253;p6"/>
          <p:cNvSpPr/>
          <p:nvPr/>
        </p:nvSpPr>
        <p:spPr>
          <a:xfrm>
            <a:off x="4612864" y="5267375"/>
            <a:ext cx="1483136" cy="1389204"/>
          </a:xfrm>
          <a:prstGeom prst="flowChartConnector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Spotify Stream</a:t>
            </a:r>
            <a:endParaRPr/>
          </a:p>
        </p:txBody>
      </p:sp>
      <p:sp>
        <p:nvSpPr>
          <p:cNvPr id="254" name="Google Shape;254;p6"/>
          <p:cNvSpPr/>
          <p:nvPr/>
        </p:nvSpPr>
        <p:spPr>
          <a:xfrm>
            <a:off x="3381827" y="5259079"/>
            <a:ext cx="1483136" cy="1389204"/>
          </a:xfrm>
          <a:prstGeom prst="flowChartConnector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Integration 1</a:t>
            </a:r>
            <a:endParaRPr/>
          </a:p>
        </p:txBody>
      </p:sp>
      <p:sp>
        <p:nvSpPr>
          <p:cNvPr id="255" name="Google Shape;255;p6"/>
          <p:cNvSpPr/>
          <p:nvPr/>
        </p:nvSpPr>
        <p:spPr>
          <a:xfrm>
            <a:off x="6160363" y="5782884"/>
            <a:ext cx="762951" cy="18661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6"/>
          <p:cNvSpPr txBox="1"/>
          <p:nvPr/>
        </p:nvSpPr>
        <p:spPr>
          <a:xfrm>
            <a:off x="7203665" y="5691044"/>
            <a:ext cx="24224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 Final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6"/>
          <p:cNvSpPr txBox="1"/>
          <p:nvPr/>
        </p:nvSpPr>
        <p:spPr>
          <a:xfrm>
            <a:off x="4712391" y="4877750"/>
            <a:ext cx="24912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Left Outer Join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it-IT">
                <a:latin typeface="Helvetica Neue"/>
                <a:ea typeface="Helvetica Neue"/>
                <a:cs typeface="Helvetica Neue"/>
                <a:sym typeface="Helvetica Neue"/>
              </a:rPr>
              <a:t>Data Quality: Post-Integration</a:t>
            </a:r>
            <a:endParaRPr/>
          </a:p>
        </p:txBody>
      </p:sp>
      <p:sp>
        <p:nvSpPr>
          <p:cNvPr id="263" name="Google Shape;263;p7"/>
          <p:cNvSpPr txBox="1"/>
          <p:nvPr/>
        </p:nvSpPr>
        <p:spPr>
          <a:xfrm>
            <a:off x="1486460" y="1982476"/>
            <a:ext cx="6537867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COMPLETENESS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it-IT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Abbiamo controllato la completezza di Attributo del dataset integrato.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it-IT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Abbiamo deciso che le canzoni per cui non abbiamo il valore del conteggio delle stream o il valore delle visualizzazioni su YouTube fossero inutili al fine della nostra ricerca, per cui sono state eliminate prima di caricare il dataset.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64" name="Google Shape;2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415" y="1945670"/>
            <a:ext cx="730937" cy="7309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avolo&#10;&#10;Descrizione generata automaticamente" id="265" name="Google Shape;26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68782" y="1384241"/>
            <a:ext cx="2185018" cy="5108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it-IT" sz="4000">
                <a:latin typeface="Helvetica Neue"/>
                <a:ea typeface="Helvetica Neue"/>
                <a:cs typeface="Helvetica Neue"/>
                <a:sym typeface="Helvetica Neue"/>
              </a:rPr>
              <a:t>Storage dei dati</a:t>
            </a:r>
            <a:endParaRPr/>
          </a:p>
        </p:txBody>
      </p:sp>
      <p:pic>
        <p:nvPicPr>
          <p:cNvPr id="271" name="Google Shape;271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7700" y="1771057"/>
            <a:ext cx="1338247" cy="1338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4491" y="1451359"/>
            <a:ext cx="1687532" cy="1977641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8"/>
          <p:cNvSpPr/>
          <p:nvPr/>
        </p:nvSpPr>
        <p:spPr>
          <a:xfrm>
            <a:off x="5885947" y="2267199"/>
            <a:ext cx="1419922" cy="14929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4" name="Google Shape;274;p8"/>
          <p:cNvGrpSpPr/>
          <p:nvPr/>
        </p:nvGrpSpPr>
        <p:grpSpPr>
          <a:xfrm>
            <a:off x="572859" y="3641664"/>
            <a:ext cx="8637815" cy="2259000"/>
            <a:chOff x="0" y="42936"/>
            <a:chExt cx="8637815" cy="2259000"/>
          </a:xfrm>
        </p:grpSpPr>
        <p:sp>
          <p:nvSpPr>
            <p:cNvPr id="275" name="Google Shape;275;p8"/>
            <p:cNvSpPr/>
            <p:nvPr/>
          </p:nvSpPr>
          <p:spPr>
            <a:xfrm>
              <a:off x="0" y="411936"/>
              <a:ext cx="8637815" cy="1890000"/>
            </a:xfrm>
            <a:prstGeom prst="rect">
              <a:avLst/>
            </a:prstGeom>
            <a:solidFill>
              <a:schemeClr val="lt2">
                <a:alpha val="89803"/>
              </a:schemeClr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 txBox="1"/>
            <p:nvPr/>
          </p:nvSpPr>
          <p:spPr>
            <a:xfrm>
              <a:off x="0" y="411936"/>
              <a:ext cx="8637815" cy="189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7800" lIns="670375" spcFirstLastPara="1" rIns="670375" wrap="square" tIns="5207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Noto Sans Symbols"/>
                <a:buChar char="✔"/>
              </a:pPr>
              <a:r>
                <a:rPr b="0" i="0" lang="it-IT" sz="25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Flessibilità offerta dal modello;</a:t>
              </a:r>
              <a:endParaRPr b="0" i="0" sz="2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Noto Sans Symbols"/>
                <a:buChar char="✔"/>
              </a:pPr>
              <a:r>
                <a:rPr b="0" i="0" lang="it-IT" sz="25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Elaborazione dinamica dei dati;</a:t>
              </a:r>
              <a:endParaRPr b="0" i="0" sz="2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Noto Sans Symbols"/>
                <a:buChar char="✔"/>
              </a:pPr>
              <a:r>
                <a:rPr b="0" i="0" lang="it-IT" sz="25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Performance elevate garantite.</a:t>
              </a:r>
              <a:endParaRPr b="0" i="0" sz="2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431890" y="42936"/>
              <a:ext cx="6046470" cy="738000"/>
            </a:xfrm>
            <a:prstGeom prst="roundRect">
              <a:avLst>
                <a:gd fmla="val 16667" name="adj"/>
              </a:avLst>
            </a:prstGeom>
            <a:solidFill>
              <a:srgbClr val="00B050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 txBox="1"/>
            <p:nvPr/>
          </p:nvSpPr>
          <p:spPr>
            <a:xfrm>
              <a:off x="467916" y="78962"/>
              <a:ext cx="5974418" cy="665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28525" spcFirstLastPara="1" rIns="2285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venir"/>
                <a:buNone/>
              </a:pPr>
              <a:r>
                <a:rPr lang="it-IT" sz="25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Perché MongoDB?</a:t>
              </a:r>
              <a:endParaRPr sz="2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it-IT">
                <a:latin typeface="Helvetica Neue"/>
                <a:ea typeface="Helvetica Neue"/>
                <a:cs typeface="Helvetica Neue"/>
                <a:sym typeface="Helvetica Neue"/>
              </a:rPr>
              <a:t>Query</a:t>
            </a:r>
            <a:endParaRPr/>
          </a:p>
        </p:txBody>
      </p:sp>
      <p:sp>
        <p:nvSpPr>
          <p:cNvPr id="284" name="Google Shape;284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it-IT">
                <a:latin typeface="Avenir"/>
                <a:ea typeface="Avenir"/>
                <a:cs typeface="Avenir"/>
                <a:sym typeface="Avenir"/>
              </a:rPr>
              <a:t>Query 1: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>
                <a:latin typeface="Avenir"/>
                <a:ea typeface="Avenir"/>
                <a:cs typeface="Avenir"/>
                <a:sym typeface="Avenir"/>
              </a:rPr>
              <a:t>Trovare il numero di documenti totali presenti nella collection:</a:t>
            </a:r>
            <a:endParaRPr/>
          </a:p>
        </p:txBody>
      </p:sp>
      <p:sp>
        <p:nvSpPr>
          <p:cNvPr id="285" name="Google Shape;285;p9"/>
          <p:cNvSpPr txBox="1"/>
          <p:nvPr/>
        </p:nvSpPr>
        <p:spPr>
          <a:xfrm>
            <a:off x="7486650" y="4781550"/>
            <a:ext cx="31527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Numero documenti</a:t>
            </a:r>
            <a:r>
              <a:rPr lang="it-IT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: 20718</a:t>
            </a:r>
            <a:endParaRPr/>
          </a:p>
        </p:txBody>
      </p:sp>
      <p:pic>
        <p:nvPicPr>
          <p:cNvPr id="286" name="Google Shape;28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232" y="3901181"/>
            <a:ext cx="5158056" cy="880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Gradazioni di grigio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Gradazioni di grigio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Tema di Office">
  <a:themeElements>
    <a:clrScheme name="Gradazioni di grigio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Tema di Office">
  <a:themeElements>
    <a:clrScheme name="Gradazioni di grigio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2023-02-06T15:56:13Z</dcterms:created>
  <dc:creator>Marco Sallustio</dc:creator>
</cp:coreProperties>
</file>