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81" r:id="rId3"/>
    <p:sldId id="258" r:id="rId4"/>
    <p:sldId id="259" r:id="rId5"/>
    <p:sldId id="260" r:id="rId6"/>
    <p:sldId id="274" r:id="rId7"/>
    <p:sldId id="275" r:id="rId8"/>
    <p:sldId id="271" r:id="rId9"/>
    <p:sldId id="270" r:id="rId10"/>
    <p:sldId id="277" r:id="rId11"/>
    <p:sldId id="268" r:id="rId12"/>
    <p:sldId id="278" r:id="rId13"/>
    <p:sldId id="279" r:id="rId14"/>
    <p:sldId id="285" r:id="rId15"/>
    <p:sldId id="288" r:id="rId16"/>
    <p:sldId id="289" r:id="rId17"/>
    <p:sldId id="290" r:id="rId18"/>
    <p:sldId id="286" r:id="rId19"/>
    <p:sldId id="287" r:id="rId20"/>
    <p:sldId id="276" r:id="rId21"/>
    <p:sldId id="282" r:id="rId22"/>
    <p:sldId id="283" r:id="rId23"/>
    <p:sldId id="265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Stile medio 4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97" autoAdjust="0"/>
  </p:normalViewPr>
  <p:slideViewPr>
    <p:cSldViewPr snapToGrid="0">
      <p:cViewPr>
        <p:scale>
          <a:sx n="100" d="100"/>
          <a:sy n="100" d="100"/>
        </p:scale>
        <p:origin x="14" y="-41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A6AEAC-77AE-4A3C-A707-8AAD98D09590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it-IT"/>
        </a:p>
      </dgm:t>
    </dgm:pt>
    <dgm:pt modelId="{4444355E-22B4-4F60-AC7D-76968C7A501F}">
      <dgm:prSet phldrT="[Testo]" custT="1"/>
      <dgm:spPr/>
      <dgm:t>
        <a:bodyPr/>
        <a:lstStyle/>
        <a:p>
          <a:r>
            <a:rPr lang="it-IT" sz="2800" dirty="0">
              <a:latin typeface="Oswald SemiBold" panose="00000700000000000000" pitchFamily="2" charset="0"/>
            </a:rPr>
            <a:t>Conclusioni</a:t>
          </a:r>
        </a:p>
      </dgm:t>
    </dgm:pt>
    <dgm:pt modelId="{C308EB19-FA00-4F16-B8B1-E2289914F40E}" type="parTrans" cxnId="{8BDB5EBE-FDA8-4F3D-9534-7D067D44A6CA}">
      <dgm:prSet/>
      <dgm:spPr/>
      <dgm:t>
        <a:bodyPr/>
        <a:lstStyle/>
        <a:p>
          <a:endParaRPr lang="it-IT" sz="1600"/>
        </a:p>
      </dgm:t>
    </dgm:pt>
    <dgm:pt modelId="{BB53AB3D-E76B-4322-A400-9595238A7D96}" type="sibTrans" cxnId="{8BDB5EBE-FDA8-4F3D-9534-7D067D44A6CA}">
      <dgm:prSet/>
      <dgm:spPr/>
      <dgm:t>
        <a:bodyPr/>
        <a:lstStyle/>
        <a:p>
          <a:endParaRPr lang="it-IT" sz="1600"/>
        </a:p>
      </dgm:t>
    </dgm:pt>
    <dgm:pt modelId="{491F6E4C-0523-4C2D-B9A1-54893F3BEAF0}">
      <dgm:prSet phldrT="[Testo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it-IT" sz="2400" dirty="0">
              <a:latin typeface="Montserrat" panose="00000500000000000000" pitchFamily="2" charset="0"/>
            </a:rPr>
            <a:t>Realizzazione di un architettura FMA </a:t>
          </a:r>
          <a:r>
            <a:rPr lang="it-IT" sz="2400" dirty="0" err="1">
              <a:latin typeface="Montserrat" panose="00000500000000000000" pitchFamily="2" charset="0"/>
            </a:rPr>
            <a:t>floating</a:t>
          </a:r>
          <a:r>
            <a:rPr lang="it-IT" sz="2400" dirty="0">
              <a:latin typeface="Montserrat" panose="00000500000000000000" pitchFamily="2" charset="0"/>
            </a:rPr>
            <a:t>-point</a:t>
          </a:r>
        </a:p>
      </dgm:t>
    </dgm:pt>
    <dgm:pt modelId="{904D6380-3655-4B6C-89FC-859E1FCF5F13}" type="parTrans" cxnId="{4EA1A44A-F1D6-4586-9FED-7F46368670F2}">
      <dgm:prSet/>
      <dgm:spPr/>
      <dgm:t>
        <a:bodyPr/>
        <a:lstStyle/>
        <a:p>
          <a:endParaRPr lang="it-IT" sz="1600"/>
        </a:p>
      </dgm:t>
    </dgm:pt>
    <dgm:pt modelId="{54030F86-4F6E-4393-8B4F-CB50B0C156EA}" type="sibTrans" cxnId="{4EA1A44A-F1D6-4586-9FED-7F46368670F2}">
      <dgm:prSet/>
      <dgm:spPr/>
      <dgm:t>
        <a:bodyPr/>
        <a:lstStyle/>
        <a:p>
          <a:endParaRPr lang="it-IT" sz="1600"/>
        </a:p>
      </dgm:t>
    </dgm:pt>
    <dgm:pt modelId="{FF6315A1-59BA-4EC0-A926-E24E9D2B63D0}">
      <dgm:prSet phldrT="[Testo]" custT="1"/>
      <dgm:spPr/>
      <dgm:t>
        <a:bodyPr/>
        <a:lstStyle/>
        <a:p>
          <a:r>
            <a:rPr lang="it-IT" sz="2800" dirty="0">
              <a:latin typeface="Oswald SemiBold" panose="00000700000000000000" pitchFamily="2" charset="0"/>
            </a:rPr>
            <a:t>Sviluppi futuri</a:t>
          </a:r>
        </a:p>
      </dgm:t>
    </dgm:pt>
    <dgm:pt modelId="{D354BA44-594A-4B1F-81C4-5CB6B72F9F82}" type="parTrans" cxnId="{86C03CEA-AB68-419D-9643-58E85E47EAA4}">
      <dgm:prSet/>
      <dgm:spPr/>
      <dgm:t>
        <a:bodyPr/>
        <a:lstStyle/>
        <a:p>
          <a:endParaRPr lang="it-IT" sz="1600"/>
        </a:p>
      </dgm:t>
    </dgm:pt>
    <dgm:pt modelId="{B97DFAB3-9F6C-4911-AD90-D9B5B0465C23}" type="sibTrans" cxnId="{86C03CEA-AB68-419D-9643-58E85E47EAA4}">
      <dgm:prSet/>
      <dgm:spPr/>
      <dgm:t>
        <a:bodyPr/>
        <a:lstStyle/>
        <a:p>
          <a:endParaRPr lang="it-IT" sz="1600"/>
        </a:p>
      </dgm:t>
    </dgm:pt>
    <dgm:pt modelId="{7D4AB313-0187-4113-8B4A-DB46A490B822}">
      <dgm:prSet phldrT="[Testo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it-IT" sz="2400" dirty="0">
              <a:latin typeface="Montserrat" panose="00000500000000000000" pitchFamily="2" charset="0"/>
            </a:rPr>
            <a:t>Confronto con altri design FMA </a:t>
          </a:r>
          <a:r>
            <a:rPr lang="it-IT" sz="2400" dirty="0" err="1">
              <a:latin typeface="Montserrat" panose="00000500000000000000" pitchFamily="2" charset="0"/>
            </a:rPr>
            <a:t>floating</a:t>
          </a:r>
          <a:r>
            <a:rPr lang="it-IT" sz="2400" dirty="0">
              <a:latin typeface="Montserrat" panose="00000500000000000000" pitchFamily="2" charset="0"/>
            </a:rPr>
            <a:t>-point</a:t>
          </a:r>
        </a:p>
      </dgm:t>
    </dgm:pt>
    <dgm:pt modelId="{5B148F18-12A4-45BA-ADA0-6ECEDEC5095B}" type="parTrans" cxnId="{564C1210-8E00-4F7F-B0BF-EE6F2D4BD19C}">
      <dgm:prSet/>
      <dgm:spPr/>
      <dgm:t>
        <a:bodyPr/>
        <a:lstStyle/>
        <a:p>
          <a:endParaRPr lang="it-IT" sz="1600"/>
        </a:p>
      </dgm:t>
    </dgm:pt>
    <dgm:pt modelId="{46CD9661-BCAD-45B4-9E18-3A427D69D756}" type="sibTrans" cxnId="{564C1210-8E00-4F7F-B0BF-EE6F2D4BD19C}">
      <dgm:prSet/>
      <dgm:spPr/>
      <dgm:t>
        <a:bodyPr/>
        <a:lstStyle/>
        <a:p>
          <a:endParaRPr lang="it-IT" sz="1600"/>
        </a:p>
      </dgm:t>
    </dgm:pt>
    <dgm:pt modelId="{39B88015-BD41-4F33-9762-B0A30A332AF2}">
      <dgm:prSet phldrT="[Testo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it-IT" sz="2400" dirty="0">
              <a:latin typeface="Montserrat" panose="00000500000000000000" pitchFamily="2" charset="0"/>
            </a:rPr>
            <a:t>Analisi risultati simulativi e implementativi</a:t>
          </a:r>
        </a:p>
      </dgm:t>
    </dgm:pt>
    <dgm:pt modelId="{66D0BA96-9CFD-4889-B1F4-30B53A173A8E}" type="parTrans" cxnId="{68782311-88D7-4AC0-8D3B-0C011D63BB25}">
      <dgm:prSet/>
      <dgm:spPr/>
      <dgm:t>
        <a:bodyPr/>
        <a:lstStyle/>
        <a:p>
          <a:endParaRPr lang="it-IT" sz="1600"/>
        </a:p>
      </dgm:t>
    </dgm:pt>
    <dgm:pt modelId="{8C8F2826-F292-49EE-BE1A-C5A554041681}" type="sibTrans" cxnId="{68782311-88D7-4AC0-8D3B-0C011D63BB25}">
      <dgm:prSet/>
      <dgm:spPr/>
      <dgm:t>
        <a:bodyPr/>
        <a:lstStyle/>
        <a:p>
          <a:endParaRPr lang="it-IT" sz="1600"/>
        </a:p>
      </dgm:t>
    </dgm:pt>
    <dgm:pt modelId="{98AC32FA-13CA-480F-B4D9-1EAA4321084B}">
      <dgm:prSet phldrT="[Testo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it-IT" sz="2400" dirty="0">
              <a:latin typeface="Montserrat" panose="00000500000000000000" pitchFamily="2" charset="0"/>
            </a:rPr>
            <a:t>Studio e analisi architettura FMA </a:t>
          </a:r>
          <a:r>
            <a:rPr lang="it-IT" sz="2400" i="1" dirty="0" err="1">
              <a:latin typeface="Montserrat" panose="00000500000000000000" pitchFamily="2" charset="0"/>
            </a:rPr>
            <a:t>subnormal</a:t>
          </a:r>
          <a:endParaRPr lang="it-IT" sz="2400" dirty="0">
            <a:latin typeface="Montserrat" panose="00000500000000000000" pitchFamily="2" charset="0"/>
          </a:endParaRPr>
        </a:p>
      </dgm:t>
    </dgm:pt>
    <dgm:pt modelId="{0C4BF754-7002-47E6-8CB4-C2BB351BD153}" type="parTrans" cxnId="{CF1F8C27-6553-4460-A9F3-71F79B3AC5C0}">
      <dgm:prSet/>
      <dgm:spPr/>
      <dgm:t>
        <a:bodyPr/>
        <a:lstStyle/>
        <a:p>
          <a:endParaRPr lang="it-IT" sz="1600"/>
        </a:p>
      </dgm:t>
    </dgm:pt>
    <dgm:pt modelId="{5EFFC787-520F-4EC0-8E83-E614C28C1E0D}" type="sibTrans" cxnId="{CF1F8C27-6553-4460-A9F3-71F79B3AC5C0}">
      <dgm:prSet/>
      <dgm:spPr/>
      <dgm:t>
        <a:bodyPr/>
        <a:lstStyle/>
        <a:p>
          <a:endParaRPr lang="it-IT" sz="1600"/>
        </a:p>
      </dgm:t>
    </dgm:pt>
    <dgm:pt modelId="{5F2B5568-5F8A-490D-B0F5-86DCAEE49785}">
      <dgm:prSet phldrT="[Testo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it-IT" sz="2400" dirty="0">
              <a:latin typeface="Montserrat" panose="00000500000000000000" pitchFamily="2" charset="0"/>
            </a:rPr>
            <a:t>Implementazione architettura </a:t>
          </a:r>
          <a:r>
            <a:rPr lang="it-IT" sz="2400" i="1" dirty="0" err="1">
              <a:latin typeface="Montserrat" panose="00000500000000000000" pitchFamily="2" charset="0"/>
            </a:rPr>
            <a:t>subnormal</a:t>
          </a:r>
          <a:endParaRPr lang="it-IT" sz="2400" dirty="0">
            <a:latin typeface="Montserrat" panose="00000500000000000000" pitchFamily="2" charset="0"/>
          </a:endParaRPr>
        </a:p>
      </dgm:t>
    </dgm:pt>
    <dgm:pt modelId="{616E61A7-AEE3-40FE-A12B-55699EEBB89F}" type="parTrans" cxnId="{2FE9DC41-3ABA-4F4E-9093-8D7136E85AB0}">
      <dgm:prSet/>
      <dgm:spPr/>
      <dgm:t>
        <a:bodyPr/>
        <a:lstStyle/>
        <a:p>
          <a:endParaRPr lang="it-IT" sz="1600"/>
        </a:p>
      </dgm:t>
    </dgm:pt>
    <dgm:pt modelId="{D82A6226-0487-4111-81D7-56DCC08F8870}" type="sibTrans" cxnId="{2FE9DC41-3ABA-4F4E-9093-8D7136E85AB0}">
      <dgm:prSet/>
      <dgm:spPr/>
      <dgm:t>
        <a:bodyPr/>
        <a:lstStyle/>
        <a:p>
          <a:endParaRPr lang="it-IT" sz="1600"/>
        </a:p>
      </dgm:t>
    </dgm:pt>
    <dgm:pt modelId="{0C28C424-680E-4ED1-A9AE-8708FA00D466}">
      <dgm:prSet phldrT="[Testo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it-IT" sz="2400" dirty="0">
              <a:latin typeface="Montserrat" panose="00000500000000000000" pitchFamily="2" charset="0"/>
            </a:rPr>
            <a:t>Progettazione di altri design per i </a:t>
          </a:r>
          <a:r>
            <a:rPr lang="it-IT" sz="2400" i="1" dirty="0" err="1">
              <a:latin typeface="Montserrat" panose="00000500000000000000" pitchFamily="2" charset="0"/>
            </a:rPr>
            <a:t>subnormal</a:t>
          </a:r>
          <a:endParaRPr lang="it-IT" sz="2400" dirty="0">
            <a:latin typeface="Montserrat" panose="00000500000000000000" pitchFamily="2" charset="0"/>
          </a:endParaRPr>
        </a:p>
      </dgm:t>
    </dgm:pt>
    <dgm:pt modelId="{A5371352-E3A1-4E54-AC6C-89905FC13EBF}" type="parTrans" cxnId="{D66F80B2-B44A-4524-B239-7025DF030E95}">
      <dgm:prSet/>
      <dgm:spPr/>
      <dgm:t>
        <a:bodyPr/>
        <a:lstStyle/>
        <a:p>
          <a:endParaRPr lang="it-IT"/>
        </a:p>
      </dgm:t>
    </dgm:pt>
    <dgm:pt modelId="{F651A4EB-3C25-4689-880F-A047384F7227}" type="sibTrans" cxnId="{D66F80B2-B44A-4524-B239-7025DF030E95}">
      <dgm:prSet/>
      <dgm:spPr/>
      <dgm:t>
        <a:bodyPr/>
        <a:lstStyle/>
        <a:p>
          <a:endParaRPr lang="it-IT"/>
        </a:p>
      </dgm:t>
    </dgm:pt>
    <dgm:pt modelId="{0AFBCEAC-004C-4948-A030-61E097A2F276}" type="pres">
      <dgm:prSet presAssocID="{38A6AEAC-77AE-4A3C-A707-8AAD98D09590}" presName="linear" presStyleCnt="0">
        <dgm:presLayoutVars>
          <dgm:animLvl val="lvl"/>
          <dgm:resizeHandles val="exact"/>
        </dgm:presLayoutVars>
      </dgm:prSet>
      <dgm:spPr/>
    </dgm:pt>
    <dgm:pt modelId="{0457EB77-6699-4C41-BBD3-D9090AD36F07}" type="pres">
      <dgm:prSet presAssocID="{4444355E-22B4-4F60-AC7D-76968C7A501F}" presName="parentText" presStyleLbl="node1" presStyleIdx="0" presStyleCnt="2" custLinFactNeighborX="1077" custLinFactNeighborY="-44721">
        <dgm:presLayoutVars>
          <dgm:chMax val="0"/>
          <dgm:bulletEnabled val="1"/>
        </dgm:presLayoutVars>
      </dgm:prSet>
      <dgm:spPr/>
    </dgm:pt>
    <dgm:pt modelId="{B81DB06D-EBE7-4A37-8D2D-BDCCE35E55F1}" type="pres">
      <dgm:prSet presAssocID="{4444355E-22B4-4F60-AC7D-76968C7A501F}" presName="childText" presStyleLbl="revTx" presStyleIdx="0" presStyleCnt="2">
        <dgm:presLayoutVars>
          <dgm:bulletEnabled val="1"/>
        </dgm:presLayoutVars>
      </dgm:prSet>
      <dgm:spPr/>
    </dgm:pt>
    <dgm:pt modelId="{AC8B8648-CE4A-4650-8737-6BD79DCC4667}" type="pres">
      <dgm:prSet presAssocID="{FF6315A1-59BA-4EC0-A926-E24E9D2B63D0}" presName="parentText" presStyleLbl="node1" presStyleIdx="1" presStyleCnt="2" custLinFactNeighborX="-10053" custLinFactNeighborY="0">
        <dgm:presLayoutVars>
          <dgm:chMax val="0"/>
          <dgm:bulletEnabled val="1"/>
        </dgm:presLayoutVars>
      </dgm:prSet>
      <dgm:spPr/>
    </dgm:pt>
    <dgm:pt modelId="{1B345E99-0AE1-4EE9-A891-8C0C3F68BDE6}" type="pres">
      <dgm:prSet presAssocID="{FF6315A1-59BA-4EC0-A926-E24E9D2B63D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64C1210-8E00-4F7F-B0BF-EE6F2D4BD19C}" srcId="{FF6315A1-59BA-4EC0-A926-E24E9D2B63D0}" destId="{7D4AB313-0187-4113-8B4A-DB46A490B822}" srcOrd="0" destOrd="0" parTransId="{5B148F18-12A4-45BA-ADA0-6ECEDEC5095B}" sibTransId="{46CD9661-BCAD-45B4-9E18-3A427D69D756}"/>
    <dgm:cxn modelId="{68782311-88D7-4AC0-8D3B-0C011D63BB25}" srcId="{4444355E-22B4-4F60-AC7D-76968C7A501F}" destId="{39B88015-BD41-4F33-9762-B0A30A332AF2}" srcOrd="1" destOrd="0" parTransId="{66D0BA96-9CFD-4889-B1F4-30B53A173A8E}" sibTransId="{8C8F2826-F292-49EE-BE1A-C5A554041681}"/>
    <dgm:cxn modelId="{8500B111-8783-4F8A-BA82-988A45E3FE4F}" type="presOf" srcId="{4444355E-22B4-4F60-AC7D-76968C7A501F}" destId="{0457EB77-6699-4C41-BBD3-D9090AD36F07}" srcOrd="0" destOrd="0" presId="urn:microsoft.com/office/officeart/2005/8/layout/vList2"/>
    <dgm:cxn modelId="{459A2B1D-1D23-4ED1-A901-7FBCEC01B4A2}" type="presOf" srcId="{38A6AEAC-77AE-4A3C-A707-8AAD98D09590}" destId="{0AFBCEAC-004C-4948-A030-61E097A2F276}" srcOrd="0" destOrd="0" presId="urn:microsoft.com/office/officeart/2005/8/layout/vList2"/>
    <dgm:cxn modelId="{CF1F8C27-6553-4460-A9F3-71F79B3AC5C0}" srcId="{4444355E-22B4-4F60-AC7D-76968C7A501F}" destId="{98AC32FA-13CA-480F-B4D9-1EAA4321084B}" srcOrd="2" destOrd="0" parTransId="{0C4BF754-7002-47E6-8CB4-C2BB351BD153}" sibTransId="{5EFFC787-520F-4EC0-8E83-E614C28C1E0D}"/>
    <dgm:cxn modelId="{FF97E52F-CD01-4063-AEB2-80027E3E6FF2}" type="presOf" srcId="{7D4AB313-0187-4113-8B4A-DB46A490B822}" destId="{1B345E99-0AE1-4EE9-A891-8C0C3F68BDE6}" srcOrd="0" destOrd="0" presId="urn:microsoft.com/office/officeart/2005/8/layout/vList2"/>
    <dgm:cxn modelId="{2FE9DC41-3ABA-4F4E-9093-8D7136E85AB0}" srcId="{FF6315A1-59BA-4EC0-A926-E24E9D2B63D0}" destId="{5F2B5568-5F8A-490D-B0F5-86DCAEE49785}" srcOrd="1" destOrd="0" parTransId="{616E61A7-AEE3-40FE-A12B-55699EEBB89F}" sibTransId="{D82A6226-0487-4111-81D7-56DCC08F8870}"/>
    <dgm:cxn modelId="{4EA1A44A-F1D6-4586-9FED-7F46368670F2}" srcId="{4444355E-22B4-4F60-AC7D-76968C7A501F}" destId="{491F6E4C-0523-4C2D-B9A1-54893F3BEAF0}" srcOrd="0" destOrd="0" parTransId="{904D6380-3655-4B6C-89FC-859E1FCF5F13}" sibTransId="{54030F86-4F6E-4393-8B4F-CB50B0C156EA}"/>
    <dgm:cxn modelId="{24824E90-740F-452A-B920-17E0B2317265}" type="presOf" srcId="{0C28C424-680E-4ED1-A9AE-8708FA00D466}" destId="{1B345E99-0AE1-4EE9-A891-8C0C3F68BDE6}" srcOrd="0" destOrd="2" presId="urn:microsoft.com/office/officeart/2005/8/layout/vList2"/>
    <dgm:cxn modelId="{93144192-09FA-4260-A15F-C8283D2DF870}" type="presOf" srcId="{39B88015-BD41-4F33-9762-B0A30A332AF2}" destId="{B81DB06D-EBE7-4A37-8D2D-BDCCE35E55F1}" srcOrd="0" destOrd="1" presId="urn:microsoft.com/office/officeart/2005/8/layout/vList2"/>
    <dgm:cxn modelId="{2C68C892-D1AA-4CE9-B8E4-F601D63B1416}" type="presOf" srcId="{98AC32FA-13CA-480F-B4D9-1EAA4321084B}" destId="{B81DB06D-EBE7-4A37-8D2D-BDCCE35E55F1}" srcOrd="0" destOrd="2" presId="urn:microsoft.com/office/officeart/2005/8/layout/vList2"/>
    <dgm:cxn modelId="{D66F80B2-B44A-4524-B239-7025DF030E95}" srcId="{FF6315A1-59BA-4EC0-A926-E24E9D2B63D0}" destId="{0C28C424-680E-4ED1-A9AE-8708FA00D466}" srcOrd="2" destOrd="0" parTransId="{A5371352-E3A1-4E54-AC6C-89905FC13EBF}" sibTransId="{F651A4EB-3C25-4689-880F-A047384F7227}"/>
    <dgm:cxn modelId="{AD982CB8-C444-40C4-90B3-15DB0ADCE27D}" type="presOf" srcId="{491F6E4C-0523-4C2D-B9A1-54893F3BEAF0}" destId="{B81DB06D-EBE7-4A37-8D2D-BDCCE35E55F1}" srcOrd="0" destOrd="0" presId="urn:microsoft.com/office/officeart/2005/8/layout/vList2"/>
    <dgm:cxn modelId="{8BDB5EBE-FDA8-4F3D-9534-7D067D44A6CA}" srcId="{38A6AEAC-77AE-4A3C-A707-8AAD98D09590}" destId="{4444355E-22B4-4F60-AC7D-76968C7A501F}" srcOrd="0" destOrd="0" parTransId="{C308EB19-FA00-4F16-B8B1-E2289914F40E}" sibTransId="{BB53AB3D-E76B-4322-A400-9595238A7D96}"/>
    <dgm:cxn modelId="{562623C9-ED88-48A0-ABA3-8D8D963BAB74}" type="presOf" srcId="{5F2B5568-5F8A-490D-B0F5-86DCAEE49785}" destId="{1B345E99-0AE1-4EE9-A891-8C0C3F68BDE6}" srcOrd="0" destOrd="1" presId="urn:microsoft.com/office/officeart/2005/8/layout/vList2"/>
    <dgm:cxn modelId="{3438C9E6-2688-4FA7-81E4-7CD79C55AB67}" type="presOf" srcId="{FF6315A1-59BA-4EC0-A926-E24E9D2B63D0}" destId="{AC8B8648-CE4A-4650-8737-6BD79DCC4667}" srcOrd="0" destOrd="0" presId="urn:microsoft.com/office/officeart/2005/8/layout/vList2"/>
    <dgm:cxn modelId="{86C03CEA-AB68-419D-9643-58E85E47EAA4}" srcId="{38A6AEAC-77AE-4A3C-A707-8AAD98D09590}" destId="{FF6315A1-59BA-4EC0-A926-E24E9D2B63D0}" srcOrd="1" destOrd="0" parTransId="{D354BA44-594A-4B1F-81C4-5CB6B72F9F82}" sibTransId="{B97DFAB3-9F6C-4911-AD90-D9B5B0465C23}"/>
    <dgm:cxn modelId="{4050B33F-9FF7-4847-A510-0EBF0E9B70E3}" type="presParOf" srcId="{0AFBCEAC-004C-4948-A030-61E097A2F276}" destId="{0457EB77-6699-4C41-BBD3-D9090AD36F07}" srcOrd="0" destOrd="0" presId="urn:microsoft.com/office/officeart/2005/8/layout/vList2"/>
    <dgm:cxn modelId="{4A6DADD0-37A7-44E1-8C05-40467FAB6B8B}" type="presParOf" srcId="{0AFBCEAC-004C-4948-A030-61E097A2F276}" destId="{B81DB06D-EBE7-4A37-8D2D-BDCCE35E55F1}" srcOrd="1" destOrd="0" presId="urn:microsoft.com/office/officeart/2005/8/layout/vList2"/>
    <dgm:cxn modelId="{922087CD-F277-4764-A742-861F043BFD4B}" type="presParOf" srcId="{0AFBCEAC-004C-4948-A030-61E097A2F276}" destId="{AC8B8648-CE4A-4650-8737-6BD79DCC4667}" srcOrd="2" destOrd="0" presId="urn:microsoft.com/office/officeart/2005/8/layout/vList2"/>
    <dgm:cxn modelId="{88F0E6D6-FD77-4AB2-9306-040BDAF5CE4C}" type="presParOf" srcId="{0AFBCEAC-004C-4948-A030-61E097A2F276}" destId="{1B345E99-0AE1-4EE9-A891-8C0C3F68BDE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7EB77-6699-4C41-BBD3-D9090AD36F07}">
      <dsp:nvSpPr>
        <dsp:cNvPr id="0" name=""/>
        <dsp:cNvSpPr/>
      </dsp:nvSpPr>
      <dsp:spPr>
        <a:xfrm>
          <a:off x="0" y="0"/>
          <a:ext cx="8128000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Oswald SemiBold" panose="00000700000000000000" pitchFamily="2" charset="0"/>
            </a:rPr>
            <a:t>Conclusioni</a:t>
          </a:r>
        </a:p>
      </dsp:txBody>
      <dsp:txXfrm>
        <a:off x="59399" y="59399"/>
        <a:ext cx="8009202" cy="1098002"/>
      </dsp:txXfrm>
    </dsp:sp>
    <dsp:sp modelId="{B81DB06D-EBE7-4A37-8D2D-BDCCE35E55F1}">
      <dsp:nvSpPr>
        <dsp:cNvPr id="0" name=""/>
        <dsp:cNvSpPr/>
      </dsp:nvSpPr>
      <dsp:spPr>
        <a:xfrm>
          <a:off x="0" y="1313377"/>
          <a:ext cx="8128000" cy="154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it-IT" sz="2400" kern="1200" dirty="0">
              <a:latin typeface="Montserrat" panose="00000500000000000000" pitchFamily="2" charset="0"/>
            </a:rPr>
            <a:t>Realizzazione di un architettura FMA </a:t>
          </a:r>
          <a:r>
            <a:rPr lang="it-IT" sz="2400" kern="1200" dirty="0" err="1">
              <a:latin typeface="Montserrat" panose="00000500000000000000" pitchFamily="2" charset="0"/>
            </a:rPr>
            <a:t>floating</a:t>
          </a:r>
          <a:r>
            <a:rPr lang="it-IT" sz="2400" kern="1200" dirty="0">
              <a:latin typeface="Montserrat" panose="00000500000000000000" pitchFamily="2" charset="0"/>
            </a:rPr>
            <a:t>-point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it-IT" sz="2400" kern="1200" dirty="0">
              <a:latin typeface="Montserrat" panose="00000500000000000000" pitchFamily="2" charset="0"/>
            </a:rPr>
            <a:t>Analisi risultati simulativi e implementativi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it-IT" sz="2400" kern="1200" dirty="0">
              <a:latin typeface="Montserrat" panose="00000500000000000000" pitchFamily="2" charset="0"/>
            </a:rPr>
            <a:t>Studio e analisi architettura FMA </a:t>
          </a:r>
          <a:r>
            <a:rPr lang="it-IT" sz="2400" i="1" kern="1200" dirty="0" err="1">
              <a:latin typeface="Montserrat" panose="00000500000000000000" pitchFamily="2" charset="0"/>
            </a:rPr>
            <a:t>subnormal</a:t>
          </a:r>
          <a:endParaRPr lang="it-IT" sz="2400" kern="1200" dirty="0">
            <a:latin typeface="Montserrat" panose="00000500000000000000" pitchFamily="2" charset="0"/>
          </a:endParaRPr>
        </a:p>
      </dsp:txBody>
      <dsp:txXfrm>
        <a:off x="0" y="1313377"/>
        <a:ext cx="8128000" cy="1547324"/>
      </dsp:txXfrm>
    </dsp:sp>
    <dsp:sp modelId="{AC8B8648-CE4A-4650-8737-6BD79DCC4667}">
      <dsp:nvSpPr>
        <dsp:cNvPr id="0" name=""/>
        <dsp:cNvSpPr/>
      </dsp:nvSpPr>
      <dsp:spPr>
        <a:xfrm>
          <a:off x="0" y="2860702"/>
          <a:ext cx="8128000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Oswald SemiBold" panose="00000700000000000000" pitchFamily="2" charset="0"/>
            </a:rPr>
            <a:t>Sviluppi futuri</a:t>
          </a:r>
        </a:p>
      </dsp:txBody>
      <dsp:txXfrm>
        <a:off x="59399" y="2920101"/>
        <a:ext cx="8009202" cy="1098002"/>
      </dsp:txXfrm>
    </dsp:sp>
    <dsp:sp modelId="{1B345E99-0AE1-4EE9-A891-8C0C3F68BDE6}">
      <dsp:nvSpPr>
        <dsp:cNvPr id="0" name=""/>
        <dsp:cNvSpPr/>
      </dsp:nvSpPr>
      <dsp:spPr>
        <a:xfrm>
          <a:off x="0" y="4077502"/>
          <a:ext cx="8128000" cy="1244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it-IT" sz="2400" kern="1200" dirty="0">
              <a:latin typeface="Montserrat" panose="00000500000000000000" pitchFamily="2" charset="0"/>
            </a:rPr>
            <a:t>Confronto con altri design FMA </a:t>
          </a:r>
          <a:r>
            <a:rPr lang="it-IT" sz="2400" kern="1200" dirty="0" err="1">
              <a:latin typeface="Montserrat" panose="00000500000000000000" pitchFamily="2" charset="0"/>
            </a:rPr>
            <a:t>floating</a:t>
          </a:r>
          <a:r>
            <a:rPr lang="it-IT" sz="2400" kern="1200" dirty="0">
              <a:latin typeface="Montserrat" panose="00000500000000000000" pitchFamily="2" charset="0"/>
            </a:rPr>
            <a:t>-point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it-IT" sz="2400" kern="1200" dirty="0">
              <a:latin typeface="Montserrat" panose="00000500000000000000" pitchFamily="2" charset="0"/>
            </a:rPr>
            <a:t>Implementazione architettura </a:t>
          </a:r>
          <a:r>
            <a:rPr lang="it-IT" sz="2400" i="1" kern="1200" dirty="0" err="1">
              <a:latin typeface="Montserrat" panose="00000500000000000000" pitchFamily="2" charset="0"/>
            </a:rPr>
            <a:t>subnormal</a:t>
          </a:r>
          <a:endParaRPr lang="it-IT" sz="2400" kern="1200" dirty="0">
            <a:latin typeface="Montserrat" panose="00000500000000000000" pitchFamily="2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it-IT" sz="2400" kern="1200" dirty="0">
              <a:latin typeface="Montserrat" panose="00000500000000000000" pitchFamily="2" charset="0"/>
            </a:rPr>
            <a:t>Progettazione di altri design per i </a:t>
          </a:r>
          <a:r>
            <a:rPr lang="it-IT" sz="2400" i="1" kern="1200" dirty="0" err="1">
              <a:latin typeface="Montserrat" panose="00000500000000000000" pitchFamily="2" charset="0"/>
            </a:rPr>
            <a:t>subnormal</a:t>
          </a:r>
          <a:endParaRPr lang="it-IT" sz="2400" kern="1200" dirty="0">
            <a:latin typeface="Montserrat" panose="00000500000000000000" pitchFamily="2" charset="0"/>
          </a:endParaRPr>
        </a:p>
      </dsp:txBody>
      <dsp:txXfrm>
        <a:off x="0" y="4077502"/>
        <a:ext cx="8128000" cy="1244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2784E-69C2-4EF6-AF79-89DDB7E60B14}" type="datetimeFigureOut">
              <a:rPr lang="it-IT" smtClean="0"/>
              <a:t>25/11/2024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D4D67-729C-49AB-9FD7-1C0E3336E4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31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49C877-A47F-F376-A25F-4C04F94A7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5FF486-890F-722C-492F-F2BC788B3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4062C9-7944-6D1E-0A80-D4BCFD89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C71-D843-48ED-89C2-49D205557137}" type="datetime1">
              <a:rPr lang="it-IT" smtClean="0"/>
              <a:t>25/11/2024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6565D2-CD47-76CB-BD11-C1BD6492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FD19B0-70A0-8EFF-72B3-BE1D4F46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BEB0-9C4D-44BC-BF55-DFE15FCCEB0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143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888CEF-9C9D-1C95-4DCE-BEEB847F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8AD8DA-5966-ACF3-19FC-E937CB793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4F9B63-62CC-ACE1-4269-30E93148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5EB-3CFC-454F-A731-EA003E037AA9}" type="datetime1">
              <a:rPr lang="it-IT" smtClean="0"/>
              <a:t>25/11/2024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5DFE34-7948-19BD-134C-61F7717E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6F81B5-2E96-4DFE-78D9-10499ED6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BEB0-9C4D-44BC-BF55-DFE15FCCEB0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375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3FD57DC-C79C-DBE9-4EDC-E0F9E32BC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5B361C6-0E1A-9BD2-D0C6-12F2A946D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C59E28-F363-CCBC-9802-C9A48851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7D5D-DA9C-4899-877F-3BF295927E50}" type="datetime1">
              <a:rPr lang="it-IT" smtClean="0"/>
              <a:t>25/11/2024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CC0015-B78B-7BD6-3F4F-73CF256C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4FD122-6ADA-C582-E6A2-DC3D58CB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BEB0-9C4D-44BC-BF55-DFE15FCCEB0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6903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>
            <a:extLst>
              <a:ext uri="{FF2B5EF4-FFF2-40B4-BE49-F238E27FC236}">
                <a16:creationId xmlns:a16="http://schemas.microsoft.com/office/drawing/2014/main" id="{D0D60E92-1EC2-9BDE-93BB-036A5E5198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4658" y="446908"/>
            <a:ext cx="7362681" cy="5964184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FEC5233B-F172-9872-BB22-911D73D4116D}"/>
              </a:ext>
            </a:extLst>
          </p:cNvPr>
          <p:cNvSpPr/>
          <p:nvPr userDrawn="1"/>
        </p:nvSpPr>
        <p:spPr>
          <a:xfrm>
            <a:off x="0" y="6534000"/>
            <a:ext cx="12192000" cy="3492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425FDC-932F-D1CB-C899-178D28EEAEEA}"/>
              </a:ext>
            </a:extLst>
          </p:cNvPr>
          <p:cNvSpPr txBox="1"/>
          <p:nvPr userDrawn="1"/>
        </p:nvSpPr>
        <p:spPr>
          <a:xfrm>
            <a:off x="89339" y="6543867"/>
            <a:ext cx="1917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Montserrat Medium" pitchFamily="2" charset="0"/>
              </a:rPr>
              <a:t>25/11/2024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98EC1E7-5F4B-0EBB-2C6F-3EE8AEFBFDCA}"/>
              </a:ext>
            </a:extLst>
          </p:cNvPr>
          <p:cNvSpPr txBox="1"/>
          <p:nvPr userDrawn="1"/>
        </p:nvSpPr>
        <p:spPr>
          <a:xfrm>
            <a:off x="2900778" y="6543868"/>
            <a:ext cx="6390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Montserrat Medium" pitchFamily="2" charset="0"/>
              </a:rPr>
              <a:t>Corso di Architetture e Sistemi VLSI per il DSP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B7D8753-7884-FC48-039B-CBD9CBB97062}"/>
              </a:ext>
            </a:extLst>
          </p:cNvPr>
          <p:cNvSpPr txBox="1"/>
          <p:nvPr userDrawn="1"/>
        </p:nvSpPr>
        <p:spPr>
          <a:xfrm>
            <a:off x="10185084" y="6554711"/>
            <a:ext cx="1917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Montserrat Medium" pitchFamily="2" charset="0"/>
              </a:rPr>
              <a:t>A.A. 2023/2024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B56BDECE-320B-9F1E-FFE0-D0B0DDAD09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95" y="233170"/>
            <a:ext cx="3380239" cy="80644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A2EEF61-23EE-E56A-CF16-58D6BC22D623}"/>
              </a:ext>
            </a:extLst>
          </p:cNvPr>
          <p:cNvSpPr txBox="1"/>
          <p:nvPr userDrawn="1"/>
        </p:nvSpPr>
        <p:spPr>
          <a:xfrm>
            <a:off x="1322831" y="1653363"/>
            <a:ext cx="9546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atin typeface="Oswald SemiBold" panose="00000700000000000000" pitchFamily="2" charset="0"/>
              </a:rPr>
              <a:t>Single Precision</a:t>
            </a:r>
          </a:p>
          <a:p>
            <a:pPr algn="ctr"/>
            <a:r>
              <a:rPr lang="it-IT" sz="4800" dirty="0" err="1">
                <a:latin typeface="Oswald SemiBold" panose="00000700000000000000" pitchFamily="2" charset="0"/>
              </a:rPr>
              <a:t>Floating</a:t>
            </a:r>
            <a:r>
              <a:rPr lang="it-IT" sz="4800" dirty="0">
                <a:latin typeface="Oswald SemiBold" panose="00000700000000000000" pitchFamily="2" charset="0"/>
              </a:rPr>
              <a:t> Point</a:t>
            </a:r>
          </a:p>
          <a:p>
            <a:pPr algn="ctr"/>
            <a:r>
              <a:rPr lang="it-IT" sz="4800" dirty="0" err="1">
                <a:latin typeface="Oswald SemiBold" panose="00000700000000000000" pitchFamily="2" charset="0"/>
              </a:rPr>
              <a:t>Fused</a:t>
            </a:r>
            <a:r>
              <a:rPr lang="it-IT" sz="4800" dirty="0">
                <a:latin typeface="Oswald SemiBold" panose="00000700000000000000" pitchFamily="2" charset="0"/>
              </a:rPr>
              <a:t> </a:t>
            </a:r>
            <a:r>
              <a:rPr lang="it-IT" sz="4800" dirty="0" err="1">
                <a:latin typeface="Oswald SemiBold" panose="00000700000000000000" pitchFamily="2" charset="0"/>
              </a:rPr>
              <a:t>Multiply-Add</a:t>
            </a:r>
            <a:endParaRPr lang="it-IT" sz="4800" dirty="0">
              <a:latin typeface="Oswald SemiBold" panose="00000700000000000000" pitchFamily="2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82DFD07-4A69-444E-EB9E-0D732B06F567}"/>
              </a:ext>
            </a:extLst>
          </p:cNvPr>
          <p:cNvSpPr txBox="1"/>
          <p:nvPr userDrawn="1"/>
        </p:nvSpPr>
        <p:spPr>
          <a:xfrm>
            <a:off x="1322830" y="5063177"/>
            <a:ext cx="2581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Montserrat SemiBold" panose="00000700000000000000" pitchFamily="2" charset="0"/>
              </a:rPr>
              <a:t>Simone Catenacci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CCE77E8-3D07-3FE0-A067-24F0465168F7}"/>
              </a:ext>
            </a:extLst>
          </p:cNvPr>
          <p:cNvSpPr txBox="1"/>
          <p:nvPr userDrawn="1"/>
        </p:nvSpPr>
        <p:spPr>
          <a:xfrm>
            <a:off x="8287510" y="5032400"/>
            <a:ext cx="2581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Montserrat SemiBold" panose="00000700000000000000" pitchFamily="2" charset="0"/>
              </a:rPr>
              <a:t>Marco Salvatori</a:t>
            </a:r>
          </a:p>
        </p:txBody>
      </p:sp>
    </p:spTree>
    <p:extLst>
      <p:ext uri="{BB962C8B-B14F-4D97-AF65-F5344CB8AC3E}">
        <p14:creationId xmlns:p14="http://schemas.microsoft.com/office/powerpoint/2010/main" val="3730664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0DE80BA2-5262-5A3D-A5AE-0810F0CC63C5}"/>
              </a:ext>
            </a:extLst>
          </p:cNvPr>
          <p:cNvSpPr/>
          <p:nvPr userDrawn="1"/>
        </p:nvSpPr>
        <p:spPr>
          <a:xfrm>
            <a:off x="0" y="6534000"/>
            <a:ext cx="12192000" cy="3492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5D1B3A5-A63F-C00A-6B56-B0D6AE08CB95}"/>
              </a:ext>
            </a:extLst>
          </p:cNvPr>
          <p:cNvSpPr txBox="1"/>
          <p:nvPr userDrawn="1"/>
        </p:nvSpPr>
        <p:spPr>
          <a:xfrm>
            <a:off x="89339" y="6543867"/>
            <a:ext cx="1917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Montserrat Medium" pitchFamily="2" charset="0"/>
              </a:rPr>
              <a:t>25/11/2024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06D939F-4480-35DC-612C-45A437A00438}"/>
              </a:ext>
            </a:extLst>
          </p:cNvPr>
          <p:cNvSpPr txBox="1"/>
          <p:nvPr userDrawn="1"/>
        </p:nvSpPr>
        <p:spPr>
          <a:xfrm>
            <a:off x="2900778" y="6543868"/>
            <a:ext cx="6390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Montserrat Medium" pitchFamily="2" charset="0"/>
              </a:rPr>
              <a:t>Corso di Architetture e Sistemi VLSI per il DSP</a:t>
            </a:r>
          </a:p>
        </p:txBody>
      </p:sp>
      <p:sp>
        <p:nvSpPr>
          <p:cNvPr id="10" name="Segnaposto testo 27">
            <a:extLst>
              <a:ext uri="{FF2B5EF4-FFF2-40B4-BE49-F238E27FC236}">
                <a16:creationId xmlns:a16="http://schemas.microsoft.com/office/drawing/2014/main" id="{6A211CBA-3421-9741-A6C3-2FCC359E59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5277" y="283038"/>
            <a:ext cx="5247384" cy="805097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accent4"/>
                </a:solidFill>
                <a:latin typeface="Oswald Medium" pitchFamily="2" charset="0"/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7" name="Segnaposto numero diapositiva 5">
            <a:extLst>
              <a:ext uri="{FF2B5EF4-FFF2-40B4-BE49-F238E27FC236}">
                <a16:creationId xmlns:a16="http://schemas.microsoft.com/office/drawing/2014/main" id="{6188A273-E661-87C6-A977-CA089AB9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0405" y="6534000"/>
            <a:ext cx="852256" cy="329222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Montserrat Medium" pitchFamily="2" charset="0"/>
              </a:defRPr>
            </a:lvl1pPr>
          </a:lstStyle>
          <a:p>
            <a:fld id="{9353F75C-323C-4B35-9342-8AACC2654096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916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E3EB9-FA53-17E6-BF0A-11D24E8B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1944B5-7008-7BE4-6511-20E19F265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849121-0CD9-5171-D6D9-ED6C6635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F716-0C72-49D8-A3D0-A54C59082EC7}" type="datetime1">
              <a:rPr lang="it-IT" smtClean="0"/>
              <a:t>25/11/2024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D118B9-7DD1-64EE-1519-61B26146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46B20D-86F6-3BD8-BFBD-352D72B7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BEB0-9C4D-44BC-BF55-DFE15FCCEB0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270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DAC6DE-E5FC-665A-FBC9-B2DF55EA7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7BCB05-E278-6F93-A9E5-B5445799B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0EE0E4-D30E-D121-5B5A-7FC30D2D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2F3A-B664-42A1-B153-D992212821BA}" type="datetime1">
              <a:rPr lang="it-IT" smtClean="0"/>
              <a:t>25/11/2024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EDFDC8-BF15-B082-86F5-EAA474CA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3B662D-ED69-7141-1F6B-BAAE1C95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BEB0-9C4D-44BC-BF55-DFE15FCCEB0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751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50F3BF-DC8E-F3FA-B357-637611E2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5921FB-229F-77A8-798A-53A8C27C6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D3C4AF-7E21-BDA6-EDE2-6DDCD445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414C1A-4BE8-2364-5395-0050A741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362B-22EE-4E91-896C-2C38E5089FA5}" type="datetime1">
              <a:rPr lang="it-IT" smtClean="0"/>
              <a:t>25/11/2024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B4FC33-1509-3A07-98C8-34B027E3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7839CF-311D-9998-A010-0E835596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BEB0-9C4D-44BC-BF55-DFE15FCCEB0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809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82EAC6-AC18-107A-CFEF-955FF3F8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6945C2E-212E-CE1E-6260-E7A98F529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4D0031C-2505-54D7-153A-4DAEE6E5C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CEF4F4C-7316-3BDE-E90A-4B85E1956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2C428E-4609-FF00-7E7A-22D5A55D0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377DEB0-052D-B15D-E1E8-D0CE4E0E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59D5-3BF1-434D-B6F3-F391E94BE35F}" type="datetime1">
              <a:rPr lang="it-IT" smtClean="0"/>
              <a:t>25/11/2024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C71A81F-E585-21C5-A440-992679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0F7DD98-188E-EAB6-F80A-3255A52C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BEB0-9C4D-44BC-BF55-DFE15FCCEB0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749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18B3F-18C3-E868-0B66-A5912532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DAEA03B-4B9B-BAF6-6246-77DDE0B4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14465-57E3-404F-ABA0-64258DDFC4B6}" type="datetime1">
              <a:rPr lang="it-IT" smtClean="0"/>
              <a:t>25/11/2024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21F343-2321-9D84-05F2-7CBA453D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03403D-B046-4223-77FE-00846A7B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BEB0-9C4D-44BC-BF55-DFE15FCCEB0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597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F0E2E2A-E77A-5959-C958-C4D3C607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92C5-4FE8-412B-85F1-A0201BEB5B70}" type="datetime1">
              <a:rPr lang="it-IT" smtClean="0"/>
              <a:t>25/11/2024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D022D21-F332-AD17-CA5F-F9E19C9E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28E5E14-8338-7A32-289A-5107C0FA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BEB0-9C4D-44BC-BF55-DFE15FCCEB0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740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D75A45-4F4F-677F-D601-B69ABA6A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906A9A-D78E-4896-7D15-CFBD3891B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98BE7A-677A-3817-6E6C-605EBDC4D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DFA5E0-CB2E-317B-E56D-FCC99798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91FD-666D-4424-9D34-6D9ACBBD697E}" type="datetime1">
              <a:rPr lang="it-IT" smtClean="0"/>
              <a:t>25/11/2024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E2AE26-4246-9665-70D9-B3654CC6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246069-D5BD-79B3-49CF-21D6D5AD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BEB0-9C4D-44BC-BF55-DFE15FCCEB0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166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01F1A5-B512-B70E-F7B2-866D5379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C00DFC3-9134-6D55-C2E7-35FEF3B84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53E64EB-6F05-A425-1060-4CC82CEE3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859770-9849-C7E9-8C2F-0F2FA62D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AB6F-825D-4638-96F6-AF5B87495B52}" type="datetime1">
              <a:rPr lang="it-IT" smtClean="0"/>
              <a:t>25/11/2024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6EE221-F4BE-B8BB-6867-FD55F96A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DFD3B1-C7FB-B3C7-706B-6B857950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BEB0-9C4D-44BC-BF55-DFE15FCCEB0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514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F7D846D-B00B-D82C-292D-4AE11A17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ACDCAD-CCE7-FEC0-F3AE-06B5C6AC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C7D382-74F6-A317-DE71-C57671D63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22FB7-2020-459B-AA33-32DF2D3A8A1F}" type="datetime1">
              <a:rPr lang="it-IT" smtClean="0"/>
              <a:t>25/11/2024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68D29B-F81B-30EA-C3E4-F7B2983AD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025722-48D8-FD5D-2434-DEC160475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AABEB0-9C4D-44BC-BF55-DFE15FCCEB0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697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7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A008C02-BB50-EF34-8DF1-567AEA4BA0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Special </a:t>
            </a:r>
            <a:r>
              <a:rPr lang="it-IT" dirty="0" err="1"/>
              <a:t>Values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700B3FC-77F9-46CE-04CA-608E9A18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10</a:t>
            </a:fld>
            <a:endParaRPr lang="it-IT" dirty="0"/>
          </a:p>
        </p:txBody>
      </p:sp>
      <p:pic>
        <p:nvPicPr>
          <p:cNvPr id="5" name="Immagine 4" descr="Immagine che contiene nero, bianco e nero, oscurità, schermata&#10;&#10;Descrizione generata automaticamente">
            <a:extLst>
              <a:ext uri="{FF2B5EF4-FFF2-40B4-BE49-F238E27FC236}">
                <a16:creationId xmlns:a16="http://schemas.microsoft.com/office/drawing/2014/main" id="{9AB34C7F-1A71-F866-62EC-1954D1D6F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3757" y="-44577"/>
            <a:ext cx="5918694" cy="694715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C1BAB3-6E86-891C-FAC0-5518DBE403A2}"/>
              </a:ext>
            </a:extLst>
          </p:cNvPr>
          <p:cNvSpPr txBox="1"/>
          <p:nvPr/>
        </p:nvSpPr>
        <p:spPr>
          <a:xfrm>
            <a:off x="7931634" y="1997839"/>
            <a:ext cx="36760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Montserrat Light" panose="00000400000000000000" pitchFamily="2" charset="0"/>
              </a:rPr>
              <a:t>INV</a:t>
            </a:r>
          </a:p>
          <a:p>
            <a:pPr algn="ctr"/>
            <a:r>
              <a:rPr lang="it-IT" dirty="0">
                <a:latin typeface="Montserrat Light" panose="00000400000000000000" pitchFamily="2" charset="0"/>
              </a:rPr>
              <a:t>↓</a:t>
            </a:r>
          </a:p>
          <a:p>
            <a:pPr algn="ctr"/>
            <a:r>
              <a:rPr lang="it-IT" dirty="0">
                <a:latin typeface="Montserrat Light" panose="00000400000000000000" pitchFamily="2" charset="0"/>
              </a:rPr>
              <a:t>Rivela il caso +∞-∞ oppure se uno degli input è </a:t>
            </a:r>
            <a:r>
              <a:rPr lang="it-IT" dirty="0" err="1">
                <a:latin typeface="Montserrat Light" panose="00000400000000000000" pitchFamily="2" charset="0"/>
              </a:rPr>
              <a:t>NaN</a:t>
            </a:r>
            <a:endParaRPr lang="it-IT" dirty="0">
              <a:latin typeface="Montserrat Light" panose="00000400000000000000" pitchFamily="2" charset="0"/>
            </a:endParaRPr>
          </a:p>
          <a:p>
            <a:pPr algn="ctr"/>
            <a:endParaRPr lang="it-IT" dirty="0">
              <a:latin typeface="Montserrat Light" panose="00000400000000000000" pitchFamily="2" charset="0"/>
            </a:endParaRPr>
          </a:p>
          <a:p>
            <a:pPr algn="ctr"/>
            <a:r>
              <a:rPr lang="it-IT" dirty="0">
                <a:latin typeface="Montserrat Light" panose="00000400000000000000" pitchFamily="2" charset="0"/>
              </a:rPr>
              <a:t>ZERO</a:t>
            </a:r>
          </a:p>
          <a:p>
            <a:pPr algn="ctr"/>
            <a:r>
              <a:rPr lang="it-IT" dirty="0">
                <a:latin typeface="Montserrat Light" panose="00000400000000000000" pitchFamily="2" charset="0"/>
              </a:rPr>
              <a:t>↓</a:t>
            </a:r>
          </a:p>
          <a:p>
            <a:pPr algn="ctr"/>
            <a:r>
              <a:rPr lang="it-IT" dirty="0">
                <a:latin typeface="Montserrat Light" panose="00000400000000000000" pitchFamily="2" charset="0"/>
              </a:rPr>
              <a:t>rileva se uno o entrambi gli input x e y sono zero e l'input w è zero</a:t>
            </a:r>
          </a:p>
        </p:txBody>
      </p:sp>
    </p:spTree>
    <p:extLst>
      <p:ext uri="{BB962C8B-B14F-4D97-AF65-F5344CB8AC3E}">
        <p14:creationId xmlns:p14="http://schemas.microsoft.com/office/powerpoint/2010/main" val="265059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8EE3AE9-B065-76C4-7FBE-DB47ECDCD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Pipelining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25BAB86-F814-4044-E6E7-6E7C16A9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11</a:t>
            </a:fld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63396FE-51F1-859D-5242-8573DA147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167" y="661588"/>
            <a:ext cx="4653663" cy="5707438"/>
          </a:xfrm>
          <a:prstGeom prst="rect">
            <a:avLst/>
          </a:prstGeom>
        </p:spPr>
      </p:pic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8F8F56EC-0E0E-A14F-2026-8663B1E759CB}"/>
              </a:ext>
            </a:extLst>
          </p:cNvPr>
          <p:cNvSpPr/>
          <p:nvPr/>
        </p:nvSpPr>
        <p:spPr>
          <a:xfrm>
            <a:off x="5426573" y="3250401"/>
            <a:ext cx="1287812" cy="73272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8C58CCE-EF53-1B72-925F-F59892043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2014" y="708208"/>
            <a:ext cx="4775365" cy="561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8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FC0D0BFC-73D7-7C60-3C53-668E5B5CD8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Risultati Implementativi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4746A5C-05A6-5DDA-F331-76C3EE22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12</a:t>
            </a:fld>
            <a:endParaRPr lang="it-IT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525DF3B-8267-E9B0-13A5-550C9555F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729826"/>
              </p:ext>
            </p:extLst>
          </p:nvPr>
        </p:nvGraphicFramePr>
        <p:xfrm>
          <a:off x="728543" y="4599157"/>
          <a:ext cx="4765964" cy="1341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1491">
                  <a:extLst>
                    <a:ext uri="{9D8B030D-6E8A-4147-A177-3AD203B41FA5}">
                      <a16:colId xmlns:a16="http://schemas.microsoft.com/office/drawing/2014/main" val="213106380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848922475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1445761042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2658130065"/>
                    </a:ext>
                  </a:extLst>
                </a:gridCol>
              </a:tblGrid>
              <a:tr h="288968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swald SemiBold" panose="00000700000000000000" pitchFamily="2" charset="0"/>
                        </a:rPr>
                        <a:t>Risorse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swald SemiBold" panose="00000700000000000000" pitchFamily="2" charset="0"/>
                        </a:rPr>
                        <a:t>Utilizzate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swald SemiBold" panose="00000700000000000000" pitchFamily="2" charset="0"/>
                        </a:rPr>
                        <a:t>Disponibili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swald SemiBold" panose="00000700000000000000" pitchFamily="2" charset="0"/>
                        </a:rPr>
                        <a:t>Utilizzo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888815"/>
                  </a:ext>
                </a:extLst>
              </a:tr>
              <a:tr h="288968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Montserrat" panose="00000500000000000000" pitchFamily="2" charset="0"/>
                        </a:rPr>
                        <a:t>LUT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Montserrat" panose="00000500000000000000" pitchFamily="2" charset="0"/>
                        </a:rPr>
                        <a:t>1823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Montserrat" panose="00000500000000000000" pitchFamily="2" charset="0"/>
                        </a:rPr>
                        <a:t>230400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Montserrat" panose="00000500000000000000" pitchFamily="2" charset="0"/>
                        </a:rPr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885728"/>
                  </a:ext>
                </a:extLst>
              </a:tr>
              <a:tr h="288968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Montserrat" panose="00000500000000000000" pitchFamily="2" charset="0"/>
                        </a:rPr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Montserrat" panose="00000500000000000000" pitchFamily="2" charset="0"/>
                        </a:rPr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Montserrat" panose="00000500000000000000" pitchFamily="2" charset="0"/>
                        </a:rPr>
                        <a:t>460800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Montserrat" panose="00000500000000000000" pitchFamily="2" charset="0"/>
                        </a:rPr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028795"/>
                  </a:ext>
                </a:extLst>
              </a:tr>
              <a:tr h="288968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Montserrat" panose="00000500000000000000" pitchFamily="2" charset="0"/>
                        </a:rPr>
                        <a:t>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Montserrat" panose="00000500000000000000" pitchFamily="2" charset="0"/>
                        </a:rPr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Montserrat" panose="00000500000000000000" pitchFamily="2" charset="0"/>
                        </a:rPr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Montserrat" panose="00000500000000000000" pitchFamily="2" charset="0"/>
                        </a:rPr>
                        <a:t>65.20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17626"/>
                  </a:ext>
                </a:extLst>
              </a:tr>
            </a:tbl>
          </a:graphicData>
        </a:graphic>
      </p:graphicFrame>
      <p:pic>
        <p:nvPicPr>
          <p:cNvPr id="10" name="Immagine 9">
            <a:extLst>
              <a:ext uri="{FF2B5EF4-FFF2-40B4-BE49-F238E27FC236}">
                <a16:creationId xmlns:a16="http://schemas.microsoft.com/office/drawing/2014/main" id="{693B56BF-A46F-72F3-7A50-D305867F1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203" y="694719"/>
            <a:ext cx="4986644" cy="3739982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D4911CC-B0D2-C2B6-F515-75F6B891BFAB}"/>
              </a:ext>
            </a:extLst>
          </p:cNvPr>
          <p:cNvSpPr txBox="1"/>
          <p:nvPr/>
        </p:nvSpPr>
        <p:spPr>
          <a:xfrm>
            <a:off x="6392944" y="4808052"/>
            <a:ext cx="5580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dirty="0">
                <a:latin typeface="Montserrat" panose="00000500000000000000" pitchFamily="2" charset="0"/>
              </a:rPr>
              <a:t>FPGA </a:t>
            </a:r>
            <a:r>
              <a:rPr lang="it-IT" dirty="0">
                <a:latin typeface="Montserrat" panose="00000500000000000000" pitchFamily="2" charset="0"/>
                <a:sym typeface="Wingdings" panose="05000000000000000000" pitchFamily="2" charset="2"/>
              </a:rPr>
              <a:t> </a:t>
            </a:r>
            <a:r>
              <a:rPr lang="it-IT" dirty="0" err="1">
                <a:latin typeface="Montserrat" panose="00000500000000000000" pitchFamily="2" charset="0"/>
                <a:sym typeface="Wingdings" panose="05000000000000000000" pitchFamily="2" charset="2"/>
              </a:rPr>
              <a:t>Zynq</a:t>
            </a:r>
            <a:r>
              <a:rPr lang="it-IT" dirty="0">
                <a:latin typeface="Montserrat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Montserrat" panose="00000500000000000000" pitchFamily="2" charset="0"/>
                <a:sym typeface="Wingdings" panose="05000000000000000000" pitchFamily="2" charset="2"/>
              </a:rPr>
              <a:t>UltraScale</a:t>
            </a:r>
            <a:r>
              <a:rPr lang="it-IT" dirty="0">
                <a:latin typeface="Montserrat" panose="00000500000000000000" pitchFamily="2" charset="0"/>
                <a:sym typeface="Wingdings" panose="05000000000000000000" pitchFamily="2" charset="2"/>
              </a:rPr>
              <a:t>+ </a:t>
            </a:r>
            <a:r>
              <a:rPr lang="it-IT" dirty="0" err="1">
                <a:latin typeface="Montserrat" panose="00000500000000000000" pitchFamily="2" charset="0"/>
                <a:sym typeface="Wingdings" panose="05000000000000000000" pitchFamily="2" charset="2"/>
              </a:rPr>
              <a:t>MPSoCs</a:t>
            </a:r>
            <a:endParaRPr lang="it-IT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dirty="0">
                <a:latin typeface="Montserrat" panose="00000500000000000000" pitchFamily="2" charset="0"/>
                <a:sym typeface="Wingdings" panose="05000000000000000000" pitchFamily="2" charset="2"/>
              </a:rPr>
              <a:t>Frequenza massima di clock  333 MHz</a:t>
            </a:r>
            <a:endParaRPr lang="it-IT" dirty="0">
              <a:latin typeface="Montserrat" panose="00000500000000000000" pitchFamily="2" charset="0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CE3C3A1-3D4C-94F9-97FF-7D77B4999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2945" y="750600"/>
            <a:ext cx="4986642" cy="373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8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A1CB210-1FFB-C372-2BAA-3896A75AB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Risultati Simulativi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4DF9F09-3B1C-0326-504C-50FC823B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13</a:t>
            </a:fld>
            <a:endParaRPr lang="it-IT" dirty="0"/>
          </a:p>
        </p:txBody>
      </p:sp>
      <p:pic>
        <p:nvPicPr>
          <p:cNvPr id="5" name="Picture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703B09EC-E635-89ED-DE95-753F01776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4" y="1666360"/>
            <a:ext cx="7094233" cy="301617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0AE97F-725B-81E1-C762-571FCA65C924}"/>
              </a:ext>
            </a:extLst>
          </p:cNvPr>
          <p:cNvSpPr txBox="1"/>
          <p:nvPr/>
        </p:nvSpPr>
        <p:spPr>
          <a:xfrm>
            <a:off x="7703271" y="1466286"/>
            <a:ext cx="42770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it-IT" b="1" dirty="0">
                <a:latin typeface="Montserrat" panose="00000500000000000000" pitchFamily="2" charset="0"/>
              </a:rPr>
              <a:t>N° di vettori</a:t>
            </a:r>
            <a:r>
              <a:rPr lang="it-IT" dirty="0">
                <a:latin typeface="Montserrat" panose="00000500000000000000" pitchFamily="2" charset="0"/>
              </a:rPr>
              <a:t>:</a:t>
            </a:r>
            <a:r>
              <a:rPr lang="it-IT" b="1" dirty="0">
                <a:latin typeface="Montserrat" panose="00000500000000000000" pitchFamily="2" charset="0"/>
              </a:rPr>
              <a:t> </a:t>
            </a:r>
            <a:r>
              <a:rPr lang="it-IT" dirty="0">
                <a:latin typeface="Montserrat" panose="00000500000000000000" pitchFamily="2" charset="0"/>
              </a:rPr>
              <a:t>1.000.000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it-IT" dirty="0">
              <a:latin typeface="Montserrat" panose="000005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it-IT" b="1" dirty="0">
                <a:latin typeface="Montserrat" panose="00000500000000000000" pitchFamily="2" charset="0"/>
              </a:rPr>
              <a:t>Distribuzione inputs</a:t>
            </a:r>
            <a:r>
              <a:rPr lang="it-IT" dirty="0">
                <a:latin typeface="Montserrat" panose="00000500000000000000" pitchFamily="2" charset="0"/>
              </a:rPr>
              <a:t>: Uniforme</a:t>
            </a:r>
            <a:endParaRPr lang="it-IT" sz="1800" i="0" u="none" strike="noStrike" baseline="0" dirty="0">
              <a:latin typeface="Montserrat" panose="000005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it-IT" dirty="0">
              <a:latin typeface="Montserrat" panose="000005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it-IT" dirty="0">
                <a:latin typeface="Montserrat" panose="00000500000000000000" pitchFamily="2" charset="0"/>
              </a:rPr>
              <a:t>Inputs esatti in float32 (senza arrotondamenti)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>
              <a:latin typeface="Montserrat" panose="000005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dirty="0">
                <a:latin typeface="Montserrat" panose="00000500000000000000" pitchFamily="2" charset="0"/>
              </a:rPr>
              <a:t>Outputs </a:t>
            </a:r>
            <a:r>
              <a:rPr lang="en-US" b="1" dirty="0" err="1">
                <a:latin typeface="Montserrat" panose="00000500000000000000" pitchFamily="2" charset="0"/>
              </a:rPr>
              <a:t>desiderati</a:t>
            </a:r>
            <a:r>
              <a:rPr lang="en-US" b="1" dirty="0">
                <a:latin typeface="Montserrat" panose="00000500000000000000" pitchFamily="2" charset="0"/>
              </a:rPr>
              <a:t> </a:t>
            </a:r>
            <a:r>
              <a:rPr lang="en-US" b="1" dirty="0" err="1">
                <a:latin typeface="Montserrat" panose="00000500000000000000" pitchFamily="2" charset="0"/>
              </a:rPr>
              <a:t>calcolati</a:t>
            </a:r>
            <a:r>
              <a:rPr lang="en-US" b="1" dirty="0">
                <a:latin typeface="Montserrat" panose="00000500000000000000" pitchFamily="2" charset="0"/>
              </a:rPr>
              <a:t> in float128</a:t>
            </a:r>
            <a:endParaRPr lang="en-US" b="1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dirty="0">
                <a:latin typeface="Montserrat" panose="00000500000000000000" pitchFamily="2" charset="0"/>
                <a:sym typeface="Wingdings" panose="05000000000000000000" pitchFamily="2" charset="2"/>
              </a:rPr>
              <a:t>0 </a:t>
            </a:r>
            <a:r>
              <a:rPr lang="en-US" b="1" dirty="0" err="1">
                <a:latin typeface="Montserrat" panose="00000500000000000000" pitchFamily="2" charset="0"/>
                <a:sym typeface="Wingdings" panose="05000000000000000000" pitchFamily="2" charset="2"/>
              </a:rPr>
              <a:t>errori</a:t>
            </a:r>
            <a:r>
              <a:rPr lang="en-US" dirty="0">
                <a:latin typeface="Montserrat" panose="00000500000000000000" pitchFamily="2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Montserrat" panose="00000500000000000000" pitchFamily="2" charset="0"/>
                <a:sym typeface="Wingdings" panose="05000000000000000000" pitchFamily="2" charset="2"/>
              </a:rPr>
              <a:t>esclusi</a:t>
            </a:r>
            <a:r>
              <a:rPr lang="en-US" dirty="0">
                <a:latin typeface="Montserrat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Montserrat" panose="00000500000000000000" pitchFamily="2" charset="0"/>
                <a:sym typeface="Wingdings" panose="05000000000000000000" pitchFamily="2" charset="2"/>
              </a:rPr>
              <a:t>i</a:t>
            </a:r>
            <a:r>
              <a:rPr lang="en-US" dirty="0">
                <a:latin typeface="Montserrat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Montserrat" panose="00000500000000000000" pitchFamily="2" charset="0"/>
                <a:sym typeface="Wingdings" panose="05000000000000000000" pitchFamily="2" charset="2"/>
              </a:rPr>
              <a:t>casi</a:t>
            </a:r>
            <a:r>
              <a:rPr lang="en-US" dirty="0">
                <a:latin typeface="Montserrat" panose="00000500000000000000" pitchFamily="2" charset="0"/>
                <a:sym typeface="Wingdings" panose="05000000000000000000" pitchFamily="2" charset="2"/>
              </a:rPr>
              <a:t> con output subnormal</a:t>
            </a:r>
            <a:endParaRPr lang="en-US" sz="1800" i="0" u="none" strike="noStrike" baseline="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4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A429BD6-2656-2217-E894-73A6B9AA2A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Error</a:t>
            </a:r>
            <a:r>
              <a:rPr lang="it-IT" dirty="0"/>
              <a:t> PDF - RTNE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4D287FD-89DA-6312-CF75-19F11BF3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14</a:t>
            </a:fld>
            <a:endParaRPr lang="it-IT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A6B77C5-F417-517D-5983-94A96FA16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71213" y="613381"/>
            <a:ext cx="7039047" cy="5631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D137B9-D8B8-0677-63F9-333131A68B43}"/>
                  </a:ext>
                </a:extLst>
              </p:cNvPr>
              <p:cNvSpPr txBox="1"/>
              <p:nvPr/>
            </p:nvSpPr>
            <p:spPr>
              <a:xfrm>
                <a:off x="7413540" y="2831019"/>
                <a:ext cx="4437810" cy="835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𝑂𝑈𝑇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𝑂𝑈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D137B9-D8B8-0677-63F9-333131A68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540" y="2831019"/>
                <a:ext cx="4437810" cy="835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E3D1138-8737-C8FB-4DD7-41088160B95C}"/>
              </a:ext>
            </a:extLst>
          </p:cNvPr>
          <p:cNvSpPr txBox="1"/>
          <p:nvPr/>
        </p:nvSpPr>
        <p:spPr>
          <a:xfrm>
            <a:off x="1302372" y="6176799"/>
            <a:ext cx="4301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*Uscite overflow e </a:t>
            </a:r>
            <a:r>
              <a:rPr lang="it-IT" sz="16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subnormal</a:t>
            </a:r>
            <a:r>
              <a:rPr lang="it-IT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escluse</a:t>
            </a:r>
          </a:p>
        </p:txBody>
      </p:sp>
    </p:spTree>
    <p:extLst>
      <p:ext uri="{BB962C8B-B14F-4D97-AF65-F5344CB8AC3E}">
        <p14:creationId xmlns:p14="http://schemas.microsoft.com/office/powerpoint/2010/main" val="376841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E376B-1016-4504-094E-2911CE0A2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0AAB66B-57B3-C01D-A39F-655730FAE3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Error PDF – RTZ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D327E00-A99E-F85F-B9FB-984308D0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15</a:t>
            </a:fld>
            <a:endParaRPr lang="it-IT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F8D48B0-CC9C-5030-98B1-43FE5AA6E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1383" y="1067153"/>
            <a:ext cx="5904616" cy="47236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5198A5-C7D9-1874-1C7D-5E6FA3CA24D4}"/>
              </a:ext>
            </a:extLst>
          </p:cNvPr>
          <p:cNvSpPr txBox="1"/>
          <p:nvPr/>
        </p:nvSpPr>
        <p:spPr>
          <a:xfrm>
            <a:off x="722269" y="5980154"/>
            <a:ext cx="4301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*Uscite overflow e </a:t>
            </a:r>
            <a:r>
              <a:rPr lang="it-IT" sz="16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subnormal</a:t>
            </a:r>
            <a:r>
              <a:rPr lang="it-IT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escluse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D502481-7E60-AFF5-FCE3-9A1BEBB65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9982" y="1028193"/>
            <a:ext cx="6002018" cy="480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02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F53F5-BC4B-DF52-D0CB-1EC7E1F4A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26997C48-440E-2F8C-451D-ACBE8801D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58116" y="283038"/>
            <a:ext cx="5544545" cy="805097"/>
          </a:xfrm>
        </p:spPr>
        <p:txBody>
          <a:bodyPr/>
          <a:lstStyle/>
          <a:p>
            <a:r>
              <a:rPr lang="it-IT" dirty="0"/>
              <a:t>Error PDF – Round To Plus Infinity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B39BFC9-7D78-B782-71B9-DF664653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16</a:t>
            </a:fld>
            <a:endParaRPr lang="it-IT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EDD1FA-47AC-AF1A-316C-452E7AE74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1383" y="1067153"/>
            <a:ext cx="5904616" cy="47236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5675C5-DCBE-2C27-83D9-345ACF96D7F7}"/>
              </a:ext>
            </a:extLst>
          </p:cNvPr>
          <p:cNvSpPr txBox="1"/>
          <p:nvPr/>
        </p:nvSpPr>
        <p:spPr>
          <a:xfrm>
            <a:off x="722269" y="5980154"/>
            <a:ext cx="4301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*Uscite overflow e </a:t>
            </a:r>
            <a:r>
              <a:rPr lang="it-IT" sz="16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subnormal</a:t>
            </a:r>
            <a:r>
              <a:rPr lang="it-IT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escluse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7C8754B-5833-7ED8-2977-E33CC5BEB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189982" y="1028193"/>
            <a:ext cx="6002018" cy="480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16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5F5D9-7D86-F6DC-A4D3-1A78C40A3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D19E1BF2-CD56-CE52-F286-63604D995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36774" y="283038"/>
            <a:ext cx="5465887" cy="805097"/>
          </a:xfrm>
        </p:spPr>
        <p:txBody>
          <a:bodyPr/>
          <a:lstStyle/>
          <a:p>
            <a:r>
              <a:rPr lang="it-IT" dirty="0"/>
              <a:t>Error PDF – Round To </a:t>
            </a:r>
            <a:r>
              <a:rPr lang="it-IT" dirty="0" err="1"/>
              <a:t>Minus</a:t>
            </a:r>
            <a:r>
              <a:rPr lang="it-IT" dirty="0"/>
              <a:t> Infinity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465E7FB-470F-146F-FE9D-D9241FEC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17</a:t>
            </a:fld>
            <a:endParaRPr lang="it-IT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1CBD116-F69E-A087-372D-1D8FF1AC5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1383" y="1067153"/>
            <a:ext cx="5904616" cy="47236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ED265A-2C71-D2D5-7F46-D017B40F5B3C}"/>
              </a:ext>
            </a:extLst>
          </p:cNvPr>
          <p:cNvSpPr txBox="1"/>
          <p:nvPr/>
        </p:nvSpPr>
        <p:spPr>
          <a:xfrm>
            <a:off x="722269" y="5980154"/>
            <a:ext cx="4301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*Uscite overflow e </a:t>
            </a:r>
            <a:r>
              <a:rPr lang="it-IT" sz="16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subnormal</a:t>
            </a:r>
            <a:r>
              <a:rPr lang="it-IT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escluse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6218718-7F85-7B50-455A-7E5370CDD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189982" y="1028193"/>
            <a:ext cx="6002018" cy="480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61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E1CCA-E69A-49B7-98E9-A8B1296BE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BEA699-DE31-A681-641F-12C2747491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Simulazione Corner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E177FE-B7E4-F3C4-36C3-BE4F68CE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18</a:t>
            </a:fld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23F63-DD56-E29E-61D2-8A78259E1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81" y="907265"/>
            <a:ext cx="8276037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7BCF5EF-9D45-1746-F76A-DF05F016DA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Subnormal</a:t>
            </a:r>
            <a:r>
              <a:rPr lang="it-IT" dirty="0"/>
              <a:t> (1)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0680F70-9350-E830-2350-D952B865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19</a:t>
            </a:fld>
            <a:endParaRPr lang="it-IT" dirty="0"/>
          </a:p>
        </p:txBody>
      </p:sp>
      <p:pic>
        <p:nvPicPr>
          <p:cNvPr id="4" name="Immagine 3" descr="Immagine che contiene diagramma, testo, Piano, Disegno tecnico&#10;&#10;Descrizione generata automaticamente">
            <a:extLst>
              <a:ext uri="{FF2B5EF4-FFF2-40B4-BE49-F238E27FC236}">
                <a16:creationId xmlns:a16="http://schemas.microsoft.com/office/drawing/2014/main" id="{3F516FC3-D4E4-5657-FD76-3E9670681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64" y="0"/>
            <a:ext cx="4546060" cy="623657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4588C90-7ADE-37B1-BA7F-F5A852265D1C}"/>
              </a:ext>
            </a:extLst>
          </p:cNvPr>
          <p:cNvSpPr txBox="1"/>
          <p:nvPr/>
        </p:nvSpPr>
        <p:spPr>
          <a:xfrm>
            <a:off x="-1" y="6257001"/>
            <a:ext cx="1219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Montserrat Medium" panose="00000600000000000000" pitchFamily="2" charset="0"/>
              </a:rPr>
              <a:t>[5] J. Sohn, D. K. Dean, E. Quintana, W. S. Wong, </a:t>
            </a:r>
            <a:r>
              <a:rPr lang="it-IT" sz="1200" dirty="0" err="1">
                <a:latin typeface="Montserrat Medium" panose="00000600000000000000" pitchFamily="2" charset="0"/>
              </a:rPr>
              <a:t>Enhanced</a:t>
            </a:r>
            <a:r>
              <a:rPr lang="it-IT" sz="1200" dirty="0">
                <a:latin typeface="Montserrat Medium" panose="00000600000000000000" pitchFamily="2" charset="0"/>
              </a:rPr>
              <a:t> </a:t>
            </a:r>
            <a:r>
              <a:rPr lang="it-IT" sz="1200" dirty="0" err="1">
                <a:latin typeface="Montserrat Medium" panose="00000600000000000000" pitchFamily="2" charset="0"/>
              </a:rPr>
              <a:t>Floating</a:t>
            </a:r>
            <a:r>
              <a:rPr lang="it-IT" sz="1200" dirty="0">
                <a:latin typeface="Montserrat Medium" panose="00000600000000000000" pitchFamily="2" charset="0"/>
              </a:rPr>
              <a:t>-Point </a:t>
            </a:r>
            <a:r>
              <a:rPr lang="it-IT" sz="1200" dirty="0" err="1">
                <a:latin typeface="Montserrat Medium" panose="00000600000000000000" pitchFamily="2" charset="0"/>
              </a:rPr>
              <a:t>Multiply-Add</a:t>
            </a:r>
            <a:r>
              <a:rPr lang="it-IT" sz="1200" dirty="0">
                <a:latin typeface="Montserrat Medium" panose="00000600000000000000" pitchFamily="2" charset="0"/>
              </a:rPr>
              <a:t> with Full </a:t>
            </a:r>
            <a:r>
              <a:rPr lang="it-IT" sz="1200" dirty="0" err="1">
                <a:latin typeface="Montserrat Medium" panose="00000600000000000000" pitchFamily="2" charset="0"/>
              </a:rPr>
              <a:t>Denormal</a:t>
            </a:r>
            <a:r>
              <a:rPr lang="it-IT" sz="1200" dirty="0">
                <a:latin typeface="Montserrat Medium" panose="00000600000000000000" pitchFamily="2" charset="0"/>
              </a:rPr>
              <a:t> Support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CBA82DE-2ABF-3C4A-29CE-91BDE186FCF1}"/>
              </a:ext>
            </a:extLst>
          </p:cNvPr>
          <p:cNvSpPr txBox="1"/>
          <p:nvPr/>
        </p:nvSpPr>
        <p:spPr>
          <a:xfrm>
            <a:off x="6302863" y="1720840"/>
            <a:ext cx="50984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it-IT" dirty="0">
                <a:latin typeface="Montserrat" panose="00000500000000000000" pitchFamily="2" charset="0"/>
              </a:rPr>
              <a:t>Design ottimizzato di un FMA per processori Intel E-Core</a:t>
            </a:r>
            <a:endParaRPr lang="it-IT" b="1" dirty="0">
              <a:latin typeface="Montserrat" panose="000005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>
              <a:latin typeface="Montserrat" panose="000005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 err="1">
                <a:latin typeface="Montserrat" panose="00000500000000000000" pitchFamily="2" charset="0"/>
              </a:rPr>
              <a:t>Supporto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completo</a:t>
            </a:r>
            <a:r>
              <a:rPr lang="en-US" dirty="0">
                <a:latin typeface="Montserrat" panose="00000500000000000000" pitchFamily="2" charset="0"/>
              </a:rPr>
              <a:t> per input </a:t>
            </a:r>
            <a:r>
              <a:rPr lang="en-US" i="1" dirty="0">
                <a:latin typeface="Montserrat" panose="00000500000000000000" pitchFamily="2" charset="0"/>
              </a:rPr>
              <a:t>subnormal</a:t>
            </a:r>
            <a:r>
              <a:rPr lang="en-US" dirty="0">
                <a:latin typeface="Montserrat" panose="00000500000000000000" pitchFamily="2" charset="0"/>
              </a:rPr>
              <a:t> e output </a:t>
            </a:r>
            <a:r>
              <a:rPr lang="en-US" i="1" dirty="0">
                <a:latin typeface="Montserrat" panose="00000500000000000000" pitchFamily="2" charset="0"/>
              </a:rPr>
              <a:t>underflow</a:t>
            </a:r>
            <a:r>
              <a:rPr lang="en-US" dirty="0">
                <a:latin typeface="Montserrat" panose="00000500000000000000" pitchFamily="2" charset="0"/>
              </a:rPr>
              <a:t> </a:t>
            </a:r>
          </a:p>
          <a:p>
            <a:endParaRPr lang="en-US" dirty="0"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Montserrat" panose="00000500000000000000" pitchFamily="2" charset="0"/>
              </a:rPr>
              <a:t>Supporto</a:t>
            </a:r>
            <a:r>
              <a:rPr lang="en-US" dirty="0">
                <a:latin typeface="Montserrat" panose="00000500000000000000" pitchFamily="2" charset="0"/>
              </a:rPr>
              <a:t> per tutti le 4 </a:t>
            </a:r>
            <a:r>
              <a:rPr lang="en-US" dirty="0" err="1">
                <a:latin typeface="Montserrat" panose="00000500000000000000" pitchFamily="2" charset="0"/>
              </a:rPr>
              <a:t>modalità</a:t>
            </a:r>
            <a:r>
              <a:rPr lang="en-US" dirty="0">
                <a:latin typeface="Montserrat" panose="00000500000000000000" pitchFamily="2" charset="0"/>
              </a:rPr>
              <a:t> di rounding (per IEEE 754)</a:t>
            </a:r>
            <a:endParaRPr lang="en-US" b="1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/>
            <a:endParaRPr lang="en-US" i="1" dirty="0">
              <a:latin typeface="Montserrat" panose="000005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latin typeface="Montserrat" panose="00000500000000000000" pitchFamily="2" charset="0"/>
              </a:rPr>
              <a:t>Rispetto alle FMA </a:t>
            </a:r>
            <a:r>
              <a:rPr lang="en-US" dirty="0" err="1">
                <a:latin typeface="Montserrat" panose="00000500000000000000" pitchFamily="2" charset="0"/>
              </a:rPr>
              <a:t>tradizionali</a:t>
            </a:r>
            <a:r>
              <a:rPr lang="en-US" dirty="0">
                <a:latin typeface="Montserrat" panose="00000500000000000000" pitchFamily="2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err="1">
                <a:latin typeface="Montserrat" panose="00000500000000000000" pitchFamily="2" charset="0"/>
              </a:rPr>
              <a:t>Riduzione</a:t>
            </a:r>
            <a:r>
              <a:rPr lang="en-US" dirty="0">
                <a:latin typeface="Montserrat" panose="00000500000000000000" pitchFamily="2" charset="0"/>
              </a:rPr>
              <a:t> area del 10/30 %</a:t>
            </a:r>
            <a:endParaRPr lang="en-US" b="0" i="0" u="none" strike="noStrike" baseline="0" dirty="0">
              <a:latin typeface="Montserrat" panose="00000500000000000000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b="0" i="0" u="none" strike="noStrike" baseline="0" dirty="0" err="1">
                <a:latin typeface="Montserrat" panose="00000500000000000000" pitchFamily="2" charset="0"/>
              </a:rPr>
              <a:t>Riduzione</a:t>
            </a:r>
            <a:r>
              <a:rPr lang="en-US" b="0" i="0" u="none" strike="noStrike" baseline="0" dirty="0">
                <a:latin typeface="Montserrat" panose="00000500000000000000" pitchFamily="2" charset="0"/>
              </a:rPr>
              <a:t> </a:t>
            </a:r>
            <a:r>
              <a:rPr lang="en-US" b="0" i="0" u="none" strike="noStrike" baseline="0" dirty="0" err="1">
                <a:latin typeface="Montserrat" panose="00000500000000000000" pitchFamily="2" charset="0"/>
              </a:rPr>
              <a:t>latenza</a:t>
            </a:r>
            <a:r>
              <a:rPr lang="en-US" b="0" i="0" u="none" strike="noStrike" baseline="0" dirty="0">
                <a:latin typeface="Montserrat" panose="00000500000000000000" pitchFamily="2" charset="0"/>
              </a:rPr>
              <a:t> 10/20 %</a:t>
            </a:r>
          </a:p>
        </p:txBody>
      </p:sp>
    </p:spTree>
    <p:extLst>
      <p:ext uri="{BB962C8B-B14F-4D97-AF65-F5344CB8AC3E}">
        <p14:creationId xmlns:p14="http://schemas.microsoft.com/office/powerpoint/2010/main" val="280195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B46B1-C7A8-04D2-DA2B-BF3F7EE62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08D81ECC-8D73-28A0-6B6D-55CB4543A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D6E1EA3-9622-FC0C-2EC7-F525FF5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2</a:t>
            </a:fld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5D95C4D-F106-F36A-0CD4-1412ACDBD72A}"/>
                  </a:ext>
                </a:extLst>
              </p:cNvPr>
              <p:cNvSpPr txBox="1"/>
              <p:nvPr/>
            </p:nvSpPr>
            <p:spPr>
              <a:xfrm>
                <a:off x="903678" y="1582340"/>
                <a:ext cx="10384643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>
                    <a:latin typeface="Montserrat" panose="00000500000000000000" pitchFamily="2" charset="0"/>
                  </a:rPr>
                  <a:t>Il progetto si concentra sull’analisi dell’architettura del </a:t>
                </a:r>
                <a:r>
                  <a:rPr lang="it-IT" i="1" dirty="0" err="1">
                    <a:latin typeface="Montserrat" panose="00000500000000000000" pitchFamily="2" charset="0"/>
                  </a:rPr>
                  <a:t>fused</a:t>
                </a:r>
                <a:r>
                  <a:rPr lang="it-IT" i="1" dirty="0">
                    <a:latin typeface="Montserrat" panose="00000500000000000000" pitchFamily="2" charset="0"/>
                  </a:rPr>
                  <a:t> </a:t>
                </a:r>
                <a:r>
                  <a:rPr lang="it-IT" i="1" dirty="0" err="1">
                    <a:latin typeface="Montserrat" panose="00000500000000000000" pitchFamily="2" charset="0"/>
                  </a:rPr>
                  <a:t>multiply-add</a:t>
                </a:r>
                <a:r>
                  <a:rPr lang="it-IT" dirty="0">
                    <a:latin typeface="Montserrat" panose="00000500000000000000" pitchFamily="2" charset="0"/>
                  </a:rPr>
                  <a:t> (FMA), una delle operazioni fondamentali nel calcolo </a:t>
                </a:r>
                <a:r>
                  <a:rPr lang="it-IT" dirty="0" err="1">
                    <a:latin typeface="Montserrat" panose="00000500000000000000" pitchFamily="2" charset="0"/>
                  </a:rPr>
                  <a:t>floating</a:t>
                </a:r>
                <a:r>
                  <a:rPr lang="it-IT" dirty="0">
                    <a:latin typeface="Montserrat" panose="00000500000000000000" pitchFamily="2" charset="0"/>
                  </a:rPr>
                  <a:t> point. L’FMA combina moltiplicazione e somma in un unico passaggio, riducendo errori di arrotondamento e migliorando l’efficienza computazionale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it-IT" dirty="0">
                  <a:latin typeface="Montserrat" panose="000005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it-IT" sz="3200" dirty="0">
                  <a:latin typeface="Montserrat" panose="00000500000000000000" pitchFamily="2" charset="0"/>
                </a:endParaRPr>
              </a:p>
              <a:p>
                <a:endParaRPr lang="it-IT" sz="3200" dirty="0">
                  <a:latin typeface="Montserrat" panose="00000500000000000000" pitchFamily="2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>
                    <a:latin typeface="Montserrat" panose="00000500000000000000" pitchFamily="2" charset="0"/>
                  </a:rPr>
                  <a:t>Le CPU e diversi acceleratori hardware progettati per il calcolo </a:t>
                </a:r>
                <a:r>
                  <a:rPr lang="it-IT" i="1" dirty="0" err="1">
                    <a:latin typeface="Montserrat" panose="00000500000000000000" pitchFamily="2" charset="0"/>
                  </a:rPr>
                  <a:t>floating</a:t>
                </a:r>
                <a:r>
                  <a:rPr lang="it-IT" i="1" dirty="0">
                    <a:latin typeface="Montserrat" panose="00000500000000000000" pitchFamily="2" charset="0"/>
                  </a:rPr>
                  <a:t> point</a:t>
                </a:r>
                <a:r>
                  <a:rPr lang="it-IT" dirty="0">
                    <a:latin typeface="Montserrat" panose="00000500000000000000" pitchFamily="2" charset="0"/>
                  </a:rPr>
                  <a:t>, sfruttano l’FMA per eseguire calcoli intensivi con prestazioni elevate, riducendo il numero di cicli e il consumo energetico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5D95C4D-F106-F36A-0CD4-1412ACDBD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78" y="1582340"/>
                <a:ext cx="10384643" cy="3293209"/>
              </a:xfrm>
              <a:prstGeom prst="rect">
                <a:avLst/>
              </a:prstGeom>
              <a:blipFill>
                <a:blip r:embed="rId2"/>
                <a:stretch>
                  <a:fillRect l="-352" t="-926" r="-822" b="-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715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9C8997D-4337-56AD-843D-FC7DA968C2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Subnormal</a:t>
            </a:r>
            <a:r>
              <a:rPr lang="it-IT" dirty="0"/>
              <a:t> (2)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D0EAB37-92CD-5DA6-9921-64A28508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20</a:t>
            </a:fld>
            <a:endParaRPr lang="it-IT" dirty="0"/>
          </a:p>
        </p:txBody>
      </p:sp>
      <p:pic>
        <p:nvPicPr>
          <p:cNvPr id="5" name="Immagine 4" descr="Immagine che contiene diagramma, testo, Piano, Disegno tecnico&#10;&#10;Descrizione generata automaticamente">
            <a:extLst>
              <a:ext uri="{FF2B5EF4-FFF2-40B4-BE49-F238E27FC236}">
                <a16:creationId xmlns:a16="http://schemas.microsoft.com/office/drawing/2014/main" id="{97DEB749-AE13-38B2-3956-B0719ADD4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64" y="0"/>
            <a:ext cx="4546060" cy="623657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231E2B-03CE-5FBE-3DEC-C1C4B0D2A638}"/>
              </a:ext>
            </a:extLst>
          </p:cNvPr>
          <p:cNvSpPr txBox="1"/>
          <p:nvPr/>
        </p:nvSpPr>
        <p:spPr>
          <a:xfrm>
            <a:off x="6302863" y="1305341"/>
            <a:ext cx="50984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it-IT" dirty="0">
                <a:latin typeface="Montserrat" panose="00000500000000000000" pitchFamily="2" charset="0"/>
              </a:rPr>
              <a:t>Input a 64-bit vengono formattati o in un valore </a:t>
            </a:r>
            <a:r>
              <a:rPr lang="it-IT" i="1" dirty="0">
                <a:latin typeface="Montserrat" panose="00000500000000000000" pitchFamily="2" charset="0"/>
              </a:rPr>
              <a:t>double </a:t>
            </a:r>
            <a:r>
              <a:rPr lang="it-IT" i="1" dirty="0" err="1">
                <a:latin typeface="Montserrat" panose="00000500000000000000" pitchFamily="2" charset="0"/>
              </a:rPr>
              <a:t>precision</a:t>
            </a:r>
            <a:r>
              <a:rPr lang="it-IT" dirty="0">
                <a:latin typeface="Montserrat" panose="00000500000000000000" pitchFamily="2" charset="0"/>
              </a:rPr>
              <a:t> o in due </a:t>
            </a:r>
            <a:r>
              <a:rPr lang="it-IT" i="1" dirty="0">
                <a:latin typeface="Montserrat" panose="00000500000000000000" pitchFamily="2" charset="0"/>
              </a:rPr>
              <a:t>single </a:t>
            </a:r>
            <a:r>
              <a:rPr lang="it-IT" i="1" dirty="0" err="1">
                <a:latin typeface="Montserrat" panose="00000500000000000000" pitchFamily="2" charset="0"/>
              </a:rPr>
              <a:t>precision</a:t>
            </a:r>
            <a:endParaRPr lang="it-IT" dirty="0">
              <a:latin typeface="Montserrat" panose="000005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it-IT" b="1" dirty="0">
              <a:latin typeface="Montserrat" panose="000005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it-IT" b="1" dirty="0">
                <a:latin typeface="Montserrat" panose="00000500000000000000" pitchFamily="2" charset="0"/>
              </a:rPr>
              <a:t>Cyc1</a:t>
            </a:r>
            <a:r>
              <a:rPr lang="it-IT" dirty="0">
                <a:latin typeface="Montserrat" panose="00000500000000000000" pitchFamily="2" charset="0"/>
              </a:rPr>
              <a:t> </a:t>
            </a:r>
            <a:r>
              <a:rPr lang="it-IT" dirty="0">
                <a:latin typeface="Montserrat" panose="00000500000000000000" pitchFamily="2" charset="0"/>
                <a:sym typeface="Wingdings" panose="05000000000000000000" pitchFamily="2" charset="2"/>
              </a:rPr>
              <a:t> </a:t>
            </a:r>
            <a:r>
              <a:rPr lang="en-US" sz="1800" b="0" i="0" u="none" strike="noStrike" baseline="0" dirty="0">
                <a:latin typeface="Montserrat" panose="00000500000000000000" pitchFamily="2" charset="0"/>
              </a:rPr>
              <a:t>exponent difference, </a:t>
            </a:r>
            <a:r>
              <a:rPr lang="en-US" sz="1800" b="0" i="0" u="none" strike="noStrike" baseline="0" dirty="0" err="1">
                <a:latin typeface="Montserrat" panose="00000500000000000000" pitchFamily="2" charset="0"/>
              </a:rPr>
              <a:t>allineamento</a:t>
            </a:r>
            <a:r>
              <a:rPr lang="en-US" sz="1800" b="0" i="0" u="none" strike="noStrike" baseline="0" dirty="0">
                <a:latin typeface="Montserrat" panose="00000500000000000000" pitchFamily="2" charset="0"/>
              </a:rPr>
              <a:t>, Booth encoding, </a:t>
            </a:r>
            <a:r>
              <a:rPr lang="en-US" dirty="0">
                <a:latin typeface="Montserrat" panose="00000500000000000000" pitchFamily="2" charset="0"/>
              </a:rPr>
              <a:t>e</a:t>
            </a:r>
            <a:r>
              <a:rPr lang="en-US" sz="1800" b="0" i="0" u="none" strike="noStrike" baseline="0" dirty="0">
                <a:latin typeface="Montserrat" panose="00000500000000000000" pitchFamily="2" charset="0"/>
              </a:rPr>
              <a:t> la prima </a:t>
            </a:r>
            <a:r>
              <a:rPr lang="en-US" sz="1800" b="0" i="0" u="none" strike="noStrike" baseline="0" dirty="0" err="1">
                <a:latin typeface="Montserrat" panose="00000500000000000000" pitchFamily="2" charset="0"/>
              </a:rPr>
              <a:t>parte</a:t>
            </a:r>
            <a:r>
              <a:rPr lang="en-US" sz="1800" b="0" i="0" u="none" strike="noStrike" baseline="0" dirty="0">
                <a:latin typeface="Montserrat" panose="00000500000000000000" pitchFamily="2" charset="0"/>
              </a:rPr>
              <a:t> del </a:t>
            </a:r>
            <a:r>
              <a:rPr lang="it-IT" sz="1800" b="0" i="0" u="none" strike="noStrike" baseline="0" dirty="0" err="1">
                <a:latin typeface="Montserrat" panose="00000500000000000000" pitchFamily="2" charset="0"/>
              </a:rPr>
              <a:t>multiply</a:t>
            </a:r>
            <a:r>
              <a:rPr lang="it-IT" sz="1800" b="0" i="0" u="none" strike="noStrike" baseline="0" dirty="0">
                <a:latin typeface="Montserrat" panose="00000500000000000000" pitchFamily="2" charset="0"/>
              </a:rPr>
              <a:t> array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it-IT" b="1" dirty="0">
              <a:latin typeface="Montserrat" panose="000005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it-IT" b="1" dirty="0">
                <a:latin typeface="Montserrat" panose="00000500000000000000" pitchFamily="2" charset="0"/>
              </a:rPr>
              <a:t>Cyc2</a:t>
            </a:r>
            <a:r>
              <a:rPr lang="it-IT" dirty="0">
                <a:latin typeface="Montserrat" panose="00000500000000000000" pitchFamily="2" charset="0"/>
              </a:rPr>
              <a:t> </a:t>
            </a:r>
            <a:r>
              <a:rPr lang="it-IT" dirty="0">
                <a:latin typeface="Montserrat" panose="00000500000000000000" pitchFamily="2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Montserrat" panose="00000500000000000000" pitchFamily="2" charset="0"/>
                <a:sym typeface="Wingdings" panose="05000000000000000000" pitchFamily="2" charset="2"/>
              </a:rPr>
              <a:t>resto</a:t>
            </a:r>
            <a:r>
              <a:rPr lang="en-US" sz="1800" b="0" i="0" u="none" strike="noStrike" baseline="0" dirty="0">
                <a:latin typeface="Montserrat" panose="00000500000000000000" pitchFamily="2" charset="0"/>
              </a:rPr>
              <a:t> del multiply array, main adder, incrementor </a:t>
            </a:r>
            <a:r>
              <a:rPr lang="en-US" dirty="0">
                <a:latin typeface="Montserrat" panose="00000500000000000000" pitchFamily="2" charset="0"/>
              </a:rPr>
              <a:t>e</a:t>
            </a:r>
            <a:r>
              <a:rPr lang="en-US" sz="1800" b="0" i="0" u="none" strike="noStrike" baseline="0" dirty="0">
                <a:latin typeface="Montserrat" panose="00000500000000000000" pitchFamily="2" charset="0"/>
              </a:rPr>
              <a:t> LZA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1" dirty="0">
              <a:latin typeface="Montserrat" panose="000005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dirty="0">
                <a:latin typeface="Montserrat" panose="00000500000000000000" pitchFamily="2" charset="0"/>
              </a:rPr>
              <a:t>Cyc3 </a:t>
            </a:r>
            <a:r>
              <a:rPr lang="en-US" b="1" dirty="0">
                <a:latin typeface="Montserrat" panose="00000500000000000000" pitchFamily="2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Montserrat" panose="00000500000000000000" pitchFamily="2" charset="0"/>
                <a:sym typeface="Wingdings" panose="05000000000000000000" pitchFamily="2" charset="2"/>
              </a:rPr>
              <a:t>normalizzazione</a:t>
            </a:r>
            <a:r>
              <a:rPr lang="en-US" dirty="0">
                <a:latin typeface="Montserrat" panose="00000500000000000000" pitchFamily="2" charset="0"/>
                <a:sym typeface="Wingdings" panose="05000000000000000000" pitchFamily="2" charset="2"/>
              </a:rPr>
              <a:t> e rounding</a:t>
            </a:r>
            <a:endParaRPr lang="en-US" b="1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1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dirty="0">
                <a:latin typeface="Montserrat" panose="00000500000000000000" pitchFamily="2" charset="0"/>
                <a:sym typeface="Wingdings" panose="05000000000000000000" pitchFamily="2" charset="2"/>
              </a:rPr>
              <a:t>Cyc4  </a:t>
            </a:r>
            <a:r>
              <a:rPr lang="en-US" dirty="0">
                <a:latin typeface="Montserrat" panose="00000500000000000000" pitchFamily="2" charset="0"/>
                <a:sym typeface="Wingdings" panose="05000000000000000000" pitchFamily="2" charset="2"/>
              </a:rPr>
              <a:t>ultimo</a:t>
            </a:r>
            <a:r>
              <a:rPr lang="en-US" sz="1800" b="0" i="0" u="none" strike="noStrike" baseline="0" dirty="0">
                <a:latin typeface="Montserrat" panose="00000500000000000000" pitchFamily="2" charset="0"/>
              </a:rPr>
              <a:t> MUX e bypass/writeback logic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6CECF15-32DF-453C-E09E-9EEBD650299F}"/>
              </a:ext>
            </a:extLst>
          </p:cNvPr>
          <p:cNvSpPr txBox="1"/>
          <p:nvPr/>
        </p:nvSpPr>
        <p:spPr>
          <a:xfrm>
            <a:off x="-1" y="6257001"/>
            <a:ext cx="1219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Montserrat Medium" panose="00000600000000000000" pitchFamily="2" charset="0"/>
              </a:rPr>
              <a:t>[5] J. Sohn, D. K. Dean, E. Quintana, W. S. Wong, </a:t>
            </a:r>
            <a:r>
              <a:rPr lang="it-IT" sz="1200" dirty="0" err="1">
                <a:latin typeface="Montserrat Medium" panose="00000600000000000000" pitchFamily="2" charset="0"/>
              </a:rPr>
              <a:t>Enhanced</a:t>
            </a:r>
            <a:r>
              <a:rPr lang="it-IT" sz="1200" dirty="0">
                <a:latin typeface="Montserrat Medium" panose="00000600000000000000" pitchFamily="2" charset="0"/>
              </a:rPr>
              <a:t> </a:t>
            </a:r>
            <a:r>
              <a:rPr lang="it-IT" sz="1200" dirty="0" err="1">
                <a:latin typeface="Montserrat Medium" panose="00000600000000000000" pitchFamily="2" charset="0"/>
              </a:rPr>
              <a:t>Floating</a:t>
            </a:r>
            <a:r>
              <a:rPr lang="it-IT" sz="1200" dirty="0">
                <a:latin typeface="Montserrat Medium" panose="00000600000000000000" pitchFamily="2" charset="0"/>
              </a:rPr>
              <a:t>-Point </a:t>
            </a:r>
            <a:r>
              <a:rPr lang="it-IT" sz="1200" dirty="0" err="1">
                <a:latin typeface="Montserrat Medium" panose="00000600000000000000" pitchFamily="2" charset="0"/>
              </a:rPr>
              <a:t>Multiply-Add</a:t>
            </a:r>
            <a:r>
              <a:rPr lang="it-IT" sz="1200" dirty="0">
                <a:latin typeface="Montserrat Medium" panose="00000600000000000000" pitchFamily="2" charset="0"/>
              </a:rPr>
              <a:t> with Full </a:t>
            </a:r>
            <a:r>
              <a:rPr lang="it-IT" sz="1200" dirty="0" err="1">
                <a:latin typeface="Montserrat Medium" panose="00000600000000000000" pitchFamily="2" charset="0"/>
              </a:rPr>
              <a:t>Denormal</a:t>
            </a:r>
            <a:r>
              <a:rPr lang="it-IT" sz="1200" dirty="0">
                <a:latin typeface="Montserrat Medium" panose="00000600000000000000" pitchFamily="2" charset="0"/>
              </a:rPr>
              <a:t> Support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47CAC77-291D-A3A8-0B38-8ABCF945ABEB}"/>
              </a:ext>
            </a:extLst>
          </p:cNvPr>
          <p:cNvSpPr/>
          <p:nvPr/>
        </p:nvSpPr>
        <p:spPr>
          <a:xfrm>
            <a:off x="886351" y="1141694"/>
            <a:ext cx="403907" cy="27373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B9702F6-E482-2D4E-4FEF-CD6993A6D83E}"/>
              </a:ext>
            </a:extLst>
          </p:cNvPr>
          <p:cNvSpPr/>
          <p:nvPr/>
        </p:nvSpPr>
        <p:spPr>
          <a:xfrm>
            <a:off x="886351" y="2610635"/>
            <a:ext cx="403907" cy="27373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69E3026-EB49-EE92-F2F7-6B0ABCB883FF}"/>
              </a:ext>
            </a:extLst>
          </p:cNvPr>
          <p:cNvSpPr/>
          <p:nvPr/>
        </p:nvSpPr>
        <p:spPr>
          <a:xfrm>
            <a:off x="886350" y="4447026"/>
            <a:ext cx="403907" cy="27373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EFD8274-E48A-788A-277A-0348B838924C}"/>
              </a:ext>
            </a:extLst>
          </p:cNvPr>
          <p:cNvSpPr/>
          <p:nvPr/>
        </p:nvSpPr>
        <p:spPr>
          <a:xfrm>
            <a:off x="886349" y="5543805"/>
            <a:ext cx="403907" cy="27373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EE7B7D6-BB9A-1313-DF30-7F9CE95D7CA1}"/>
              </a:ext>
            </a:extLst>
          </p:cNvPr>
          <p:cNvSpPr/>
          <p:nvPr/>
        </p:nvSpPr>
        <p:spPr>
          <a:xfrm>
            <a:off x="980342" y="1720995"/>
            <a:ext cx="4176346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22F9567-3191-6990-64F1-564461606725}"/>
              </a:ext>
            </a:extLst>
          </p:cNvPr>
          <p:cNvSpPr/>
          <p:nvPr/>
        </p:nvSpPr>
        <p:spPr>
          <a:xfrm>
            <a:off x="975521" y="3707414"/>
            <a:ext cx="4176346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6BD91C2-82BC-4887-F21B-3FC73B1EACD5}"/>
              </a:ext>
            </a:extLst>
          </p:cNvPr>
          <p:cNvSpPr/>
          <p:nvPr/>
        </p:nvSpPr>
        <p:spPr>
          <a:xfrm>
            <a:off x="975521" y="5386361"/>
            <a:ext cx="4176346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4931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900565D-1891-BD51-079F-3F25ABCB72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Subnormal</a:t>
            </a:r>
            <a:r>
              <a:rPr lang="it-IT" dirty="0"/>
              <a:t> (3)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894692D-270C-FF19-40D0-B9B14B3B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21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6DE723D-BA0E-BEC6-6961-07B002C80E80}"/>
              </a:ext>
            </a:extLst>
          </p:cNvPr>
          <p:cNvSpPr txBox="1"/>
          <p:nvPr/>
        </p:nvSpPr>
        <p:spPr>
          <a:xfrm>
            <a:off x="-1" y="6257001"/>
            <a:ext cx="1219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Montserrat Medium" panose="00000600000000000000" pitchFamily="2" charset="0"/>
              </a:rPr>
              <a:t>[5] J. Sohn, D. K. Dean, E. Quintana, W. S. Wong, </a:t>
            </a:r>
            <a:r>
              <a:rPr lang="it-IT" sz="1200" dirty="0" err="1">
                <a:latin typeface="Montserrat Medium" panose="00000600000000000000" pitchFamily="2" charset="0"/>
              </a:rPr>
              <a:t>Enhanced</a:t>
            </a:r>
            <a:r>
              <a:rPr lang="it-IT" sz="1200" dirty="0">
                <a:latin typeface="Montserrat Medium" panose="00000600000000000000" pitchFamily="2" charset="0"/>
              </a:rPr>
              <a:t> </a:t>
            </a:r>
            <a:r>
              <a:rPr lang="it-IT" sz="1200" dirty="0" err="1">
                <a:latin typeface="Montserrat Medium" panose="00000600000000000000" pitchFamily="2" charset="0"/>
              </a:rPr>
              <a:t>Floating</a:t>
            </a:r>
            <a:r>
              <a:rPr lang="it-IT" sz="1200" dirty="0">
                <a:latin typeface="Montserrat Medium" panose="00000600000000000000" pitchFamily="2" charset="0"/>
              </a:rPr>
              <a:t>-Point </a:t>
            </a:r>
            <a:r>
              <a:rPr lang="it-IT" sz="1200" dirty="0" err="1">
                <a:latin typeface="Montserrat Medium" panose="00000600000000000000" pitchFamily="2" charset="0"/>
              </a:rPr>
              <a:t>Multiply-Add</a:t>
            </a:r>
            <a:r>
              <a:rPr lang="it-IT" sz="1200" dirty="0">
                <a:latin typeface="Montserrat Medium" panose="00000600000000000000" pitchFamily="2" charset="0"/>
              </a:rPr>
              <a:t> with Full </a:t>
            </a:r>
            <a:r>
              <a:rPr lang="it-IT" sz="1200" dirty="0" err="1">
                <a:latin typeface="Montserrat Medium" panose="00000600000000000000" pitchFamily="2" charset="0"/>
              </a:rPr>
              <a:t>Denormal</a:t>
            </a:r>
            <a:r>
              <a:rPr lang="it-IT" sz="1200" dirty="0">
                <a:latin typeface="Montserrat Medium" panose="00000600000000000000" pitchFamily="2" charset="0"/>
              </a:rPr>
              <a:t>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DA67A03-1B59-6563-8734-DA469882B30F}"/>
                  </a:ext>
                </a:extLst>
              </p:cNvPr>
              <p:cNvSpPr txBox="1"/>
              <p:nvPr/>
            </p:nvSpPr>
            <p:spPr>
              <a:xfrm>
                <a:off x="5783734" y="1261547"/>
                <a:ext cx="5892799" cy="4334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sz="1600" dirty="0">
                    <a:latin typeface="Montserrat" panose="00000500000000000000" pitchFamily="2" charset="0"/>
                  </a:rPr>
                  <a:t>All’interno del blocco </a:t>
                </a:r>
                <a:r>
                  <a:rPr lang="it-IT" sz="1600" b="1" dirty="0" err="1">
                    <a:latin typeface="Montserrat" panose="00000500000000000000" pitchFamily="2" charset="0"/>
                  </a:rPr>
                  <a:t>Exponent</a:t>
                </a:r>
                <a:r>
                  <a:rPr lang="it-IT" sz="1600" b="1" dirty="0">
                    <a:latin typeface="Montserrat" panose="00000500000000000000" pitchFamily="2" charset="0"/>
                  </a:rPr>
                  <a:t> </a:t>
                </a:r>
                <a:r>
                  <a:rPr lang="it-IT" sz="1600" b="1" dirty="0" err="1">
                    <a:latin typeface="Montserrat" panose="00000500000000000000" pitchFamily="2" charset="0"/>
                  </a:rPr>
                  <a:t>Difference</a:t>
                </a:r>
                <a:r>
                  <a:rPr lang="it-IT" sz="1600" dirty="0">
                    <a:latin typeface="Montserrat" panose="00000500000000000000" pitchFamily="2" charset="0"/>
                  </a:rPr>
                  <a:t>,</a:t>
                </a:r>
                <a:r>
                  <a:rPr lang="it-IT" sz="1600" b="1" dirty="0">
                    <a:latin typeface="Montserrat" panose="00000500000000000000" pitchFamily="2" charset="0"/>
                  </a:rPr>
                  <a:t> </a:t>
                </a:r>
                <a:r>
                  <a:rPr lang="it-IT" sz="1600" dirty="0">
                    <a:latin typeface="Montserrat" panose="00000500000000000000" pitchFamily="2" charset="0"/>
                  </a:rPr>
                  <a:t>il </a:t>
                </a:r>
                <a:r>
                  <a:rPr lang="it-IT" sz="1600" dirty="0" err="1">
                    <a:latin typeface="Montserrat" panose="00000500000000000000" pitchFamily="2" charset="0"/>
                  </a:rPr>
                  <a:t>bias</a:t>
                </a:r>
                <a:r>
                  <a:rPr lang="it-IT" sz="1600" dirty="0">
                    <a:latin typeface="Montserrat" panose="00000500000000000000" pitchFamily="2" charset="0"/>
                  </a:rPr>
                  <a:t> viene sottratto di uno se uno dei due operandi del moltiplicatore è </a:t>
                </a:r>
                <a:r>
                  <a:rPr lang="it-IT" sz="1600" i="1" dirty="0" err="1">
                    <a:latin typeface="Montserrat" panose="00000500000000000000" pitchFamily="2" charset="0"/>
                  </a:rPr>
                  <a:t>subnormal</a:t>
                </a:r>
                <a:r>
                  <a:rPr lang="it-IT" sz="1600" dirty="0">
                    <a:latin typeface="Montserrat" panose="00000500000000000000" pitchFamily="2" charset="0"/>
                  </a:rPr>
                  <a:t>. Allo stesso modo, </a:t>
                </a:r>
                <a:r>
                  <a:rPr lang="it-IT" sz="1600" i="1" dirty="0">
                    <a:latin typeface="Montserrat" panose="00000500000000000000" pitchFamily="2" charset="0"/>
                  </a:rPr>
                  <a:t>E</a:t>
                </a:r>
                <a:r>
                  <a:rPr lang="it-IT" sz="1600" i="1" baseline="-25000" dirty="0">
                    <a:latin typeface="Montserrat" panose="00000500000000000000" pitchFamily="2" charset="0"/>
                  </a:rPr>
                  <a:t>C</a:t>
                </a:r>
                <a:r>
                  <a:rPr lang="it-IT" sz="1600" dirty="0">
                    <a:latin typeface="Montserrat" panose="00000500000000000000" pitchFamily="2" charset="0"/>
                  </a:rPr>
                  <a:t> viene regolato ad uno se </a:t>
                </a:r>
                <a:r>
                  <a:rPr lang="it-IT" sz="1600" i="1" dirty="0">
                    <a:latin typeface="Montserrat" panose="00000500000000000000" pitchFamily="2" charset="0"/>
                  </a:rPr>
                  <a:t>C</a:t>
                </a:r>
                <a:r>
                  <a:rPr lang="it-IT" sz="1600" dirty="0">
                    <a:latin typeface="Montserrat" panose="00000500000000000000" pitchFamily="2" charset="0"/>
                  </a:rPr>
                  <a:t> è </a:t>
                </a:r>
                <a:r>
                  <a:rPr lang="it-IT" sz="1600" i="1" dirty="0" err="1">
                    <a:latin typeface="Montserrat" panose="00000500000000000000" pitchFamily="2" charset="0"/>
                  </a:rPr>
                  <a:t>subnormal</a:t>
                </a:r>
                <a:r>
                  <a:rPr lang="it-IT" sz="1600" dirty="0">
                    <a:latin typeface="Montserrat" panose="00000500000000000000" pitchFamily="2" charset="0"/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it-IT" sz="1600" dirty="0">
                  <a:latin typeface="Montserrat" panose="00000500000000000000" pitchFamily="2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sz="1600" dirty="0">
                    <a:latin typeface="Montserrat" panose="00000500000000000000" pitchFamily="2" charset="0"/>
                  </a:rPr>
                  <a:t>Il J-bit è implicito per i numeri normalizzati, ma ,per gestire i numeri </a:t>
                </a:r>
                <a:r>
                  <a:rPr lang="it-IT" sz="1600" i="1" dirty="0" err="1">
                    <a:latin typeface="Montserrat" panose="00000500000000000000" pitchFamily="2" charset="0"/>
                  </a:rPr>
                  <a:t>subnormal</a:t>
                </a:r>
                <a:r>
                  <a:rPr lang="it-IT" sz="1600" i="1" dirty="0">
                    <a:latin typeface="Montserrat" panose="00000500000000000000" pitchFamily="2" charset="0"/>
                  </a:rPr>
                  <a:t>, </a:t>
                </a:r>
                <a:r>
                  <a:rPr lang="it-IT" sz="1600" dirty="0">
                    <a:latin typeface="Montserrat" panose="00000500000000000000" pitchFamily="2" charset="0"/>
                  </a:rPr>
                  <a:t>il bit J deve essere trattato come zero: 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𝐽𝑏𝑖𝑡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1             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func>
                              <m:func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 sz="16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func>
                          </m:e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0             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it-IT" sz="1600" dirty="0">
                  <a:latin typeface="Montserrat" panose="00000500000000000000" pitchFamily="2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it-IT" sz="1600" dirty="0"/>
              </a:p>
              <a:p>
                <a:pPr marL="285750" indent="-285750" algn="l">
                  <a:buFont typeface="Wingdings" panose="05000000000000000000" pitchFamily="2" charset="2"/>
                  <a:buChar char="q"/>
                </a:pPr>
                <a:r>
                  <a:rPr lang="it-IT" sz="1600" dirty="0">
                    <a:latin typeface="Montserrat" panose="00000500000000000000" pitchFamily="2" charset="0"/>
                  </a:rPr>
                  <a:t>Il J-bit della mantissa dell'addendo viene rilevato in parallelo con il primo livello della differenza dell'esponente in modo che non vi sia alcun </a:t>
                </a:r>
                <a:r>
                  <a:rPr lang="it-IT" sz="1600" i="1" dirty="0">
                    <a:latin typeface="Montserrat" panose="00000500000000000000" pitchFamily="2" charset="0"/>
                  </a:rPr>
                  <a:t>delay</a:t>
                </a:r>
                <a:r>
                  <a:rPr lang="it-IT" sz="1600" dirty="0">
                    <a:latin typeface="Montserrat" panose="00000500000000000000" pitchFamily="2" charset="0"/>
                  </a:rPr>
                  <a:t> aggiuntivo</a:t>
                </a:r>
              </a:p>
              <a:p>
                <a:pPr marL="285750" indent="-285750" algn="l">
                  <a:buFont typeface="Wingdings" panose="05000000000000000000" pitchFamily="2" charset="2"/>
                  <a:buChar char="q"/>
                </a:pPr>
                <a:endParaRPr lang="it-IT" sz="1600" dirty="0">
                  <a:latin typeface="Montserrat" panose="00000500000000000000" pitchFamily="2" charset="0"/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q"/>
                </a:pPr>
                <a:r>
                  <a:rPr lang="it-IT" sz="1600" dirty="0">
                    <a:latin typeface="Montserrat" panose="00000500000000000000" pitchFamily="2" charset="0"/>
                  </a:rPr>
                  <a:t>L'allineamento della mantissa consiste in quattro livelli di </a:t>
                </a:r>
                <a:r>
                  <a:rPr lang="it-IT" sz="1600" dirty="0" err="1">
                    <a:latin typeface="Montserrat" panose="00000500000000000000" pitchFamily="2" charset="0"/>
                  </a:rPr>
                  <a:t>shifter</a:t>
                </a:r>
                <a:r>
                  <a:rPr lang="it-IT" sz="1600" dirty="0">
                    <a:latin typeface="Montserrat" panose="00000500000000000000" pitchFamily="2" charset="0"/>
                  </a:rPr>
                  <a:t> e un MUX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DA67A03-1B59-6563-8734-DA469882B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734" y="1261547"/>
                <a:ext cx="5892799" cy="4334905"/>
              </a:xfrm>
              <a:prstGeom prst="rect">
                <a:avLst/>
              </a:prstGeom>
              <a:blipFill>
                <a:blip r:embed="rId2"/>
                <a:stretch>
                  <a:fillRect l="-414" t="-422" b="-8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A397BD63-AA5C-079C-13D6-837C66A45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0" y="1261547"/>
            <a:ext cx="5221198" cy="37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81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24FB9D4E-38DD-37A5-596B-815F8F1A35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Subnormal</a:t>
            </a:r>
            <a:r>
              <a:rPr lang="it-IT" dirty="0"/>
              <a:t> (4)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C28BD8A-6439-DB48-1324-DA3530A4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22</a:t>
            </a:fld>
            <a:endParaRPr lang="it-IT" dirty="0"/>
          </a:p>
        </p:txBody>
      </p:sp>
      <p:pic>
        <p:nvPicPr>
          <p:cNvPr id="5" name="Immagine 4" descr="Immagine che contiene diagramma, testo, Piano, Disegno tecnico&#10;&#10;Descrizione generata automaticamente">
            <a:extLst>
              <a:ext uri="{FF2B5EF4-FFF2-40B4-BE49-F238E27FC236}">
                <a16:creationId xmlns:a16="http://schemas.microsoft.com/office/drawing/2014/main" id="{845D3D77-5807-C881-223D-3213979C6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0" y="727210"/>
            <a:ext cx="4638843" cy="540358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EE6C4B-311F-85F9-F02C-E027BDCCEA52}"/>
              </a:ext>
            </a:extLst>
          </p:cNvPr>
          <p:cNvSpPr txBox="1"/>
          <p:nvPr/>
        </p:nvSpPr>
        <p:spPr>
          <a:xfrm>
            <a:off x="5648705" y="1536174"/>
            <a:ext cx="61329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600" dirty="0">
                <a:latin typeface="Montserrat" panose="00000500000000000000" pitchFamily="2" charset="0"/>
              </a:rPr>
              <a:t>Si presuppone che entrambi i J-bit siano uno, quindi si sottrae una linea di correzione J-bit nell'array di moltiplicazione, che richiede un'altra linea di prodotto parziale e alcuni bit per il complemento a due. Se A è </a:t>
            </a:r>
            <a:r>
              <a:rPr lang="it-IT" sz="1600" i="1" dirty="0" err="1">
                <a:latin typeface="Montserrat" panose="00000500000000000000" pitchFamily="2" charset="0"/>
              </a:rPr>
              <a:t>subnormal</a:t>
            </a:r>
            <a:r>
              <a:rPr lang="it-IT" sz="1600" dirty="0">
                <a:latin typeface="Montserrat" panose="00000500000000000000" pitchFamily="2" charset="0"/>
              </a:rPr>
              <a:t>, viene sottratto </a:t>
            </a:r>
            <a:r>
              <a:rPr lang="it-IT" sz="1600" i="1" dirty="0">
                <a:latin typeface="Montserrat" panose="00000500000000000000" pitchFamily="2" charset="0"/>
              </a:rPr>
              <a:t>M</a:t>
            </a:r>
            <a:r>
              <a:rPr lang="it-IT" sz="1600" i="1" baseline="-25000" dirty="0">
                <a:latin typeface="Montserrat" panose="00000500000000000000" pitchFamily="2" charset="0"/>
              </a:rPr>
              <a:t>B</a:t>
            </a:r>
            <a:r>
              <a:rPr lang="it-IT" sz="1600" dirty="0">
                <a:latin typeface="Montserrat" panose="00000500000000000000" pitchFamily="2" charset="0"/>
              </a:rPr>
              <a:t> e se B è </a:t>
            </a:r>
            <a:r>
              <a:rPr lang="it-IT" sz="1600" i="1" dirty="0" err="1">
                <a:latin typeface="Montserrat" panose="00000500000000000000" pitchFamily="2" charset="0"/>
              </a:rPr>
              <a:t>subnormal</a:t>
            </a:r>
            <a:r>
              <a:rPr lang="it-IT" sz="1600" dirty="0">
                <a:latin typeface="Montserrat" panose="00000500000000000000" pitchFamily="2" charset="0"/>
              </a:rPr>
              <a:t>, viene sottratto </a:t>
            </a:r>
            <a:r>
              <a:rPr lang="it-IT" sz="1600" i="1" dirty="0">
                <a:latin typeface="Montserrat" panose="00000500000000000000" pitchFamily="2" charset="0"/>
              </a:rPr>
              <a:t>M</a:t>
            </a:r>
            <a:r>
              <a:rPr lang="it-IT" sz="1600" i="1" baseline="-25000" dirty="0">
                <a:latin typeface="Montserrat" panose="00000500000000000000" pitchFamily="2" charset="0"/>
              </a:rPr>
              <a:t>A</a:t>
            </a:r>
            <a:endParaRPr lang="it-IT" sz="1600" dirty="0"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1600" dirty="0">
              <a:latin typeface="Montserrat" panose="000005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it-IT" sz="1600" b="0" i="0" u="none" strike="noStrike" baseline="0" dirty="0">
                <a:latin typeface="Montserrat" panose="00000500000000000000" pitchFamily="2" charset="0"/>
              </a:rPr>
              <a:t>Il risultato del </a:t>
            </a:r>
            <a:r>
              <a:rPr lang="it-IT" sz="1600" b="1" i="0" u="none" strike="noStrike" baseline="0" dirty="0" err="1">
                <a:latin typeface="Montserrat" panose="00000500000000000000" pitchFamily="2" charset="0"/>
              </a:rPr>
              <a:t>Main</a:t>
            </a:r>
            <a:r>
              <a:rPr lang="it-IT" sz="1600" b="1" i="0" u="none" strike="noStrike" baseline="0" dirty="0">
                <a:latin typeface="Montserrat" panose="00000500000000000000" pitchFamily="2" charset="0"/>
              </a:rPr>
              <a:t> </a:t>
            </a:r>
            <a:r>
              <a:rPr lang="it-IT" sz="1600" b="1" i="0" u="none" strike="noStrike" baseline="0" dirty="0" err="1">
                <a:latin typeface="Montserrat" panose="00000500000000000000" pitchFamily="2" charset="0"/>
              </a:rPr>
              <a:t>Adder</a:t>
            </a:r>
            <a:r>
              <a:rPr lang="it-IT" sz="1600" b="1" i="0" u="none" strike="noStrike" baseline="0" dirty="0">
                <a:latin typeface="Montserrat" panose="00000500000000000000" pitchFamily="2" charset="0"/>
              </a:rPr>
              <a:t> </a:t>
            </a:r>
            <a:r>
              <a:rPr lang="it-IT" sz="1600" b="0" i="0" u="none" strike="noStrike" baseline="0" dirty="0">
                <a:latin typeface="Montserrat" panose="00000500000000000000" pitchFamily="2" charset="0"/>
              </a:rPr>
              <a:t>deve essere normalizzato. Per accelerare la normalizzazione, la LZA viene eseguita in parallelo con il </a:t>
            </a:r>
            <a:r>
              <a:rPr lang="it-IT" sz="1600" b="1" i="0" u="none" strike="noStrike" baseline="0" dirty="0" err="1">
                <a:latin typeface="Montserrat" panose="00000500000000000000" pitchFamily="2" charset="0"/>
              </a:rPr>
              <a:t>Main</a:t>
            </a:r>
            <a:r>
              <a:rPr lang="it-IT" sz="1600" b="1" i="0" u="none" strike="noStrike" baseline="0" dirty="0">
                <a:latin typeface="Montserrat" panose="00000500000000000000" pitchFamily="2" charset="0"/>
              </a:rPr>
              <a:t> </a:t>
            </a:r>
            <a:r>
              <a:rPr lang="it-IT" sz="1600" b="1" i="0" u="none" strike="noStrike" baseline="0" dirty="0" err="1">
                <a:latin typeface="Montserrat" panose="00000500000000000000" pitchFamily="2" charset="0"/>
              </a:rPr>
              <a:t>Adder</a:t>
            </a:r>
            <a:endParaRPr lang="it-IT" sz="1600" b="1" dirty="0"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1600" dirty="0"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600" dirty="0">
                <a:latin typeface="Montserrat" panose="00000500000000000000" pitchFamily="2" charset="0"/>
              </a:rPr>
              <a:t>L’</a:t>
            </a:r>
            <a:r>
              <a:rPr lang="it-IT" sz="1600" i="1" dirty="0" err="1">
                <a:latin typeface="Montserrat" panose="00000500000000000000" pitchFamily="2" charset="0"/>
              </a:rPr>
              <a:t>underflow</a:t>
            </a:r>
            <a:r>
              <a:rPr lang="it-IT" sz="1600" dirty="0">
                <a:latin typeface="Montserrat" panose="00000500000000000000" pitchFamily="2" charset="0"/>
              </a:rPr>
              <a:t> viene rilevato se il J-bit dopo la normalizzazione è zero, il che significa avere una mantissa risultante </a:t>
            </a:r>
            <a:r>
              <a:rPr lang="it-IT" sz="1600" i="1" dirty="0" err="1">
                <a:latin typeface="Montserrat" panose="00000500000000000000" pitchFamily="2" charset="0"/>
              </a:rPr>
              <a:t>subnormal</a:t>
            </a:r>
            <a:r>
              <a:rPr lang="it-IT" sz="1600" dirty="0">
                <a:latin typeface="Montserrat" panose="00000500000000000000" pitchFamily="2" charset="0"/>
              </a:rPr>
              <a:t>, e l'esponente è impostato su zero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409B3F-0379-D039-9A3C-1E0550683B33}"/>
              </a:ext>
            </a:extLst>
          </p:cNvPr>
          <p:cNvSpPr txBox="1"/>
          <p:nvPr/>
        </p:nvSpPr>
        <p:spPr>
          <a:xfrm>
            <a:off x="-1" y="6257001"/>
            <a:ext cx="1219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Montserrat Medium" panose="00000600000000000000" pitchFamily="2" charset="0"/>
              </a:rPr>
              <a:t>[5] J. Sohn, D. K. Dean, E. Quintana, W. S. Wong, </a:t>
            </a:r>
            <a:r>
              <a:rPr lang="it-IT" sz="1200" dirty="0" err="1">
                <a:latin typeface="Montserrat Medium" panose="00000600000000000000" pitchFamily="2" charset="0"/>
              </a:rPr>
              <a:t>Enhanced</a:t>
            </a:r>
            <a:r>
              <a:rPr lang="it-IT" sz="1200" dirty="0">
                <a:latin typeface="Montserrat Medium" panose="00000600000000000000" pitchFamily="2" charset="0"/>
              </a:rPr>
              <a:t> </a:t>
            </a:r>
            <a:r>
              <a:rPr lang="it-IT" sz="1200" dirty="0" err="1">
                <a:latin typeface="Montserrat Medium" panose="00000600000000000000" pitchFamily="2" charset="0"/>
              </a:rPr>
              <a:t>Floating</a:t>
            </a:r>
            <a:r>
              <a:rPr lang="it-IT" sz="1200" dirty="0">
                <a:latin typeface="Montserrat Medium" panose="00000600000000000000" pitchFamily="2" charset="0"/>
              </a:rPr>
              <a:t>-Point </a:t>
            </a:r>
            <a:r>
              <a:rPr lang="it-IT" sz="1200" dirty="0" err="1">
                <a:latin typeface="Montserrat Medium" panose="00000600000000000000" pitchFamily="2" charset="0"/>
              </a:rPr>
              <a:t>Multiply-Add</a:t>
            </a:r>
            <a:r>
              <a:rPr lang="it-IT" sz="1200" dirty="0">
                <a:latin typeface="Montserrat Medium" panose="00000600000000000000" pitchFamily="2" charset="0"/>
              </a:rPr>
              <a:t> with Full </a:t>
            </a:r>
            <a:r>
              <a:rPr lang="it-IT" sz="1200" dirty="0" err="1">
                <a:latin typeface="Montserrat Medium" panose="00000600000000000000" pitchFamily="2" charset="0"/>
              </a:rPr>
              <a:t>Denormal</a:t>
            </a:r>
            <a:r>
              <a:rPr lang="it-IT" sz="1200" dirty="0">
                <a:latin typeface="Montserrat Medium" panose="00000600000000000000" pitchFamily="2" charset="0"/>
              </a:rPr>
              <a:t> Support</a:t>
            </a:r>
          </a:p>
        </p:txBody>
      </p:sp>
    </p:spTree>
    <p:extLst>
      <p:ext uri="{BB962C8B-B14F-4D97-AF65-F5344CB8AC3E}">
        <p14:creationId xmlns:p14="http://schemas.microsoft.com/office/powerpoint/2010/main" val="2146357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6865694-9B3F-9AF2-9F86-2A421F4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23</a:t>
            </a:fld>
            <a:endParaRPr lang="it-IT" dirty="0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8371EC89-B0B5-3F30-CCF8-14B9457442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48403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363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392CA3E-ABF1-671C-BC0D-FDF97B3096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83038"/>
            <a:ext cx="6006661" cy="805097"/>
          </a:xfrm>
        </p:spPr>
        <p:txBody>
          <a:bodyPr/>
          <a:lstStyle/>
          <a:p>
            <a:r>
              <a:rPr lang="it-IT" dirty="0" err="1"/>
              <a:t>Floating</a:t>
            </a:r>
            <a:r>
              <a:rPr lang="it-IT" dirty="0"/>
              <a:t> Point – Standard IEEE 754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6512D38-310C-370C-4CA6-DA58D3A0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3</a:t>
            </a:fld>
            <a:endParaRPr lang="it-IT" dirty="0"/>
          </a:p>
        </p:txBody>
      </p:sp>
      <p:pic>
        <p:nvPicPr>
          <p:cNvPr id="6" name="Immagine 5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E55F0543-5B6E-58D6-04D0-D4648D598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34" y="4271465"/>
            <a:ext cx="4558427" cy="1763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51758F9-97E3-E7F4-5BBE-8F0D8DA47C5C}"/>
                  </a:ext>
                </a:extLst>
              </p:cNvPr>
              <p:cNvSpPr txBox="1"/>
              <p:nvPr/>
            </p:nvSpPr>
            <p:spPr>
              <a:xfrm>
                <a:off x="774616" y="1088135"/>
                <a:ext cx="10475790" cy="3027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>
                    <a:latin typeface="Montserrat" panose="00000500000000000000" pitchFamily="2" charset="0"/>
                  </a:rPr>
                  <a:t>Rappresentazione binary32 </a:t>
                </a:r>
                <a:r>
                  <a:rPr lang="it-IT" dirty="0">
                    <a:latin typeface="Montserrat" panose="00000500000000000000" pitchFamily="2" charset="0"/>
                    <a:sym typeface="Wingdings" panose="05000000000000000000" pitchFamily="2" charset="2"/>
                  </a:rPr>
                  <a:t></a:t>
                </a:r>
                <a:r>
                  <a:rPr lang="it-IT" dirty="0">
                    <a:latin typeface="Montserrat" panose="00000500000000000000" pitchFamily="2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−127</m:t>
                                </m:r>
                              </m:sup>
                            </m:s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   0&lt;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&lt;255</m:t>
                            </m:r>
                          </m:e>
                          <m:e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−126</m:t>
                                </m:r>
                              </m:sup>
                            </m:s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it-IT" dirty="0">
                  <a:latin typeface="Montserrat" panose="00000500000000000000" pitchFamily="2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it-IT" dirty="0">
                  <a:latin typeface="Montserrat" panose="00000500000000000000" pitchFamily="2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>
                    <a:latin typeface="Montserrat" panose="00000500000000000000" pitchFamily="2" charset="0"/>
                  </a:rPr>
                  <a:t>Uso di una rappresentazione normalizzata </a:t>
                </a:r>
                <a:r>
                  <a:rPr lang="it-IT" dirty="0">
                    <a:latin typeface="Montserrat" panose="00000500000000000000" pitchFamily="2" charset="0"/>
                    <a:sym typeface="Wingdings" panose="05000000000000000000" pitchFamily="2" charset="2"/>
                  </a:rPr>
                  <a:t> Riduzione </a:t>
                </a:r>
                <a:r>
                  <a:rPr lang="it-IT" dirty="0" err="1">
                    <a:latin typeface="Montserrat" panose="00000500000000000000" pitchFamily="2" charset="0"/>
                    <a:sym typeface="Wingdings" panose="05000000000000000000" pitchFamily="2" charset="2"/>
                  </a:rPr>
                  <a:t>dynamic</a:t>
                </a:r>
                <a:r>
                  <a:rPr lang="it-IT" dirty="0">
                    <a:latin typeface="Montserrat" panose="00000500000000000000" pitchFamily="2" charset="0"/>
                    <a:sym typeface="Wingdings" panose="05000000000000000000" pitchFamily="2" charset="2"/>
                  </a:rPr>
                  <a:t> range tramite </a:t>
                </a:r>
                <a:r>
                  <a:rPr lang="it-IT" dirty="0" err="1">
                    <a:latin typeface="Montserrat" panose="00000500000000000000" pitchFamily="2" charset="0"/>
                    <a:sym typeface="Wingdings" panose="05000000000000000000" pitchFamily="2" charset="2"/>
                  </a:rPr>
                  <a:t>denormals</a:t>
                </a:r>
                <a:endParaRPr lang="it-IT" dirty="0">
                  <a:latin typeface="Montserrat" panose="00000500000000000000" pitchFamily="2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it-IT" dirty="0">
                  <a:latin typeface="Montserrat" panose="00000500000000000000" pitchFamily="2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>
                    <a:latin typeface="Montserrat" panose="00000500000000000000" pitchFamily="2" charset="0"/>
                  </a:rPr>
                  <a:t>Special </a:t>
                </a:r>
                <a:r>
                  <a:rPr lang="it-IT" dirty="0" err="1">
                    <a:latin typeface="Montserrat" panose="00000500000000000000" pitchFamily="2" charset="0"/>
                  </a:rPr>
                  <a:t>values</a:t>
                </a:r>
                <a:r>
                  <a:rPr lang="it-IT" dirty="0">
                    <a:latin typeface="Montserrat" panose="00000500000000000000" pitchFamily="2" charset="0"/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it-IT" dirty="0">
                    <a:latin typeface="Montserrat" panose="00000500000000000000" pitchFamily="2" charset="0"/>
                  </a:rPr>
                  <a:t>Infinito </a:t>
                </a:r>
                <a:r>
                  <a:rPr lang="it-IT" dirty="0">
                    <a:latin typeface="Montserrat" panose="00000500000000000000" pitchFamily="2" charset="0"/>
                    <a:sym typeface="Wingdings" panose="05000000000000000000" pitchFamily="2" charset="2"/>
                  </a:rPr>
                  <a:t> E=2</a:t>
                </a:r>
                <a:r>
                  <a:rPr lang="it-IT" baseline="30000" dirty="0">
                    <a:latin typeface="Montserrat" panose="00000500000000000000" pitchFamily="2" charset="0"/>
                    <a:sym typeface="Wingdings" panose="05000000000000000000" pitchFamily="2" charset="2"/>
                  </a:rPr>
                  <a:t>e</a:t>
                </a:r>
                <a:r>
                  <a:rPr lang="it-IT" dirty="0">
                    <a:latin typeface="Montserrat" panose="00000500000000000000" pitchFamily="2" charset="0"/>
                    <a:sym typeface="Wingdings" panose="05000000000000000000" pitchFamily="2" charset="2"/>
                  </a:rPr>
                  <a:t>-1 F=0</a:t>
                </a:r>
                <a:endParaRPr lang="it-IT" dirty="0">
                  <a:latin typeface="Montserrat" panose="00000500000000000000" pitchFamily="2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it-IT" dirty="0" err="1">
                    <a:latin typeface="Montserrat" panose="00000500000000000000" pitchFamily="2" charset="0"/>
                  </a:rPr>
                  <a:t>NaN</a:t>
                </a:r>
                <a:r>
                  <a:rPr lang="it-IT" dirty="0">
                    <a:latin typeface="Montserrat" panose="00000500000000000000" pitchFamily="2" charset="0"/>
                  </a:rPr>
                  <a:t> </a:t>
                </a:r>
                <a:r>
                  <a:rPr lang="it-IT" dirty="0">
                    <a:latin typeface="Montserrat" panose="00000500000000000000" pitchFamily="2" charset="0"/>
                    <a:sym typeface="Wingdings" panose="05000000000000000000" pitchFamily="2" charset="2"/>
                  </a:rPr>
                  <a:t> E=2</a:t>
                </a:r>
                <a:r>
                  <a:rPr lang="it-IT" baseline="30000" dirty="0">
                    <a:latin typeface="Montserrat" panose="00000500000000000000" pitchFamily="2" charset="0"/>
                    <a:sym typeface="Wingdings" panose="05000000000000000000" pitchFamily="2" charset="2"/>
                  </a:rPr>
                  <a:t>e</a:t>
                </a:r>
                <a:r>
                  <a:rPr lang="it-IT" dirty="0">
                    <a:latin typeface="Montserrat" panose="00000500000000000000" pitchFamily="2" charset="0"/>
                    <a:sym typeface="Wingdings" panose="05000000000000000000" pitchFamily="2" charset="2"/>
                  </a:rPr>
                  <a:t>-1 F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</m:oMath>
                </a14:m>
                <a:r>
                  <a:rPr lang="it-IT" dirty="0">
                    <a:latin typeface="Montserrat" panose="00000500000000000000" pitchFamily="2" charset="0"/>
                    <a:sym typeface="Wingdings" panose="05000000000000000000" pitchFamily="2" charset="2"/>
                  </a:rPr>
                  <a:t>0</a:t>
                </a:r>
                <a:endParaRPr lang="it-IT" dirty="0">
                  <a:latin typeface="Montserrat" panose="00000500000000000000" pitchFamily="2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it-IT" dirty="0">
                    <a:latin typeface="Montserrat" panose="00000500000000000000" pitchFamily="2" charset="0"/>
                  </a:rPr>
                  <a:t>Zero </a:t>
                </a:r>
                <a:r>
                  <a:rPr lang="it-IT" dirty="0">
                    <a:latin typeface="Montserrat" panose="00000500000000000000" pitchFamily="2" charset="0"/>
                    <a:sym typeface="Wingdings" panose="05000000000000000000" pitchFamily="2" charset="2"/>
                  </a:rPr>
                  <a:t> E=0 F=0</a:t>
                </a:r>
                <a:endParaRPr lang="it-IT" dirty="0"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51758F9-97E3-E7F4-5BBE-8F0D8DA47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6" y="1088135"/>
                <a:ext cx="10475790" cy="3027752"/>
              </a:xfrm>
              <a:prstGeom prst="rect">
                <a:avLst/>
              </a:prstGeom>
              <a:blipFill>
                <a:blip r:embed="rId3"/>
                <a:stretch>
                  <a:fillRect l="-349" b="-24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4A652F36-2A7C-0850-5CBE-30734280B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061" y="2840817"/>
            <a:ext cx="6396145" cy="286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0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6A7C915-B222-19E5-28CD-22D462EA8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Fused</a:t>
            </a:r>
            <a:r>
              <a:rPr lang="it-IT" dirty="0"/>
              <a:t> </a:t>
            </a:r>
            <a:r>
              <a:rPr lang="it-IT" dirty="0" err="1"/>
              <a:t>Multiply-Add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16A562B-FA19-DBD7-8AD1-E6538E96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4</a:t>
            </a:fld>
            <a:endParaRPr lang="it-IT" dirty="0"/>
          </a:p>
        </p:txBody>
      </p:sp>
      <p:pic>
        <p:nvPicPr>
          <p:cNvPr id="7" name="Immagine 6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865AB906-B551-ACF2-E826-E3EF5F70D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6" y="700851"/>
            <a:ext cx="7026204" cy="545629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7C36999-437E-8C1D-E0BB-7677E40B36AD}"/>
              </a:ext>
            </a:extLst>
          </p:cNvPr>
          <p:cNvSpPr txBox="1"/>
          <p:nvPr/>
        </p:nvSpPr>
        <p:spPr>
          <a:xfrm>
            <a:off x="7144762" y="1409521"/>
            <a:ext cx="466841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dirty="0">
                <a:latin typeface="Montserrat" panose="00000500000000000000" pitchFamily="2" charset="0"/>
              </a:rPr>
              <a:t>Z = W + X * 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it-IT" dirty="0">
              <a:latin typeface="Montserrat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dirty="0">
                <a:latin typeface="Montserrat" panose="00000500000000000000" pitchFamily="2" charset="0"/>
              </a:rPr>
              <a:t>Step:</a:t>
            </a:r>
          </a:p>
          <a:p>
            <a:pPr marL="800100" lvl="1" indent="-342900">
              <a:buFont typeface="+mj-lt"/>
              <a:buAutoNum type="arabicParenR"/>
            </a:pPr>
            <a:r>
              <a:rPr lang="it-IT" dirty="0">
                <a:latin typeface="Montserrat" panose="00000500000000000000" pitchFamily="2" charset="0"/>
              </a:rPr>
              <a:t>M</a:t>
            </a:r>
            <a:r>
              <a:rPr lang="it-IT" baseline="-25000" dirty="0">
                <a:latin typeface="Montserrat" panose="00000500000000000000" pitchFamily="2" charset="0"/>
              </a:rPr>
              <a:t>X</a:t>
            </a:r>
            <a:r>
              <a:rPr lang="it-IT" dirty="0">
                <a:latin typeface="Montserrat" panose="00000500000000000000" pitchFamily="2" charset="0"/>
              </a:rPr>
              <a:t> * M</a:t>
            </a:r>
            <a:r>
              <a:rPr lang="it-IT" baseline="-25000" dirty="0">
                <a:latin typeface="Montserrat" panose="00000500000000000000" pitchFamily="2" charset="0"/>
              </a:rPr>
              <a:t>Y</a:t>
            </a:r>
            <a:r>
              <a:rPr lang="it-IT" dirty="0">
                <a:latin typeface="Montserrat" panose="00000500000000000000" pitchFamily="2" charset="0"/>
              </a:rPr>
              <a:t> </a:t>
            </a:r>
          </a:p>
          <a:p>
            <a:pPr marL="800100" lvl="1" indent="-342900">
              <a:buFont typeface="+mj-lt"/>
              <a:buAutoNum type="arabicParenR"/>
            </a:pPr>
            <a:r>
              <a:rPr lang="it-IT" dirty="0">
                <a:latin typeface="Montserrat" panose="00000500000000000000" pitchFamily="2" charset="0"/>
              </a:rPr>
              <a:t>E</a:t>
            </a:r>
            <a:r>
              <a:rPr lang="it-IT" baseline="-25000" dirty="0">
                <a:latin typeface="Montserrat" panose="00000500000000000000" pitchFamily="2" charset="0"/>
              </a:rPr>
              <a:t>X</a:t>
            </a:r>
            <a:r>
              <a:rPr lang="it-IT" dirty="0">
                <a:latin typeface="Montserrat" panose="00000500000000000000" pitchFamily="2" charset="0"/>
              </a:rPr>
              <a:t> + E</a:t>
            </a:r>
            <a:r>
              <a:rPr lang="it-IT" baseline="-25000" dirty="0">
                <a:latin typeface="Montserrat" panose="00000500000000000000" pitchFamily="2" charset="0"/>
              </a:rPr>
              <a:t>Y</a:t>
            </a:r>
            <a:r>
              <a:rPr lang="it-IT" dirty="0">
                <a:latin typeface="Montserrat" panose="00000500000000000000" pitchFamily="2" charset="0"/>
              </a:rPr>
              <a:t> </a:t>
            </a:r>
          </a:p>
          <a:p>
            <a:pPr marL="800100" lvl="1" indent="-342900">
              <a:buFont typeface="+mj-lt"/>
              <a:buAutoNum type="arabicParenR"/>
            </a:pPr>
            <a:r>
              <a:rPr lang="it-IT" dirty="0">
                <a:latin typeface="Montserrat" panose="00000500000000000000" pitchFamily="2" charset="0"/>
              </a:rPr>
              <a:t>Determinare lo shift di allineamento e </a:t>
            </a:r>
            <a:r>
              <a:rPr lang="it-IT" dirty="0" err="1">
                <a:latin typeface="Montserrat" panose="00000500000000000000" pitchFamily="2" charset="0"/>
              </a:rPr>
              <a:t>shifting</a:t>
            </a:r>
            <a:r>
              <a:rPr lang="it-IT" dirty="0">
                <a:latin typeface="Montserrat" panose="00000500000000000000" pitchFamily="2" charset="0"/>
              </a:rPr>
              <a:t> di M</a:t>
            </a:r>
            <a:r>
              <a:rPr lang="it-IT" baseline="-25000" dirty="0">
                <a:latin typeface="Montserrat" panose="00000500000000000000" pitchFamily="2" charset="0"/>
              </a:rPr>
              <a:t>W</a:t>
            </a:r>
          </a:p>
          <a:p>
            <a:pPr marL="800100" lvl="1" indent="-342900">
              <a:buFont typeface="+mj-lt"/>
              <a:buAutoNum type="arabicParenR"/>
            </a:pPr>
            <a:r>
              <a:rPr lang="it-IT" dirty="0">
                <a:latin typeface="Montserrat" panose="00000500000000000000" pitchFamily="2" charset="0"/>
              </a:rPr>
              <a:t>E</a:t>
            </a:r>
            <a:r>
              <a:rPr lang="it-IT" baseline="-25000" dirty="0">
                <a:latin typeface="Montserrat" panose="00000500000000000000" pitchFamily="2" charset="0"/>
              </a:rPr>
              <a:t>Z</a:t>
            </a:r>
            <a:r>
              <a:rPr lang="it-IT" dirty="0">
                <a:latin typeface="Montserrat" panose="00000500000000000000" pitchFamily="2" charset="0"/>
              </a:rPr>
              <a:t> = max(E</a:t>
            </a:r>
            <a:r>
              <a:rPr lang="it-IT" baseline="-25000" dirty="0">
                <a:latin typeface="Montserrat" panose="00000500000000000000" pitchFamily="2" charset="0"/>
              </a:rPr>
              <a:t>X</a:t>
            </a:r>
            <a:r>
              <a:rPr lang="it-IT" dirty="0">
                <a:latin typeface="Montserrat" panose="00000500000000000000" pitchFamily="2" charset="0"/>
              </a:rPr>
              <a:t> + E</a:t>
            </a:r>
            <a:r>
              <a:rPr lang="it-IT" baseline="-25000" dirty="0">
                <a:latin typeface="Montserrat" panose="00000500000000000000" pitchFamily="2" charset="0"/>
              </a:rPr>
              <a:t>Y</a:t>
            </a:r>
            <a:r>
              <a:rPr lang="it-IT" dirty="0">
                <a:latin typeface="Montserrat" panose="00000500000000000000" pitchFamily="2" charset="0"/>
              </a:rPr>
              <a:t>)</a:t>
            </a:r>
          </a:p>
          <a:p>
            <a:pPr marL="800100" lvl="1" indent="-342900">
              <a:buFont typeface="+mj-lt"/>
              <a:buAutoNum type="arabicParenR"/>
            </a:pPr>
            <a:r>
              <a:rPr lang="it-IT" dirty="0">
                <a:latin typeface="Montserrat" panose="00000500000000000000" pitchFamily="2" charset="0"/>
              </a:rPr>
              <a:t>Somma tra il prodotto e M</a:t>
            </a:r>
            <a:r>
              <a:rPr lang="it-IT" baseline="-25000" dirty="0">
                <a:latin typeface="Montserrat" panose="00000500000000000000" pitchFamily="2" charset="0"/>
              </a:rPr>
              <a:t>W</a:t>
            </a:r>
            <a:r>
              <a:rPr lang="it-IT" dirty="0">
                <a:latin typeface="Montserrat" panose="00000500000000000000" pitchFamily="2" charset="0"/>
              </a:rPr>
              <a:t> allineato</a:t>
            </a:r>
          </a:p>
          <a:p>
            <a:pPr marL="800100" lvl="1" indent="-342900">
              <a:buFont typeface="+mj-lt"/>
              <a:buAutoNum type="arabicParenR"/>
            </a:pPr>
            <a:r>
              <a:rPr lang="it-IT" dirty="0">
                <a:latin typeface="Montserrat" panose="00000500000000000000" pitchFamily="2" charset="0"/>
              </a:rPr>
              <a:t>Normalizzare output </a:t>
            </a:r>
            <a:r>
              <a:rPr lang="it-IT" dirty="0" err="1">
                <a:latin typeface="Montserrat" panose="00000500000000000000" pitchFamily="2" charset="0"/>
              </a:rPr>
              <a:t>adder</a:t>
            </a:r>
            <a:r>
              <a:rPr lang="it-IT" dirty="0">
                <a:latin typeface="Montserrat" panose="00000500000000000000" pitchFamily="2" charset="0"/>
              </a:rPr>
              <a:t> e update dell’esponente</a:t>
            </a:r>
          </a:p>
          <a:p>
            <a:pPr marL="800100" lvl="1" indent="-342900">
              <a:buFont typeface="+mj-lt"/>
              <a:buAutoNum type="arabicParenR"/>
            </a:pPr>
            <a:r>
              <a:rPr lang="it-IT" dirty="0" err="1">
                <a:latin typeface="Montserrat" panose="00000500000000000000" pitchFamily="2" charset="0"/>
              </a:rPr>
              <a:t>Rounding</a:t>
            </a:r>
            <a:endParaRPr lang="it-IT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it-IT" dirty="0">
                <a:latin typeface="Montserrat" panose="00000500000000000000" pitchFamily="2" charset="0"/>
              </a:rPr>
              <a:t>Determinare flag e special </a:t>
            </a:r>
            <a:r>
              <a:rPr lang="it-IT" dirty="0" err="1">
                <a:latin typeface="Montserrat" panose="00000500000000000000" pitchFamily="2" charset="0"/>
              </a:rPr>
              <a:t>values</a:t>
            </a:r>
            <a:endParaRPr lang="it-IT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arenR"/>
            </a:pPr>
            <a:endParaRPr lang="it-IT" baseline="-250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arenR"/>
            </a:pPr>
            <a:endParaRPr lang="it-IT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arenR"/>
            </a:pPr>
            <a:endParaRPr lang="it-IT" dirty="0">
              <a:latin typeface="Montserrat" panose="00000500000000000000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8C6FB1-51EA-DC38-CD2E-C4966E203CC5}"/>
              </a:ext>
            </a:extLst>
          </p:cNvPr>
          <p:cNvSpPr txBox="1"/>
          <p:nvPr/>
        </p:nvSpPr>
        <p:spPr>
          <a:xfrm>
            <a:off x="-1" y="6257001"/>
            <a:ext cx="1219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Montserrat Medium" panose="00000600000000000000" pitchFamily="2" charset="0"/>
              </a:rPr>
              <a:t>[1] Milos D. </a:t>
            </a:r>
            <a:r>
              <a:rPr lang="it-IT" sz="1200" dirty="0" err="1">
                <a:latin typeface="Montserrat Medium" panose="00000600000000000000" pitchFamily="2" charset="0"/>
              </a:rPr>
              <a:t>Ercegovac</a:t>
            </a:r>
            <a:r>
              <a:rPr lang="it-IT" sz="1200" dirty="0">
                <a:latin typeface="Montserrat Medium" panose="00000600000000000000" pitchFamily="2" charset="0"/>
              </a:rPr>
              <a:t>, Tomàs Lang, Digital </a:t>
            </a:r>
            <a:r>
              <a:rPr lang="it-IT" sz="1200" dirty="0" err="1">
                <a:latin typeface="Montserrat Medium" panose="00000600000000000000" pitchFamily="2" charset="0"/>
              </a:rPr>
              <a:t>Arithmetic</a:t>
            </a:r>
            <a:endParaRPr lang="it-IT" sz="1200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04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97D39ED3-3DD4-F1AE-C807-76BF43AA24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5277" y="283038"/>
            <a:ext cx="5247384" cy="417353"/>
          </a:xfrm>
        </p:spPr>
        <p:txBody>
          <a:bodyPr/>
          <a:lstStyle/>
          <a:p>
            <a:r>
              <a:rPr lang="it-IT" dirty="0"/>
              <a:t>Implementazione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8064A36-E879-BBF1-117D-81351EA8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5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ADE33CB-B62F-9A06-B46E-F85348ACD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888" y="173392"/>
            <a:ext cx="5012264" cy="614724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556081-2D72-E323-76FF-395C0D6BDE8D}"/>
              </a:ext>
            </a:extLst>
          </p:cNvPr>
          <p:cNvSpPr txBox="1"/>
          <p:nvPr/>
        </p:nvSpPr>
        <p:spPr>
          <a:xfrm>
            <a:off x="-1" y="6257001"/>
            <a:ext cx="1219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Montserrat Medium" panose="00000600000000000000" pitchFamily="2" charset="0"/>
              </a:rPr>
              <a:t>[2] Alberto </a:t>
            </a:r>
            <a:r>
              <a:rPr lang="it-IT" sz="1200" dirty="0" err="1">
                <a:latin typeface="Montserrat Medium" panose="00000600000000000000" pitchFamily="2" charset="0"/>
              </a:rPr>
              <a:t>Nannarelli</a:t>
            </a:r>
            <a:r>
              <a:rPr lang="it-IT" sz="1200" dirty="0">
                <a:latin typeface="Montserrat Medium" panose="00000600000000000000" pitchFamily="2" charset="0"/>
              </a:rPr>
              <a:t>, </a:t>
            </a:r>
            <a:r>
              <a:rPr lang="it-IT" sz="1200" dirty="0" err="1">
                <a:latin typeface="Montserrat Medium" panose="00000600000000000000" pitchFamily="2" charset="0"/>
              </a:rPr>
              <a:t>Fused</a:t>
            </a:r>
            <a:r>
              <a:rPr lang="it-IT" sz="1200" dirty="0">
                <a:latin typeface="Montserrat Medium" panose="00000600000000000000" pitchFamily="2" charset="0"/>
              </a:rPr>
              <a:t> </a:t>
            </a:r>
            <a:r>
              <a:rPr lang="it-IT" sz="1200" dirty="0" err="1">
                <a:latin typeface="Montserrat Medium" panose="00000600000000000000" pitchFamily="2" charset="0"/>
              </a:rPr>
              <a:t>Multiply-Add</a:t>
            </a:r>
            <a:r>
              <a:rPr lang="it-IT" sz="1200" dirty="0">
                <a:latin typeface="Montserrat Medium" panose="00000600000000000000" pitchFamily="2" charset="0"/>
              </a:rPr>
              <a:t> for </a:t>
            </a:r>
            <a:r>
              <a:rPr lang="it-IT" sz="1200" dirty="0" err="1">
                <a:latin typeface="Montserrat Medium" panose="00000600000000000000" pitchFamily="2" charset="0"/>
              </a:rPr>
              <a:t>Variable</a:t>
            </a:r>
            <a:r>
              <a:rPr lang="it-IT" sz="1200" dirty="0">
                <a:latin typeface="Montserrat Medium" panose="00000600000000000000" pitchFamily="2" charset="0"/>
              </a:rPr>
              <a:t> Precision </a:t>
            </a:r>
            <a:r>
              <a:rPr lang="it-IT" sz="1200" dirty="0" err="1">
                <a:latin typeface="Montserrat Medium" panose="00000600000000000000" pitchFamily="2" charset="0"/>
              </a:rPr>
              <a:t>Floating</a:t>
            </a:r>
            <a:r>
              <a:rPr lang="it-IT" sz="1200" dirty="0">
                <a:latin typeface="Montserrat Medium" panose="00000600000000000000" pitchFamily="2" charset="0"/>
              </a:rPr>
              <a:t> Point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BED56E-6446-9CA5-8704-57E0C92BB9A6}"/>
              </a:ext>
            </a:extLst>
          </p:cNvPr>
          <p:cNvSpPr txBox="1"/>
          <p:nvPr/>
        </p:nvSpPr>
        <p:spPr>
          <a:xfrm>
            <a:off x="6907680" y="1169764"/>
            <a:ext cx="47688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dirty="0">
                <a:latin typeface="Montserrat" panose="00000500000000000000" pitchFamily="2" charset="0"/>
              </a:rPr>
              <a:t>Basata su [2]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dirty="0"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dirty="0">
                <a:latin typeface="Montserrat" panose="00000500000000000000" pitchFamily="2" charset="0"/>
                <a:sym typeface="Wingdings" panose="05000000000000000000" pitchFamily="2" charset="2"/>
              </a:rPr>
              <a:t>FMA single </a:t>
            </a:r>
            <a:r>
              <a:rPr lang="it-IT" dirty="0" err="1">
                <a:latin typeface="Montserrat" panose="00000500000000000000" pitchFamily="2" charset="0"/>
                <a:sym typeface="Wingdings" panose="05000000000000000000" pitchFamily="2" charset="2"/>
              </a:rPr>
              <a:t>precision</a:t>
            </a:r>
            <a:r>
              <a:rPr lang="it-IT" dirty="0">
                <a:latin typeface="Montserrat" panose="00000500000000000000" pitchFamily="2" charset="0"/>
                <a:sym typeface="Wingdings" panose="05000000000000000000" pitchFamily="2" charset="2"/>
              </a:rPr>
              <a:t> (parametrizzabile in </a:t>
            </a:r>
            <a:r>
              <a:rPr lang="it-IT" dirty="0" err="1">
                <a:latin typeface="Montserrat" panose="00000500000000000000" pitchFamily="2" charset="0"/>
                <a:sym typeface="Wingdings" panose="05000000000000000000" pitchFamily="2" charset="2"/>
              </a:rPr>
              <a:t>half</a:t>
            </a:r>
            <a:r>
              <a:rPr lang="it-IT" dirty="0">
                <a:latin typeface="Montserrat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Montserrat" panose="00000500000000000000" pitchFamily="2" charset="0"/>
                <a:sym typeface="Wingdings" panose="05000000000000000000" pitchFamily="2" charset="2"/>
              </a:rPr>
              <a:t>precision</a:t>
            </a:r>
            <a:r>
              <a:rPr lang="it-IT" dirty="0">
                <a:latin typeface="Montserrat" panose="00000500000000000000" pitchFamily="2" charset="0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dirty="0">
                <a:latin typeface="Montserrat" panose="00000500000000000000" pitchFamily="2" charset="0"/>
                <a:sym typeface="Wingdings" panose="05000000000000000000" pitchFamily="2" charset="2"/>
              </a:rPr>
              <a:t>Supporto per tutti gli </a:t>
            </a:r>
            <a:r>
              <a:rPr lang="it-IT" dirty="0" err="1">
                <a:latin typeface="Montserrat" panose="00000500000000000000" pitchFamily="2" charset="0"/>
                <a:sym typeface="Wingdings" panose="05000000000000000000" pitchFamily="2" charset="2"/>
              </a:rPr>
              <a:t>exception</a:t>
            </a:r>
            <a:endParaRPr lang="it-IT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dirty="0">
                <a:latin typeface="Montserrat" panose="00000500000000000000" pitchFamily="2" charset="0"/>
                <a:sym typeface="Wingdings" panose="05000000000000000000" pitchFamily="2" charset="2"/>
              </a:rPr>
              <a:t>4 Modalità di </a:t>
            </a:r>
            <a:r>
              <a:rPr lang="it-IT" dirty="0" err="1">
                <a:latin typeface="Montserrat" panose="00000500000000000000" pitchFamily="2" charset="0"/>
                <a:sym typeface="Wingdings" panose="05000000000000000000" pitchFamily="2" charset="2"/>
              </a:rPr>
              <a:t>Rounding</a:t>
            </a:r>
            <a:endParaRPr lang="it-IT" dirty="0">
              <a:latin typeface="Montserrat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8" name="Immagine 7" descr="Immagine che contiene testo, biglietto da visita, schermata, Carattere&#10;&#10;Descrizione generata automaticamente">
            <a:extLst>
              <a:ext uri="{FF2B5EF4-FFF2-40B4-BE49-F238E27FC236}">
                <a16:creationId xmlns:a16="http://schemas.microsoft.com/office/drawing/2014/main" id="{F8BB194D-0656-788D-3401-F43F688E2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49" y="3733420"/>
            <a:ext cx="2096029" cy="203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0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26AB0644-510B-ADCE-1A2C-4E55EB642A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5277" y="283038"/>
            <a:ext cx="5247384" cy="495175"/>
          </a:xfrm>
        </p:spPr>
        <p:txBody>
          <a:bodyPr/>
          <a:lstStyle/>
          <a:p>
            <a:r>
              <a:rPr lang="it-IT" dirty="0" err="1"/>
              <a:t>Multiplier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469128E-653F-AE23-68DF-915E1836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CEEB97-74EB-68A4-625A-F73288647C2F}"/>
              </a:ext>
            </a:extLst>
          </p:cNvPr>
          <p:cNvSpPr txBox="1"/>
          <p:nvPr/>
        </p:nvSpPr>
        <p:spPr>
          <a:xfrm>
            <a:off x="-1" y="6257001"/>
            <a:ext cx="1219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Montserrat Medium" panose="00000600000000000000" pitchFamily="2" charset="0"/>
              </a:rPr>
              <a:t>[3] Neil H. </a:t>
            </a:r>
            <a:r>
              <a:rPr lang="it-IT" sz="1200" dirty="0" err="1">
                <a:latin typeface="Montserrat Medium" panose="00000600000000000000" pitchFamily="2" charset="0"/>
              </a:rPr>
              <a:t>Weste</a:t>
            </a:r>
            <a:r>
              <a:rPr lang="it-IT" sz="1200" dirty="0">
                <a:latin typeface="Montserrat Medium" panose="00000600000000000000" pitchFamily="2" charset="0"/>
              </a:rPr>
              <a:t>, David Money Harris, CMOS VLSI Design: A </a:t>
            </a:r>
            <a:r>
              <a:rPr lang="it-IT" sz="1200" dirty="0" err="1">
                <a:latin typeface="Montserrat Medium" panose="00000600000000000000" pitchFamily="2" charset="0"/>
              </a:rPr>
              <a:t>Circuits</a:t>
            </a:r>
            <a:r>
              <a:rPr lang="it-IT" sz="1200" dirty="0">
                <a:latin typeface="Montserrat Medium" panose="00000600000000000000" pitchFamily="2" charset="0"/>
              </a:rPr>
              <a:t> and Systems </a:t>
            </a:r>
            <a:r>
              <a:rPr lang="it-IT" sz="1200" dirty="0" err="1">
                <a:latin typeface="Montserrat Medium" panose="00000600000000000000" pitchFamily="2" charset="0"/>
              </a:rPr>
              <a:t>Perspective</a:t>
            </a:r>
            <a:endParaRPr lang="it-IT" sz="1200" dirty="0">
              <a:latin typeface="Montserrat Medium" panose="00000600000000000000" pitchFamily="2" charset="0"/>
            </a:endParaRPr>
          </a:p>
        </p:txBody>
      </p:sp>
      <p:pic>
        <p:nvPicPr>
          <p:cNvPr id="5" name="Immagine 4" descr="Immagine che contiene diagramma, linea, Parallelo, Piano&#10;&#10;Descrizione generata automaticamente">
            <a:extLst>
              <a:ext uri="{FF2B5EF4-FFF2-40B4-BE49-F238E27FC236}">
                <a16:creationId xmlns:a16="http://schemas.microsoft.com/office/drawing/2014/main" id="{D577BA7D-1FC4-316B-D9F6-7E7F2F401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92" y="991218"/>
            <a:ext cx="7536976" cy="4936561"/>
          </a:xfrm>
          <a:prstGeom prst="rect">
            <a:avLst/>
          </a:prstGeom>
        </p:spPr>
      </p:pic>
      <p:pic>
        <p:nvPicPr>
          <p:cNvPr id="8" name="Immagine 7" descr="Immagine che contiene diagramma, linea, Carattere&#10;&#10;Descrizione generata automaticamente">
            <a:extLst>
              <a:ext uri="{FF2B5EF4-FFF2-40B4-BE49-F238E27FC236}">
                <a16:creationId xmlns:a16="http://schemas.microsoft.com/office/drawing/2014/main" id="{40D14B5E-6A45-94C7-E8D1-6D977D270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0342"/>
            <a:ext cx="4363292" cy="113824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9095336-C19B-6BEB-6F94-035F77CA60CA}"/>
              </a:ext>
            </a:extLst>
          </p:cNvPr>
          <p:cNvSpPr txBox="1"/>
          <p:nvPr/>
        </p:nvSpPr>
        <p:spPr>
          <a:xfrm>
            <a:off x="221522" y="4159410"/>
            <a:ext cx="3920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Montserrat" panose="00000500000000000000" pitchFamily="2" charset="0"/>
              </a:rPr>
              <a:t>Multiplier</a:t>
            </a:r>
            <a:r>
              <a:rPr lang="it-IT" dirty="0">
                <a:latin typeface="Montserrat" panose="00000500000000000000" pitchFamily="2" charset="0"/>
              </a:rPr>
              <a:t> con </a:t>
            </a:r>
            <a:r>
              <a:rPr lang="it-IT" dirty="0" err="1">
                <a:latin typeface="Montserrat" panose="00000500000000000000" pitchFamily="2" charset="0"/>
              </a:rPr>
              <a:t>Carry</a:t>
            </a:r>
            <a:r>
              <a:rPr lang="it-IT" dirty="0">
                <a:latin typeface="Montserrat" panose="00000500000000000000" pitchFamily="2" charset="0"/>
              </a:rPr>
              <a:t>-Save </a:t>
            </a:r>
            <a:r>
              <a:rPr lang="it-IT" dirty="0" err="1">
                <a:latin typeface="Montserrat" panose="00000500000000000000" pitchFamily="2" charset="0"/>
              </a:rPr>
              <a:t>Result</a:t>
            </a:r>
            <a:endParaRPr lang="it-IT" dirty="0">
              <a:latin typeface="Montserrat" panose="00000500000000000000" pitchFamily="2" charset="0"/>
            </a:endParaRPr>
          </a:p>
          <a:p>
            <a:pPr algn="ctr"/>
            <a:r>
              <a:rPr lang="it-IT" dirty="0">
                <a:latin typeface="Montserrat" panose="00000500000000000000" pitchFamily="2" charset="0"/>
              </a:rPr>
              <a:t>↓</a:t>
            </a:r>
          </a:p>
          <a:p>
            <a:pPr algn="ctr"/>
            <a:r>
              <a:rPr lang="it-IT" dirty="0">
                <a:latin typeface="Montserrat" panose="00000500000000000000" pitchFamily="2" charset="0"/>
              </a:rPr>
              <a:t>No </a:t>
            </a:r>
            <a:r>
              <a:rPr lang="it-IT" dirty="0" err="1">
                <a:latin typeface="Montserrat" panose="00000500000000000000" pitchFamily="2" charset="0"/>
              </a:rPr>
              <a:t>Carry</a:t>
            </a:r>
            <a:r>
              <a:rPr lang="it-IT" dirty="0">
                <a:latin typeface="Montserrat" panose="00000500000000000000" pitchFamily="2" charset="0"/>
              </a:rPr>
              <a:t> Propagate </a:t>
            </a:r>
            <a:r>
              <a:rPr lang="it-IT" dirty="0" err="1">
                <a:latin typeface="Montserrat" panose="00000500000000000000" pitchFamily="2" charset="0"/>
              </a:rPr>
              <a:t>Adder</a:t>
            </a:r>
            <a:endParaRPr lang="it-IT" dirty="0">
              <a:latin typeface="Montserrat" panose="00000500000000000000" pitchFamily="2" charset="0"/>
            </a:endParaRPr>
          </a:p>
        </p:txBody>
      </p:sp>
      <p:sp>
        <p:nvSpPr>
          <p:cNvPr id="12" name="Segno di moltiplicazione 11">
            <a:extLst>
              <a:ext uri="{FF2B5EF4-FFF2-40B4-BE49-F238E27FC236}">
                <a16:creationId xmlns:a16="http://schemas.microsoft.com/office/drawing/2014/main" id="{081EE718-1EDF-DC72-288D-232B1F16E40F}"/>
              </a:ext>
            </a:extLst>
          </p:cNvPr>
          <p:cNvSpPr/>
          <p:nvPr/>
        </p:nvSpPr>
        <p:spPr>
          <a:xfrm>
            <a:off x="2247089" y="1560342"/>
            <a:ext cx="2116203" cy="113824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o di sottrazione 12">
            <a:extLst>
              <a:ext uri="{FF2B5EF4-FFF2-40B4-BE49-F238E27FC236}">
                <a16:creationId xmlns:a16="http://schemas.microsoft.com/office/drawing/2014/main" id="{33473352-8A75-1585-9757-ADE5457C2E30}"/>
              </a:ext>
            </a:extLst>
          </p:cNvPr>
          <p:cNvSpPr/>
          <p:nvPr/>
        </p:nvSpPr>
        <p:spPr>
          <a:xfrm>
            <a:off x="3130091" y="4864564"/>
            <a:ext cx="9253219" cy="495175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494025C-57C3-773C-946E-287DFDB4A3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5277" y="283039"/>
            <a:ext cx="5247384" cy="566942"/>
          </a:xfrm>
        </p:spPr>
        <p:txBody>
          <a:bodyPr/>
          <a:lstStyle/>
          <a:p>
            <a:r>
              <a:rPr lang="it-IT" dirty="0" err="1"/>
              <a:t>Exp</a:t>
            </a:r>
            <a:r>
              <a:rPr lang="it-IT" dirty="0"/>
              <a:t>. Update &amp; Shift </a:t>
            </a:r>
            <a:r>
              <a:rPr lang="it-IT" dirty="0" err="1"/>
              <a:t>Distance</a:t>
            </a:r>
            <a:r>
              <a:rPr lang="it-IT" dirty="0"/>
              <a:t>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67E6735-CEDF-A748-A2FF-71373C38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7</a:t>
            </a:fld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1D93D70-8099-1E1F-175C-BF5D9CECE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5180" y="981506"/>
            <a:ext cx="3586094" cy="48949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6D65E80-EA4D-ACA5-CAF8-30CB448C159D}"/>
                  </a:ext>
                </a:extLst>
              </p:cNvPr>
              <p:cNvSpPr txBox="1"/>
              <p:nvPr/>
            </p:nvSpPr>
            <p:spPr>
              <a:xfrm>
                <a:off x="6488396" y="6034317"/>
                <a:ext cx="5103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</m:oMath>
                </a14:m>
                <a:r>
                  <a:rPr lang="it-IT" dirty="0"/>
                  <a:t>  </a:t>
                </a:r>
                <a:r>
                  <a:rPr lang="it-IT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𝑅𝑆𝐻𝐴𝑀𝑇</m:t>
                    </m:r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+27</m:t>
                    </m:r>
                  </m:oMath>
                </a14:m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6D65E80-EA4D-ACA5-CAF8-30CB448C1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396" y="6034317"/>
                <a:ext cx="5103779" cy="369332"/>
              </a:xfrm>
              <a:prstGeom prst="rect">
                <a:avLst/>
              </a:prstGeom>
              <a:blipFill>
                <a:blip r:embed="rId3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2DB98BC-CDCF-ECE4-56F8-296171F76BA7}"/>
                  </a:ext>
                </a:extLst>
              </p:cNvPr>
              <p:cNvSpPr txBox="1"/>
              <p:nvPr/>
            </p:nvSpPr>
            <p:spPr>
              <a:xfrm>
                <a:off x="0" y="5496410"/>
                <a:ext cx="618354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𝑍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𝐵</m:t>
                    </m:r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−(</m:t>
                    </m:r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𝐿𝑆𝐻𝐴𝑀𝑇</m:t>
                    </m:r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−27)</m:t>
                    </m:r>
                  </m:oMath>
                </a14:m>
                <a:endParaRPr lang="it-IT" dirty="0"/>
              </a:p>
              <a:p>
                <a:pPr algn="ctr"/>
                <a:endParaRPr lang="it-IT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𝑍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𝑅𝑆𝐻𝐴𝑀𝑇</m:t>
                    </m:r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𝐿𝑆𝐻𝐴𝑀𝑇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2DB98BC-CDCF-ECE4-56F8-296171F76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96410"/>
                <a:ext cx="6183549" cy="923330"/>
              </a:xfrm>
              <a:prstGeom prst="rect">
                <a:avLst/>
              </a:prstGeom>
              <a:blipFill>
                <a:blip r:embed="rId4"/>
                <a:stretch>
                  <a:fillRect t="-4636" b="-92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8EFD6458-AB8D-6852-315C-27324B277C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293" y="283039"/>
            <a:ext cx="3406603" cy="52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7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0B616FF8-128F-8839-0FAD-A35030C8C8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Rounding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A8BFFF8-E3E2-696C-0DEA-ED8D1428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8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9ADD335-BC77-7237-E9CB-E44D31CC7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587" y="192058"/>
            <a:ext cx="2882876" cy="61044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373010D-A9A7-45A7-1C17-FC4E74948BE0}"/>
                  </a:ext>
                </a:extLst>
              </p:cNvPr>
              <p:cNvSpPr txBox="1"/>
              <p:nvPr/>
            </p:nvSpPr>
            <p:spPr>
              <a:xfrm>
                <a:off x="4198057" y="1209951"/>
                <a:ext cx="7571155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b="1" dirty="0">
                    <a:latin typeface="Montserrat Light" panose="00000400000000000000" pitchFamily="2" charset="0"/>
                  </a:rPr>
                  <a:t>Modalità</a:t>
                </a:r>
                <a:r>
                  <a:rPr lang="it-IT" b="1" dirty="0">
                    <a:latin typeface="Montserrat Light" panose="00000400000000000000" pitchFamily="2" charset="0"/>
                    <a:sym typeface="Wingdings" panose="05000000000000000000" pitchFamily="2" charset="2"/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it-IT" dirty="0">
                    <a:latin typeface="Montserrat Light" panose="00000400000000000000" pitchFamily="2" charset="0"/>
                    <a:sym typeface="Wingdings" panose="05000000000000000000" pitchFamily="2" charset="2"/>
                  </a:rPr>
                  <a:t>Round to </a:t>
                </a:r>
                <a:r>
                  <a:rPr lang="it-IT" dirty="0" err="1">
                    <a:latin typeface="Montserrat Light" panose="00000400000000000000" pitchFamily="2" charset="0"/>
                    <a:sym typeface="Wingdings" panose="05000000000000000000" pitchFamily="2" charset="2"/>
                  </a:rPr>
                  <a:t>Nearest</a:t>
                </a:r>
                <a:r>
                  <a:rPr lang="it-IT" dirty="0">
                    <a:latin typeface="Montserrat Light" panose="00000400000000000000" pitchFamily="2" charset="0"/>
                    <a:sym typeface="Wingdings" panose="05000000000000000000" pitchFamily="2" charset="2"/>
                  </a:rPr>
                  <a:t> (</a:t>
                </a:r>
                <a:r>
                  <a:rPr lang="it-IT" dirty="0" err="1">
                    <a:latin typeface="Montserrat Light" panose="00000400000000000000" pitchFamily="2" charset="0"/>
                    <a:sym typeface="Wingdings" panose="05000000000000000000" pitchFamily="2" charset="2"/>
                  </a:rPr>
                  <a:t>Tie</a:t>
                </a:r>
                <a:r>
                  <a:rPr lang="it-IT" dirty="0">
                    <a:latin typeface="Montserrat Light" panose="00000400000000000000" pitchFamily="2" charset="0"/>
                    <a:sym typeface="Wingdings" panose="05000000000000000000" pitchFamily="2" charset="2"/>
                  </a:rPr>
                  <a:t> to </a:t>
                </a:r>
                <a:r>
                  <a:rPr lang="it-IT" dirty="0" err="1">
                    <a:latin typeface="Montserrat Light" panose="00000400000000000000" pitchFamily="2" charset="0"/>
                    <a:sym typeface="Wingdings" panose="05000000000000000000" pitchFamily="2" charset="2"/>
                  </a:rPr>
                  <a:t>Even</a:t>
                </a:r>
                <a:r>
                  <a:rPr lang="it-IT" dirty="0">
                    <a:latin typeface="Montserrat Light" panose="00000400000000000000" pitchFamily="2" charset="0"/>
                    <a:sym typeface="Wingdings" panose="05000000000000000000" pitchFamily="2" charset="2"/>
                  </a:rPr>
                  <a:t>) </a:t>
                </a:r>
                <a:r>
                  <a:rPr lang="it-IT" b="1" dirty="0">
                    <a:latin typeface="Montserrat Light" panose="00000400000000000000" pitchFamily="2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𝑟𝑛𝑑</m:t>
                    </m:r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𝐺</m:t>
                    </m:r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𝐴𝑁𝐷</m:t>
                    </m:r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𝑂𝑅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𝑂𝑅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e>
                    </m:d>
                  </m:oMath>
                </a14:m>
                <a:endParaRPr lang="it-IT" dirty="0">
                  <a:latin typeface="Montserrat Light" panose="00000400000000000000" pitchFamily="2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endParaRPr lang="it-IT" dirty="0">
                  <a:latin typeface="Montserrat Light" panose="00000400000000000000" pitchFamily="2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it-IT" dirty="0">
                    <a:latin typeface="Montserrat Light" panose="00000400000000000000" pitchFamily="2" charset="0"/>
                  </a:rPr>
                  <a:t>Round to +∞ </a:t>
                </a:r>
                <a:r>
                  <a:rPr lang="it-IT" b="1" dirty="0">
                    <a:latin typeface="Montserrat Light" panose="00000400000000000000" pitchFamily="2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𝑟𝑛𝑑</m:t>
                    </m:r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sub>
                        </m:sSub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𝐴𝑁𝐷</m:t>
                    </m:r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𝐺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𝑂𝑅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𝑂𝑅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</m:d>
                  </m:oMath>
                </a14:m>
                <a:endParaRPr lang="it-IT" b="1" dirty="0">
                  <a:latin typeface="Montserrat Light" panose="00000400000000000000" pitchFamily="2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endParaRPr lang="it-IT" dirty="0">
                  <a:latin typeface="Montserrat Light" panose="00000400000000000000" pitchFamily="2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it-IT" dirty="0">
                    <a:latin typeface="Montserrat Light" panose="00000400000000000000" pitchFamily="2" charset="0"/>
                  </a:rPr>
                  <a:t>Round to -∞ </a:t>
                </a:r>
                <a:r>
                  <a:rPr lang="it-IT" b="1" dirty="0">
                    <a:latin typeface="Montserrat Light" panose="00000400000000000000" pitchFamily="2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𝑟𝑛𝑑</m:t>
                    </m:r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𝐴𝑁𝐷</m:t>
                    </m:r>
                    <m:r>
                      <a:rPr lang="it-IT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𝐺</m:t>
                        </m:r>
                        <m:r>
                          <a:rPr lang="it-IT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𝑂𝑅</m:t>
                        </m:r>
                        <m:r>
                          <a:rPr lang="it-IT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  <m:r>
                          <a:rPr lang="it-IT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𝑂𝑅</m:t>
                        </m:r>
                        <m:r>
                          <a:rPr lang="it-IT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</m:d>
                  </m:oMath>
                </a14:m>
                <a:endParaRPr lang="it-IT" dirty="0">
                  <a:latin typeface="Montserrat Light" panose="00000400000000000000" pitchFamily="2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endParaRPr lang="it-IT" dirty="0">
                  <a:latin typeface="Montserrat Light" panose="00000400000000000000" pitchFamily="2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it-IT" dirty="0">
                    <a:latin typeface="Montserrat Light" panose="00000400000000000000" pitchFamily="2" charset="0"/>
                    <a:sym typeface="Wingdings" panose="05000000000000000000" pitchFamily="2" charset="2"/>
                  </a:rPr>
                  <a:t>Round </a:t>
                </a:r>
                <a:r>
                  <a:rPr lang="it-IT" dirty="0" err="1">
                    <a:latin typeface="Montserrat Light" panose="00000400000000000000" pitchFamily="2" charset="0"/>
                    <a:sym typeface="Wingdings" panose="05000000000000000000" pitchFamily="2" charset="2"/>
                  </a:rPr>
                  <a:t>toward</a:t>
                </a:r>
                <a:r>
                  <a:rPr lang="it-IT" dirty="0">
                    <a:latin typeface="Montserrat Light" panose="00000400000000000000" pitchFamily="2" charset="0"/>
                    <a:sym typeface="Wingdings" panose="05000000000000000000" pitchFamily="2" charset="2"/>
                  </a:rPr>
                  <a:t> zero </a:t>
                </a:r>
                <a:r>
                  <a:rPr lang="it-IT" b="1" dirty="0">
                    <a:latin typeface="Montserrat Light" panose="00000400000000000000" pitchFamily="2" charset="0"/>
                    <a:sym typeface="Wingdings" panose="05000000000000000000" pitchFamily="2" charset="2"/>
                  </a:rPr>
                  <a:t> </a:t>
                </a:r>
                <a:r>
                  <a:rPr lang="it-IT" b="1" dirty="0" err="1">
                    <a:latin typeface="Montserrat Light" panose="00000400000000000000" pitchFamily="2" charset="0"/>
                    <a:sym typeface="Wingdings" panose="05000000000000000000" pitchFamily="2" charset="2"/>
                  </a:rPr>
                  <a:t>trunc</a:t>
                </a:r>
                <a:r>
                  <a:rPr lang="it-IT" b="1" dirty="0">
                    <a:latin typeface="Montserrat Light" panose="00000400000000000000" pitchFamily="2" charset="0"/>
                    <a:sym typeface="Wingdings" panose="05000000000000000000" pitchFamily="2" charset="2"/>
                  </a:rPr>
                  <a:t>(IN)</a:t>
                </a:r>
              </a:p>
              <a:p>
                <a:pPr lvl="1"/>
                <a:endParaRPr lang="it-IT" dirty="0">
                  <a:latin typeface="Montserrat Light" panose="00000400000000000000" pitchFamily="2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b="1" dirty="0">
                    <a:latin typeface="Montserrat Light" panose="00000400000000000000" pitchFamily="2" charset="0"/>
                  </a:rPr>
                  <a:t>Bit per il calcolo:</a:t>
                </a:r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it-IT" b="1" dirty="0">
                    <a:latin typeface="Montserrat Light" panose="00000400000000000000" pitchFamily="2" charset="0"/>
                  </a:rPr>
                  <a:t>Guard bit </a:t>
                </a:r>
                <a:r>
                  <a:rPr lang="it-IT" b="1" dirty="0">
                    <a:latin typeface="Montserrat Light" panose="00000400000000000000" pitchFamily="2" charset="0"/>
                    <a:sym typeface="Wingdings" panose="05000000000000000000" pitchFamily="2" charset="2"/>
                  </a:rPr>
                  <a:t> </a:t>
                </a:r>
                <a:r>
                  <a:rPr lang="it-IT" dirty="0">
                    <a:latin typeface="Montserrat Light" panose="00000400000000000000" pitchFamily="2" charset="0"/>
                    <a:sym typeface="Wingdings" panose="05000000000000000000" pitchFamily="2" charset="2"/>
                  </a:rPr>
                  <a:t>p</a:t>
                </a:r>
                <a:r>
                  <a:rPr lang="it-IT" dirty="0">
                    <a:latin typeface="Montserrat Light" panose="00000400000000000000" pitchFamily="2" charset="0"/>
                  </a:rPr>
                  <a:t>rimo bit oltre l’LSB del risultato</a:t>
                </a:r>
                <a:endParaRPr lang="it-IT" b="1" dirty="0">
                  <a:latin typeface="Montserrat Light" panose="00000400000000000000" pitchFamily="2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it-IT" b="1" dirty="0">
                    <a:latin typeface="Montserrat Light" panose="00000400000000000000" pitchFamily="2" charset="0"/>
                    <a:sym typeface="Wingdings" panose="05000000000000000000" pitchFamily="2" charset="2"/>
                  </a:rPr>
                  <a:t>Round bit  </a:t>
                </a:r>
                <a:r>
                  <a:rPr lang="it-IT" dirty="0">
                    <a:latin typeface="Montserrat Light" panose="00000400000000000000" pitchFamily="2" charset="0"/>
                    <a:sym typeface="Wingdings" panose="05000000000000000000" pitchFamily="2" charset="2"/>
                  </a:rPr>
                  <a:t>b</a:t>
                </a:r>
                <a:r>
                  <a:rPr lang="it-IT" dirty="0">
                    <a:latin typeface="Montserrat Light" panose="00000400000000000000" pitchFamily="2" charset="0"/>
                  </a:rPr>
                  <a:t>it successivo al </a:t>
                </a:r>
                <a:r>
                  <a:rPr lang="it-IT" dirty="0" err="1">
                    <a:latin typeface="Montserrat Light" panose="00000400000000000000" pitchFamily="2" charset="0"/>
                  </a:rPr>
                  <a:t>guard</a:t>
                </a:r>
                <a:r>
                  <a:rPr lang="it-IT" dirty="0">
                    <a:latin typeface="Montserrat Light" panose="00000400000000000000" pitchFamily="2" charset="0"/>
                  </a:rPr>
                  <a:t>-bit</a:t>
                </a:r>
                <a:endParaRPr lang="it-IT" b="1" dirty="0">
                  <a:latin typeface="Montserrat Light" panose="00000400000000000000" pitchFamily="2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it-IT" b="1" dirty="0" err="1">
                    <a:latin typeface="Montserrat Light" panose="00000400000000000000" pitchFamily="2" charset="0"/>
                    <a:sym typeface="Wingdings" panose="05000000000000000000" pitchFamily="2" charset="2"/>
                  </a:rPr>
                  <a:t>Sticky</a:t>
                </a:r>
                <a:r>
                  <a:rPr lang="it-IT" b="1" dirty="0">
                    <a:latin typeface="Montserrat Light" panose="00000400000000000000" pitchFamily="2" charset="0"/>
                    <a:sym typeface="Wingdings" panose="05000000000000000000" pitchFamily="2" charset="2"/>
                  </a:rPr>
                  <a:t> bit  </a:t>
                </a:r>
                <a:r>
                  <a:rPr lang="it-IT" dirty="0">
                    <a:latin typeface="Montserrat Light" panose="00000400000000000000" pitchFamily="2" charset="0"/>
                    <a:sym typeface="Wingdings" panose="05000000000000000000" pitchFamily="2" charset="2"/>
                  </a:rPr>
                  <a:t>indica se </a:t>
                </a:r>
                <a:r>
                  <a:rPr lang="it-IT" dirty="0">
                    <a:latin typeface="Montserrat Light" panose="00000400000000000000" pitchFamily="2" charset="0"/>
                  </a:rPr>
                  <a:t>i bit dopo al round-bit sono ≠ 0</a:t>
                </a:r>
                <a:endParaRPr lang="it-IT" b="1" dirty="0">
                  <a:latin typeface="Montserrat Light" panose="00000400000000000000" pitchFamily="2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it-IT" b="1" dirty="0">
                    <a:latin typeface="Montserrat Light" panose="00000400000000000000" pitchFamily="2" charset="0"/>
                    <a:sym typeface="Wingdings" panose="05000000000000000000" pitchFamily="2" charset="2"/>
                  </a:rPr>
                  <a:t>LSB del risultato normalizzato  </a:t>
                </a:r>
                <a:r>
                  <a:rPr lang="it-IT" dirty="0">
                    <a:latin typeface="Montserrat Light" panose="00000400000000000000" pitchFamily="2" charset="0"/>
                  </a:rPr>
                  <a:t>Per decidere in caso di parità</a:t>
                </a:r>
                <a:endParaRPr lang="it-IT" b="1" dirty="0">
                  <a:latin typeface="Montserrat Light" panose="00000400000000000000" pitchFamily="2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373010D-A9A7-45A7-1C17-FC4E74948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57" y="1209951"/>
                <a:ext cx="7571155" cy="4247317"/>
              </a:xfrm>
              <a:prstGeom prst="rect">
                <a:avLst/>
              </a:prstGeom>
              <a:blipFill>
                <a:blip r:embed="rId3"/>
                <a:stretch>
                  <a:fillRect l="-564" t="-574" b="-1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95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49A86DC-8661-FB39-A468-A65F3695DF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EOP &amp; </a:t>
            </a:r>
            <a:r>
              <a:rPr lang="it-IT" dirty="0" err="1"/>
              <a:t>Sign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8754E7F-AA67-77CC-CFA5-AEF843F1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9</a:t>
            </a:fld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8FDCF710-409B-5D4B-B37C-2F756735BA25}"/>
              </a:ext>
            </a:extLst>
          </p:cNvPr>
          <p:cNvGrpSpPr/>
          <p:nvPr/>
        </p:nvGrpSpPr>
        <p:grpSpPr>
          <a:xfrm>
            <a:off x="544880" y="2053318"/>
            <a:ext cx="5138165" cy="2751364"/>
            <a:chOff x="889009" y="2319356"/>
            <a:chExt cx="4310063" cy="2223671"/>
          </a:xfrm>
        </p:grpSpPr>
        <p:pic>
          <p:nvPicPr>
            <p:cNvPr id="6" name="Immagine 5" descr="Immagine che contiene logo, nero, silhouette&#10;&#10;Descrizione generata automaticamente">
              <a:extLst>
                <a:ext uri="{FF2B5EF4-FFF2-40B4-BE49-F238E27FC236}">
                  <a16:creationId xmlns:a16="http://schemas.microsoft.com/office/drawing/2014/main" id="{3BBFE5D1-92C7-D599-3335-3117A433B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009" y="2319356"/>
              <a:ext cx="4310063" cy="14327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410C289D-F28A-780D-929D-EE4619087FB6}"/>
                    </a:ext>
                  </a:extLst>
                </p:cNvPr>
                <p:cNvSpPr txBox="1"/>
                <p:nvPr/>
              </p:nvSpPr>
              <p:spPr>
                <a:xfrm>
                  <a:off x="1001231" y="4173695"/>
                  <a:ext cx="40856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𝐸𝑂𝑃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)⨁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410C289D-F28A-780D-929D-EE4619087F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231" y="4173695"/>
                  <a:ext cx="408561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E1893D-F90B-79D0-15E5-3656217F01B2}"/>
              </a:ext>
            </a:extLst>
          </p:cNvPr>
          <p:cNvSpPr txBox="1"/>
          <p:nvPr/>
        </p:nvSpPr>
        <p:spPr>
          <a:xfrm>
            <a:off x="9235" y="6257001"/>
            <a:ext cx="1219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Montserrat Medium" panose="00000600000000000000" pitchFamily="2" charset="0"/>
              </a:rPr>
              <a:t>[4] Ahmed Youssef, Single-Precision </a:t>
            </a:r>
            <a:r>
              <a:rPr lang="it-IT" sz="1200" dirty="0" err="1">
                <a:latin typeface="Montserrat Medium" panose="00000600000000000000" pitchFamily="2" charset="0"/>
              </a:rPr>
              <a:t>Floating</a:t>
            </a:r>
            <a:r>
              <a:rPr lang="it-IT" sz="1200" dirty="0">
                <a:latin typeface="Montserrat Medium" panose="00000600000000000000" pitchFamily="2" charset="0"/>
              </a:rPr>
              <a:t>-Point </a:t>
            </a:r>
            <a:r>
              <a:rPr lang="it-IT" sz="1200" dirty="0" err="1">
                <a:latin typeface="Montserrat Medium" panose="00000600000000000000" pitchFamily="2" charset="0"/>
              </a:rPr>
              <a:t>Multiply-Add-Fused</a:t>
            </a:r>
            <a:r>
              <a:rPr lang="it-IT" sz="1200" dirty="0">
                <a:latin typeface="Montserrat Medium" panose="00000600000000000000" pitchFamily="2" charset="0"/>
              </a:rPr>
              <a:t> for Field </a:t>
            </a:r>
            <a:r>
              <a:rPr lang="it-IT" sz="1200" dirty="0" err="1">
                <a:latin typeface="Montserrat Medium" panose="00000600000000000000" pitchFamily="2" charset="0"/>
              </a:rPr>
              <a:t>Programmable</a:t>
            </a:r>
            <a:r>
              <a:rPr lang="it-IT" sz="1200" dirty="0">
                <a:latin typeface="Montserrat Medium" panose="00000600000000000000" pitchFamily="2" charset="0"/>
              </a:rPr>
              <a:t> Gate Arrays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C5A660-D60B-3B4A-B4F3-6EA29FBA8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3154" y="1206463"/>
            <a:ext cx="3956157" cy="359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53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</TotalTime>
  <Words>1088</Words>
  <Application>Microsoft Office PowerPoint</Application>
  <PresentationFormat>Widescreen</PresentationFormat>
  <Paragraphs>183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Aptos</vt:lpstr>
      <vt:lpstr>Aptos Display</vt:lpstr>
      <vt:lpstr>Arial</vt:lpstr>
      <vt:lpstr>Cambria Math</vt:lpstr>
      <vt:lpstr>Montserrat</vt:lpstr>
      <vt:lpstr>Montserrat Light</vt:lpstr>
      <vt:lpstr>Montserrat Medium</vt:lpstr>
      <vt:lpstr>Montserrat SemiBold</vt:lpstr>
      <vt:lpstr>Oswald Medium</vt:lpstr>
      <vt:lpstr>Oswald SemiBold</vt:lpstr>
      <vt:lpstr>Wingdings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salvatori</dc:creator>
  <cp:lastModifiedBy>simone catenacci</cp:lastModifiedBy>
  <cp:revision>173</cp:revision>
  <dcterms:created xsi:type="dcterms:W3CDTF">2024-10-19T08:37:04Z</dcterms:created>
  <dcterms:modified xsi:type="dcterms:W3CDTF">2024-11-25T14:11:13Z</dcterms:modified>
</cp:coreProperties>
</file>