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1" r:id="rId8"/>
    <p:sldId id="262" r:id="rId9"/>
    <p:sldId id="263" r:id="rId10"/>
    <p:sldId id="304" r:id="rId11"/>
    <p:sldId id="279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7" r:id="rId20"/>
    <p:sldId id="275" r:id="rId21"/>
    <p:sldId id="276" r:id="rId22"/>
    <p:sldId id="30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07" r:id="rId35"/>
    <p:sldId id="292" r:id="rId36"/>
    <p:sldId id="291" r:id="rId37"/>
    <p:sldId id="293" r:id="rId38"/>
    <p:sldId id="294" r:id="rId39"/>
    <p:sldId id="295" r:id="rId40"/>
    <p:sldId id="297" r:id="rId41"/>
    <p:sldId id="298" r:id="rId42"/>
    <p:sldId id="300" r:id="rId43"/>
    <p:sldId id="301" r:id="rId44"/>
    <p:sldId id="306" r:id="rId45"/>
    <p:sldId id="303" r:id="rId46"/>
    <p:sldId id="309" r:id="rId47"/>
    <p:sldId id="305" r:id="rId48"/>
    <p:sldId id="310" r:id="rId4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riângulo retângulo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grpSp>
        <p:nvGrpSpPr>
          <p:cNvPr id="2" name="Grupo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orma livre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orma livre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orma livre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Conector reto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301C461-9129-4046-ADF5-E4B9BAEC9F13}" type="datetimeFigureOut">
              <a:rPr lang="pt-BR" smtClean="0"/>
              <a:pPr/>
              <a:t>25/08/2010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62A6424-8761-490B-9399-0ADCFAF369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1C461-9129-4046-ADF5-E4B9BAEC9F13}" type="datetimeFigureOut">
              <a:rPr lang="pt-BR" smtClean="0"/>
              <a:pPr/>
              <a:t>25/08/2010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A6424-8761-490B-9399-0ADCFAF369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1C461-9129-4046-ADF5-E4B9BAEC9F13}" type="datetimeFigureOut">
              <a:rPr lang="pt-BR" smtClean="0"/>
              <a:pPr/>
              <a:t>25/08/2010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A6424-8761-490B-9399-0ADCFAF369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1C461-9129-4046-ADF5-E4B9BAEC9F13}" type="datetimeFigureOut">
              <a:rPr lang="pt-BR" smtClean="0"/>
              <a:pPr/>
              <a:t>25/08/2010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A6424-8761-490B-9399-0ADCFAF369E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1C461-9129-4046-ADF5-E4B9BAEC9F13}" type="datetimeFigureOut">
              <a:rPr lang="pt-BR" smtClean="0"/>
              <a:pPr/>
              <a:t>25/08/2010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A6424-8761-490B-9399-0ADCFAF369E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Divisa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1C461-9129-4046-ADF5-E4B9BAEC9F13}" type="datetimeFigureOut">
              <a:rPr lang="pt-BR" smtClean="0"/>
              <a:pPr/>
              <a:t>25/08/2010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A6424-8761-490B-9399-0ADCFAF369E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1C461-9129-4046-ADF5-E4B9BAEC9F13}" type="datetimeFigureOut">
              <a:rPr lang="pt-BR" smtClean="0"/>
              <a:pPr/>
              <a:t>25/08/2010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A6424-8761-490B-9399-0ADCFAF369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1C461-9129-4046-ADF5-E4B9BAEC9F13}" type="datetimeFigureOut">
              <a:rPr lang="pt-BR" smtClean="0"/>
              <a:pPr/>
              <a:t>25/08/2010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A6424-8761-490B-9399-0ADCFAF369E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01C461-9129-4046-ADF5-E4B9BAEC9F13}" type="datetimeFigureOut">
              <a:rPr lang="pt-BR" smtClean="0"/>
              <a:pPr/>
              <a:t>25/08/2010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A6424-8761-490B-9399-0ADCFAF369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F301C461-9129-4046-ADF5-E4B9BAEC9F13}" type="datetimeFigureOut">
              <a:rPr lang="pt-BR" smtClean="0"/>
              <a:pPr/>
              <a:t>25/08/2010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62A6424-8761-490B-9399-0ADCFAF369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301C461-9129-4046-ADF5-E4B9BAEC9F13}" type="datetimeFigureOut">
              <a:rPr lang="pt-BR" smtClean="0"/>
              <a:pPr/>
              <a:t>25/08/2010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62A6424-8761-490B-9399-0ADCFAF369E8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Triângulo retângu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Conector reto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visa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Divisa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orma livre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Triângulo retângu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Conector reto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301C461-9129-4046-ADF5-E4B9BAEC9F13}" type="datetimeFigureOut">
              <a:rPr lang="pt-BR" smtClean="0"/>
              <a:pPr/>
              <a:t>25/08/2010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62A6424-8761-490B-9399-0ADCFAF369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t.wikipedia.org/wiki/CID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5658296"/>
            <a:ext cx="7772400" cy="1199704"/>
          </a:xfrm>
        </p:spPr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Leandro Ramos</a:t>
            </a:r>
          </a:p>
          <a:p>
            <a:r>
              <a:rPr lang="pt-BR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www.professorramos.com</a:t>
            </a:r>
            <a:endParaRPr lang="pt-BR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m 3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869160"/>
            <a:ext cx="2267744" cy="2267744"/>
          </a:xfrm>
          <a:prstGeom prst="rect">
            <a:avLst/>
          </a:prstGeom>
        </p:spPr>
      </p:pic>
      <p:pic>
        <p:nvPicPr>
          <p:cNvPr id="55300" name="Picture 4" descr="http://www.uib.no/mnfa/privat/arve/images/informatikk/tcp-ip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4000" cy="50131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de IP</a:t>
            </a:r>
            <a:endParaRPr lang="pt-BR" dirty="0"/>
          </a:p>
        </p:txBody>
      </p:sp>
      <p:pic>
        <p:nvPicPr>
          <p:cNvPr id="51204" name="Picture 4" descr="http://www.dom4j.org/photos/seo-web-hosting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980728"/>
            <a:ext cx="6948264" cy="52111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IP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Classe C</a:t>
            </a:r>
            <a:endParaRPr lang="pt-BR" dirty="0"/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941168"/>
            <a:ext cx="2051720" cy="2051720"/>
          </a:xfrm>
          <a:prstGeom prst="rect">
            <a:avLst/>
          </a:prstGeom>
        </p:spPr>
      </p:pic>
      <p:pic>
        <p:nvPicPr>
          <p:cNvPr id="1028" name="Picture 4" descr="http://www.cinelformacao.com/tda/files/ud5/ip_classeC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7008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smtClean="0"/>
              <a:t>Classe C</a:t>
            </a:r>
            <a:r>
              <a:rPr lang="pt-BR" dirty="0" smtClean="0"/>
              <a:t>				</a:t>
            </a:r>
            <a:r>
              <a:rPr lang="pt-BR" sz="3600" dirty="0" smtClean="0"/>
              <a:t>192 - 223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IP		</a:t>
            </a:r>
            <a:r>
              <a:rPr lang="pt-BR" dirty="0" smtClean="0">
                <a:sym typeface="Wingdings" pitchFamily="2" charset="2"/>
              </a:rPr>
              <a:t>	</a:t>
            </a:r>
            <a:r>
              <a:rPr lang="pt-BR" sz="4000" b="1" dirty="0" smtClean="0">
                <a:solidFill>
                  <a:srgbClr val="FFC000"/>
                </a:solidFill>
              </a:rPr>
              <a:t>200</a:t>
            </a:r>
            <a:r>
              <a:rPr lang="pt-BR" dirty="0" smtClean="0"/>
              <a:t>.100.10.100</a:t>
            </a:r>
          </a:p>
          <a:p>
            <a:pPr>
              <a:buNone/>
            </a:pPr>
            <a:r>
              <a:rPr lang="pt-BR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smtClean="0"/>
              <a:t>Classe C</a:t>
            </a:r>
            <a:r>
              <a:rPr lang="pt-BR" dirty="0" smtClean="0"/>
              <a:t>				</a:t>
            </a:r>
            <a:r>
              <a:rPr lang="pt-BR" sz="3600" dirty="0" smtClean="0"/>
              <a:t>192 - 223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IP		</a:t>
            </a:r>
            <a:r>
              <a:rPr lang="pt-BR" dirty="0" smtClean="0">
                <a:sym typeface="Wingdings" pitchFamily="2" charset="2"/>
              </a:rPr>
              <a:t>	</a:t>
            </a:r>
            <a:r>
              <a:rPr lang="pt-BR" dirty="0" smtClean="0"/>
              <a:t>200.100.10.100</a:t>
            </a:r>
          </a:p>
          <a:p>
            <a:r>
              <a:rPr lang="pt-BR" dirty="0" smtClean="0"/>
              <a:t>Máscara padrão	</a:t>
            </a:r>
            <a:r>
              <a:rPr lang="pt-BR" dirty="0" smtClean="0">
                <a:sym typeface="Wingdings" pitchFamily="2" charset="2"/>
              </a:rPr>
              <a:t>	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pPr>
              <a:buNone/>
            </a:pPr>
            <a:r>
              <a:rPr lang="pt-BR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smtClean="0"/>
              <a:t>Classe C</a:t>
            </a:r>
            <a:r>
              <a:rPr lang="pt-BR" dirty="0" smtClean="0"/>
              <a:t>				</a:t>
            </a:r>
            <a:r>
              <a:rPr lang="pt-BR" sz="3600" dirty="0" smtClean="0"/>
              <a:t>192 - 223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IP		</a:t>
            </a:r>
            <a:r>
              <a:rPr lang="pt-BR" dirty="0" smtClean="0">
                <a:sym typeface="Wingdings" pitchFamily="2" charset="2"/>
              </a:rPr>
              <a:t>	</a:t>
            </a:r>
            <a:r>
              <a:rPr lang="pt-BR" dirty="0" smtClean="0"/>
              <a:t>200.100.10.100</a:t>
            </a:r>
          </a:p>
          <a:p>
            <a:r>
              <a:rPr lang="pt-BR" dirty="0" smtClean="0"/>
              <a:t>Máscara padrão	</a:t>
            </a:r>
            <a:r>
              <a:rPr lang="pt-BR" dirty="0" smtClean="0">
                <a:sym typeface="Wingdings" pitchFamily="2" charset="2"/>
              </a:rPr>
              <a:t>	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dirty="0" smtClean="0">
                <a:sym typeface="Wingdings" pitchFamily="2" charset="2"/>
              </a:rPr>
              <a:t>Máscara em Binário	</a:t>
            </a:r>
            <a:r>
              <a:rPr lang="pt-BR" sz="1100" dirty="0" smtClean="0">
                <a:sym typeface="Wingdings" pitchFamily="2" charset="2"/>
              </a:rPr>
              <a:t>	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2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pPr>
              <a:buNone/>
            </a:pPr>
            <a:r>
              <a:rPr lang="pt-BR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smtClean="0"/>
              <a:t>Classe C</a:t>
            </a:r>
            <a:r>
              <a:rPr lang="pt-BR" dirty="0" smtClean="0"/>
              <a:t>				</a:t>
            </a:r>
            <a:r>
              <a:rPr lang="pt-BR" sz="3600" dirty="0" smtClean="0"/>
              <a:t>192 - 223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IP		</a:t>
            </a:r>
            <a:r>
              <a:rPr lang="pt-BR" dirty="0" smtClean="0">
                <a:sym typeface="Wingdings" pitchFamily="2" charset="2"/>
              </a:rPr>
              <a:t>	</a:t>
            </a:r>
            <a:r>
              <a:rPr lang="pt-BR" dirty="0" smtClean="0"/>
              <a:t>200.100.10.100</a:t>
            </a:r>
          </a:p>
          <a:p>
            <a:r>
              <a:rPr lang="pt-BR" dirty="0" smtClean="0"/>
              <a:t>Máscara padrão	</a:t>
            </a:r>
            <a:r>
              <a:rPr lang="pt-BR" dirty="0" smtClean="0">
                <a:sym typeface="Wingdings" pitchFamily="2" charset="2"/>
              </a:rPr>
              <a:t>	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dirty="0" smtClean="0">
                <a:sym typeface="Wingdings" pitchFamily="2" charset="2"/>
              </a:rPr>
              <a:t>Máscara em Binário	</a:t>
            </a:r>
            <a:r>
              <a:rPr lang="pt-BR" sz="1100" dirty="0" smtClean="0">
                <a:sym typeface="Wingdings" pitchFamily="2" charset="2"/>
              </a:rPr>
              <a:t>	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2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r>
              <a:rPr lang="pt-BR" dirty="0" smtClean="0">
                <a:sym typeface="Wingdings" pitchFamily="2" charset="2"/>
              </a:rPr>
              <a:t>Função da Máscara	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HOST</a:t>
            </a:r>
          </a:p>
          <a:p>
            <a:pPr>
              <a:buNone/>
            </a:pPr>
            <a:r>
              <a:rPr lang="pt-BR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smtClean="0"/>
              <a:t>Classe C</a:t>
            </a:r>
            <a:r>
              <a:rPr lang="pt-BR" dirty="0" smtClean="0"/>
              <a:t>				</a:t>
            </a:r>
            <a:r>
              <a:rPr lang="pt-BR" sz="3600" dirty="0" smtClean="0"/>
              <a:t>192 - 223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IP		</a:t>
            </a:r>
            <a:r>
              <a:rPr lang="pt-BR" dirty="0" smtClean="0">
                <a:sym typeface="Wingdings" pitchFamily="2" charset="2"/>
              </a:rPr>
              <a:t>	</a:t>
            </a:r>
            <a:r>
              <a:rPr lang="pt-BR" dirty="0" smtClean="0"/>
              <a:t>200.100.10.100</a:t>
            </a:r>
          </a:p>
          <a:p>
            <a:r>
              <a:rPr lang="pt-BR" dirty="0" smtClean="0"/>
              <a:t>Máscara padrão	</a:t>
            </a:r>
            <a:r>
              <a:rPr lang="pt-BR" dirty="0" smtClean="0">
                <a:sym typeface="Wingdings" pitchFamily="2" charset="2"/>
              </a:rPr>
              <a:t>	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dirty="0" smtClean="0">
                <a:sym typeface="Wingdings" pitchFamily="2" charset="2"/>
              </a:rPr>
              <a:t>Máscara em Binário	</a:t>
            </a:r>
            <a:r>
              <a:rPr lang="pt-BR" sz="1100" dirty="0" smtClean="0">
                <a:sym typeface="Wingdings" pitchFamily="2" charset="2"/>
              </a:rPr>
              <a:t>	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2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r>
              <a:rPr lang="pt-BR" dirty="0" smtClean="0">
                <a:sym typeface="Wingdings" pitchFamily="2" charset="2"/>
              </a:rPr>
              <a:t>Função da Máscara	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HOST</a:t>
            </a:r>
          </a:p>
          <a:p>
            <a:r>
              <a:rPr lang="pt-BR" dirty="0" smtClean="0">
                <a:sym typeface="Wingdings" pitchFamily="2" charset="2"/>
              </a:rPr>
              <a:t>Quantidade de Redes  </a:t>
            </a:r>
            <a:r>
              <a:rPr lang="pt-BR" sz="28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32 * 256 * 256</a:t>
            </a:r>
            <a:endParaRPr lang="pt-BR" sz="2400" b="1" dirty="0" smtClean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>
              <a:buNone/>
            </a:pPr>
            <a:r>
              <a:rPr lang="pt-BR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smtClean="0"/>
              <a:t>Classe C</a:t>
            </a:r>
            <a:r>
              <a:rPr lang="pt-BR" dirty="0" smtClean="0"/>
              <a:t>				</a:t>
            </a:r>
            <a:r>
              <a:rPr lang="pt-BR" sz="3600" dirty="0" smtClean="0"/>
              <a:t>192 - 223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IP		</a:t>
            </a:r>
            <a:r>
              <a:rPr lang="pt-BR" dirty="0" smtClean="0">
                <a:sym typeface="Wingdings" pitchFamily="2" charset="2"/>
              </a:rPr>
              <a:t>	</a:t>
            </a:r>
            <a:r>
              <a:rPr lang="pt-BR" dirty="0" smtClean="0"/>
              <a:t>200.100.10.100</a:t>
            </a:r>
          </a:p>
          <a:p>
            <a:r>
              <a:rPr lang="pt-BR" dirty="0" smtClean="0"/>
              <a:t>Máscara padrão	</a:t>
            </a:r>
            <a:r>
              <a:rPr lang="pt-BR" dirty="0" smtClean="0">
                <a:sym typeface="Wingdings" pitchFamily="2" charset="2"/>
              </a:rPr>
              <a:t>	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dirty="0" smtClean="0">
                <a:sym typeface="Wingdings" pitchFamily="2" charset="2"/>
              </a:rPr>
              <a:t>Máscara em Binário	</a:t>
            </a:r>
            <a:r>
              <a:rPr lang="pt-BR" sz="1100" dirty="0" smtClean="0">
                <a:sym typeface="Wingdings" pitchFamily="2" charset="2"/>
              </a:rPr>
              <a:t>	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2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r>
              <a:rPr lang="pt-BR" dirty="0" smtClean="0">
                <a:sym typeface="Wingdings" pitchFamily="2" charset="2"/>
              </a:rPr>
              <a:t>Função da Máscara	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HOST</a:t>
            </a:r>
          </a:p>
          <a:p>
            <a:r>
              <a:rPr lang="pt-BR" dirty="0" smtClean="0">
                <a:sym typeface="Wingdings" pitchFamily="2" charset="2"/>
              </a:rPr>
              <a:t>Quantidade de Redes  </a:t>
            </a:r>
            <a:r>
              <a:rPr lang="pt-BR" sz="3200" b="1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2.097.152 Redes </a:t>
            </a:r>
            <a:endParaRPr lang="pt-BR" sz="2400" b="1" dirty="0" smtClean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>
              <a:buNone/>
            </a:pPr>
            <a:r>
              <a:rPr lang="pt-BR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smtClean="0"/>
              <a:t>Classe C</a:t>
            </a:r>
            <a:r>
              <a:rPr lang="pt-BR" dirty="0" smtClean="0"/>
              <a:t>				</a:t>
            </a:r>
            <a:r>
              <a:rPr lang="pt-BR" sz="3600" dirty="0" smtClean="0"/>
              <a:t>192 - 223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 de IP		</a:t>
            </a:r>
            <a:r>
              <a:rPr lang="pt-BR" dirty="0" smtClean="0">
                <a:sym typeface="Wingdings" pitchFamily="2" charset="2"/>
              </a:rPr>
              <a:t>	</a:t>
            </a:r>
            <a:r>
              <a:rPr lang="pt-BR" dirty="0" smtClean="0"/>
              <a:t>200.100.10.100</a:t>
            </a:r>
          </a:p>
          <a:p>
            <a:r>
              <a:rPr lang="pt-BR" dirty="0" smtClean="0"/>
              <a:t>Máscara padrão	</a:t>
            </a:r>
            <a:r>
              <a:rPr lang="pt-BR" dirty="0" smtClean="0">
                <a:sym typeface="Wingdings" pitchFamily="2" charset="2"/>
              </a:rPr>
              <a:t>	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dirty="0" smtClean="0">
                <a:sym typeface="Wingdings" pitchFamily="2" charset="2"/>
              </a:rPr>
              <a:t>Máscara em Binário	</a:t>
            </a:r>
            <a:r>
              <a:rPr lang="pt-BR" sz="1100" dirty="0" smtClean="0">
                <a:sym typeface="Wingdings" pitchFamily="2" charset="2"/>
              </a:rPr>
              <a:t>	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2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r>
              <a:rPr lang="pt-BR" dirty="0" smtClean="0">
                <a:sym typeface="Wingdings" pitchFamily="2" charset="2"/>
              </a:rPr>
              <a:t>Função da Máscara	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HOST</a:t>
            </a:r>
          </a:p>
          <a:p>
            <a:r>
              <a:rPr lang="pt-BR" dirty="0" smtClean="0">
                <a:sym typeface="Wingdings" pitchFamily="2" charset="2"/>
              </a:rPr>
              <a:t>Quantidade de Redes  2.097.152 Redes </a:t>
            </a:r>
            <a:endParaRPr lang="pt-BR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dirty="0" smtClean="0">
                <a:sym typeface="Wingdings" pitchFamily="2" charset="2"/>
              </a:rPr>
              <a:t>Quantidade de Hosts por REDE 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???</a:t>
            </a:r>
            <a:r>
              <a:rPr lang="pt-BR" dirty="0" smtClean="0">
                <a:sym typeface="Wingdings" pitchFamily="2" charset="2"/>
              </a:rPr>
              <a:t> 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smtClean="0"/>
              <a:t>Classe C</a:t>
            </a:r>
            <a:r>
              <a:rPr lang="pt-BR" dirty="0" smtClean="0"/>
              <a:t>				</a:t>
            </a:r>
            <a:r>
              <a:rPr lang="pt-BR" sz="3600" dirty="0" smtClean="0"/>
              <a:t>192 - 223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Exemplo de IP		</a:t>
            </a:r>
            <a:r>
              <a:rPr lang="pt-BR" dirty="0" smtClean="0">
                <a:sym typeface="Wingdings" pitchFamily="2" charset="2"/>
              </a:rPr>
              <a:t>	</a:t>
            </a:r>
            <a:r>
              <a:rPr lang="pt-BR" dirty="0" smtClean="0"/>
              <a:t>200.100.10.100</a:t>
            </a:r>
          </a:p>
          <a:p>
            <a:r>
              <a:rPr lang="pt-BR" dirty="0" smtClean="0"/>
              <a:t>Máscara padrão	</a:t>
            </a:r>
            <a:r>
              <a:rPr lang="pt-BR" dirty="0" smtClean="0">
                <a:sym typeface="Wingdings" pitchFamily="2" charset="2"/>
              </a:rPr>
              <a:t>	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dirty="0" smtClean="0">
                <a:sym typeface="Wingdings" pitchFamily="2" charset="2"/>
              </a:rPr>
              <a:t>Máscara em Binário	</a:t>
            </a:r>
            <a:r>
              <a:rPr lang="pt-BR" sz="1100" dirty="0" smtClean="0">
                <a:sym typeface="Wingdings" pitchFamily="2" charset="2"/>
              </a:rPr>
              <a:t>	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2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r>
              <a:rPr lang="pt-BR" dirty="0" smtClean="0">
                <a:sym typeface="Wingdings" pitchFamily="2" charset="2"/>
              </a:rPr>
              <a:t>Função da Máscara	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HOST</a:t>
            </a:r>
          </a:p>
          <a:p>
            <a:r>
              <a:rPr lang="pt-BR" dirty="0" smtClean="0">
                <a:sym typeface="Wingdings" pitchFamily="2" charset="2"/>
              </a:rPr>
              <a:t>Quantidade de Redes  2.097.152 Redes </a:t>
            </a:r>
            <a:endParaRPr lang="pt-BR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dirty="0" smtClean="0">
                <a:sym typeface="Wingdings" pitchFamily="2" charset="2"/>
              </a:rPr>
              <a:t>Quantidade de Hosts por REDE 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???</a:t>
            </a:r>
            <a:r>
              <a:rPr lang="pt-BR" dirty="0" smtClean="0">
                <a:sym typeface="Wingdings" pitchFamily="2" charset="2"/>
              </a:rPr>
              <a:t> </a:t>
            </a:r>
          </a:p>
          <a:p>
            <a:r>
              <a:rPr lang="pt-BR" dirty="0" smtClean="0">
                <a:sym typeface="Wingdings" pitchFamily="2" charset="2"/>
              </a:rPr>
              <a:t>200.100.10.</a:t>
            </a:r>
            <a:r>
              <a:rPr lang="pt-BR" b="1" dirty="0" smtClean="0">
                <a:solidFill>
                  <a:srgbClr val="7030A0"/>
                </a:solidFill>
                <a:sym typeface="Wingdings" pitchFamily="2" charset="2"/>
              </a:rPr>
              <a:t>0</a:t>
            </a:r>
            <a:r>
              <a:rPr lang="pt-BR" dirty="0" smtClean="0">
                <a:sym typeface="Wingdings" pitchFamily="2" charset="2"/>
              </a:rPr>
              <a:t>  </a:t>
            </a:r>
            <a:r>
              <a:rPr lang="pt-BR" b="1" dirty="0" smtClean="0">
                <a:sym typeface="Wingdings" pitchFamily="2" charset="2"/>
              </a:rPr>
              <a:t>REDE</a:t>
            </a:r>
          </a:p>
          <a:p>
            <a:r>
              <a:rPr lang="pt-BR" dirty="0" smtClean="0">
                <a:sym typeface="Wingdings" pitchFamily="2" charset="2"/>
              </a:rPr>
              <a:t>200.100.10.</a:t>
            </a:r>
            <a:r>
              <a:rPr lang="pt-BR" b="1" dirty="0" smtClean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pt-BR" dirty="0" smtClean="0">
                <a:sym typeface="Wingdings" pitchFamily="2" charset="2"/>
              </a:rPr>
              <a:t>  </a:t>
            </a:r>
            <a:r>
              <a:rPr lang="pt-BR" b="1" dirty="0" smtClean="0">
                <a:sym typeface="Wingdings" pitchFamily="2" charset="2"/>
              </a:rPr>
              <a:t>1º Host</a:t>
            </a:r>
          </a:p>
          <a:p>
            <a:r>
              <a:rPr lang="pt-BR" dirty="0" smtClean="0">
                <a:sym typeface="Wingdings" pitchFamily="2" charset="2"/>
              </a:rPr>
              <a:t>200.100.10.</a:t>
            </a:r>
            <a:r>
              <a:rPr lang="pt-BR" b="1" dirty="0" smtClean="0">
                <a:solidFill>
                  <a:srgbClr val="00B050"/>
                </a:solidFill>
                <a:sym typeface="Wingdings" pitchFamily="2" charset="2"/>
              </a:rPr>
              <a:t>254</a:t>
            </a:r>
            <a:r>
              <a:rPr lang="pt-BR" dirty="0" smtClean="0">
                <a:sym typeface="Wingdings" pitchFamily="2" charset="2"/>
              </a:rPr>
              <a:t>  </a:t>
            </a:r>
            <a:r>
              <a:rPr lang="pt-BR" b="1" dirty="0" smtClean="0">
                <a:sym typeface="Wingdings" pitchFamily="2" charset="2"/>
              </a:rPr>
              <a:t>Último Host</a:t>
            </a:r>
          </a:p>
          <a:p>
            <a:r>
              <a:rPr lang="pt-BR" dirty="0" smtClean="0">
                <a:sym typeface="Wingdings" pitchFamily="2" charset="2"/>
              </a:rPr>
              <a:t>200.200.10.</a:t>
            </a:r>
            <a:r>
              <a:rPr lang="pt-BR" b="1" dirty="0" smtClean="0">
                <a:solidFill>
                  <a:srgbClr val="7030A0"/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  </a:t>
            </a:r>
            <a:r>
              <a:rPr lang="pt-BR" b="1" dirty="0" err="1" smtClean="0">
                <a:sym typeface="Wingdings" pitchFamily="2" charset="2"/>
              </a:rPr>
              <a:t>BroadCast</a:t>
            </a:r>
            <a:endParaRPr lang="pt-BR" b="1" dirty="0" smtClean="0">
              <a:sym typeface="Wingdings" pitchFamily="2" charset="2"/>
            </a:endParaRPr>
          </a:p>
          <a:p>
            <a:pPr>
              <a:buNone/>
            </a:pPr>
            <a:r>
              <a:rPr lang="pt-BR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 descr="http://www.baixaki.com.br/imagens/materias/4287/9859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1206134"/>
            <a:ext cx="6804248" cy="5103186"/>
          </a:xfrm>
          <a:prstGeom prst="rect">
            <a:avLst/>
          </a:prstGeom>
          <a:noFill/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Entendendo o Endereço IP</a:t>
            </a:r>
            <a:endParaRPr lang="pt-BR" dirty="0"/>
          </a:p>
        </p:txBody>
      </p:sp>
      <p:pic>
        <p:nvPicPr>
          <p:cNvPr id="5" name="Imagem 4" descr="professorram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smtClean="0"/>
              <a:t>Classe C</a:t>
            </a:r>
            <a:r>
              <a:rPr lang="pt-BR" dirty="0" smtClean="0"/>
              <a:t>				</a:t>
            </a:r>
            <a:r>
              <a:rPr lang="pt-BR" sz="3600" dirty="0" smtClean="0"/>
              <a:t>192 - 223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de IP		</a:t>
            </a:r>
            <a:r>
              <a:rPr lang="pt-BR" dirty="0" smtClean="0">
                <a:sym typeface="Wingdings" pitchFamily="2" charset="2"/>
              </a:rPr>
              <a:t>	</a:t>
            </a:r>
            <a:r>
              <a:rPr lang="pt-BR" dirty="0" smtClean="0"/>
              <a:t>200.100.10.100</a:t>
            </a:r>
          </a:p>
          <a:p>
            <a:r>
              <a:rPr lang="pt-BR" dirty="0" smtClean="0"/>
              <a:t>Máscara padrão	</a:t>
            </a:r>
            <a:r>
              <a:rPr lang="pt-BR" dirty="0" smtClean="0">
                <a:sym typeface="Wingdings" pitchFamily="2" charset="2"/>
              </a:rPr>
              <a:t>	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dirty="0" smtClean="0">
                <a:sym typeface="Wingdings" pitchFamily="2" charset="2"/>
              </a:rPr>
              <a:t>.</a:t>
            </a:r>
            <a:r>
              <a:rPr lang="pt-BR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dirty="0" smtClean="0">
                <a:sym typeface="Wingdings" pitchFamily="2" charset="2"/>
              </a:rPr>
              <a:t>Máscara em Binário	</a:t>
            </a:r>
            <a:r>
              <a:rPr lang="pt-BR" sz="1100" dirty="0" smtClean="0">
                <a:sym typeface="Wingdings" pitchFamily="2" charset="2"/>
              </a:rPr>
              <a:t>	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2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2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r>
              <a:rPr lang="pt-BR" dirty="0" smtClean="0">
                <a:sym typeface="Wingdings" pitchFamily="2" charset="2"/>
              </a:rPr>
              <a:t>Função da Máscara	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HOST</a:t>
            </a:r>
          </a:p>
          <a:p>
            <a:r>
              <a:rPr lang="pt-BR" dirty="0" smtClean="0">
                <a:sym typeface="Wingdings" pitchFamily="2" charset="2"/>
              </a:rPr>
              <a:t>Quantidade de Redes  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2.097.152 Redes </a:t>
            </a:r>
          </a:p>
          <a:p>
            <a:r>
              <a:rPr lang="pt-BR" dirty="0" smtClean="0">
                <a:sym typeface="Wingdings" pitchFamily="2" charset="2"/>
              </a:rPr>
              <a:t>Quantidade de Hosts por REDE  </a:t>
            </a:r>
            <a:r>
              <a:rPr lang="pt-B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254 Hosts</a:t>
            </a:r>
          </a:p>
          <a:p>
            <a:pPr>
              <a:buNone/>
            </a:pPr>
            <a:r>
              <a:rPr lang="pt-BR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smtClean="0"/>
              <a:t>Classe C</a:t>
            </a:r>
            <a:r>
              <a:rPr lang="pt-BR" dirty="0" smtClean="0"/>
              <a:t>				</a:t>
            </a:r>
            <a:r>
              <a:rPr lang="pt-BR" sz="3600" dirty="0" smtClean="0"/>
              <a:t>192 - 223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Exemplo de IP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/>
              <a:t>200.100.10.100</a:t>
            </a:r>
          </a:p>
          <a:p>
            <a:r>
              <a:rPr lang="pt-BR" sz="2400" dirty="0" smtClean="0"/>
              <a:t>Máscara padrão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sz="2400" dirty="0" smtClean="0">
                <a:sym typeface="Wingdings" pitchFamily="2" charset="2"/>
              </a:rPr>
              <a:t>Máscara em Binário	</a:t>
            </a:r>
            <a:r>
              <a:rPr lang="pt-BR" sz="1000" dirty="0" smtClean="0">
                <a:sym typeface="Wingdings" pitchFamily="2" charset="2"/>
              </a:rPr>
              <a:t>	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r>
              <a:rPr lang="pt-BR" sz="2400" dirty="0" smtClean="0">
                <a:sym typeface="Wingdings" pitchFamily="2" charset="2"/>
              </a:rPr>
              <a:t>Função da Máscara	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HOST</a:t>
            </a:r>
          </a:p>
          <a:p>
            <a:r>
              <a:rPr lang="pt-BR" sz="2400" dirty="0" smtClean="0">
                <a:sym typeface="Wingdings" pitchFamily="2" charset="2"/>
              </a:rPr>
              <a:t>Quantidade de Redes  2.097.152 Redes 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Quantidade de Hosts por REDE  254</a:t>
            </a:r>
          </a:p>
          <a:p>
            <a:r>
              <a:rPr lang="pt-BR" sz="2400" dirty="0" smtClean="0">
                <a:sym typeface="Wingdings" pitchFamily="2" charset="2"/>
              </a:rPr>
              <a:t>Exemplo:</a:t>
            </a:r>
          </a:p>
          <a:p>
            <a:pPr lvl="1"/>
            <a:r>
              <a:rPr lang="pt-BR" sz="2400" b="1" dirty="0" smtClean="0"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  200.100.10.</a:t>
            </a:r>
            <a:r>
              <a:rPr lang="pt-BR" sz="2400" b="1" dirty="0" smtClean="0">
                <a:solidFill>
                  <a:srgbClr val="7030A0"/>
                </a:solidFill>
                <a:sym typeface="Wingdings" pitchFamily="2" charset="2"/>
              </a:rPr>
              <a:t>0</a:t>
            </a:r>
          </a:p>
          <a:p>
            <a:pPr lvl="1"/>
            <a:r>
              <a:rPr lang="pt-BR" sz="2400" b="1" dirty="0" smtClean="0">
                <a:sym typeface="Wingdings" pitchFamily="2" charset="2"/>
              </a:rPr>
              <a:t>1º Host </a:t>
            </a:r>
            <a:r>
              <a:rPr lang="pt-BR" sz="2400" dirty="0" smtClean="0">
                <a:sym typeface="Wingdings" pitchFamily="2" charset="2"/>
              </a:rPr>
              <a:t> 200.100.10.</a:t>
            </a:r>
            <a:r>
              <a:rPr lang="pt-BR" sz="2400" b="1" dirty="0" smtClean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pt-BR" sz="2400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</a:p>
          <a:p>
            <a:pPr lvl="1"/>
            <a:r>
              <a:rPr lang="pt-BR" sz="2400" b="1" dirty="0" smtClean="0">
                <a:sym typeface="Wingdings" pitchFamily="2" charset="2"/>
              </a:rPr>
              <a:t>Último Host </a:t>
            </a:r>
            <a:r>
              <a:rPr lang="pt-BR" sz="2400" dirty="0" smtClean="0">
                <a:sym typeface="Wingdings" pitchFamily="2" charset="2"/>
              </a:rPr>
              <a:t> 200.100.10.</a:t>
            </a:r>
            <a:r>
              <a:rPr lang="pt-BR" sz="2400" b="1" dirty="0" smtClean="0">
                <a:solidFill>
                  <a:srgbClr val="00B050"/>
                </a:solidFill>
                <a:sym typeface="Wingdings" pitchFamily="2" charset="2"/>
              </a:rPr>
              <a:t>254</a:t>
            </a:r>
          </a:p>
          <a:p>
            <a:pPr lvl="1"/>
            <a:r>
              <a:rPr lang="pt-BR" sz="2400" b="1" dirty="0" err="1" smtClean="0">
                <a:sym typeface="Wingdings" pitchFamily="2" charset="2"/>
              </a:rPr>
              <a:t>BroadCast</a:t>
            </a:r>
            <a:r>
              <a:rPr lang="pt-BR" sz="2400" b="1" dirty="0" smtClean="0">
                <a:sym typeface="Wingdings" pitchFamily="2" charset="2"/>
              </a:rPr>
              <a:t> </a:t>
            </a:r>
            <a:r>
              <a:rPr lang="pt-BR" sz="2400" dirty="0" smtClean="0">
                <a:sym typeface="Wingdings" pitchFamily="2" charset="2"/>
              </a:rPr>
              <a:t> 200.200.10.</a:t>
            </a:r>
            <a:r>
              <a:rPr lang="pt-BR" sz="2400" b="1" dirty="0" smtClean="0">
                <a:solidFill>
                  <a:srgbClr val="7030A0"/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 </a:t>
            </a:r>
          </a:p>
          <a:p>
            <a:endParaRPr lang="pt-BR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400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smtClean="0"/>
              <a:t>Classe C</a:t>
            </a:r>
            <a:r>
              <a:rPr lang="pt-BR" dirty="0" smtClean="0"/>
              <a:t>				</a:t>
            </a:r>
            <a:r>
              <a:rPr lang="pt-BR" sz="3600" dirty="0" smtClean="0"/>
              <a:t>192 - 223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Exemplo de IP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/>
              <a:t>200.100.10.100 </a:t>
            </a:r>
            <a:r>
              <a:rPr lang="pt-BR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/24</a:t>
            </a:r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400" dirty="0" smtClean="0"/>
              <a:t>Máscara padrão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sz="2400" dirty="0" smtClean="0">
                <a:sym typeface="Wingdings" pitchFamily="2" charset="2"/>
              </a:rPr>
              <a:t>Máscara em Binário	</a:t>
            </a:r>
            <a:r>
              <a:rPr lang="pt-BR" sz="1000" dirty="0" smtClean="0">
                <a:sym typeface="Wingdings" pitchFamily="2" charset="2"/>
              </a:rPr>
              <a:t>	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r>
              <a:rPr lang="pt-BR" sz="2400" dirty="0" smtClean="0">
                <a:sym typeface="Wingdings" pitchFamily="2" charset="2"/>
              </a:rPr>
              <a:t>Função da Máscara	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HOST</a:t>
            </a:r>
          </a:p>
          <a:p>
            <a:r>
              <a:rPr lang="pt-BR" sz="2400" dirty="0" smtClean="0">
                <a:sym typeface="Wingdings" pitchFamily="2" charset="2"/>
              </a:rPr>
              <a:t>Quantidade de Redes  2.097.152 Redes 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Quantidade de Hosts por REDE  254</a:t>
            </a:r>
          </a:p>
          <a:p>
            <a:r>
              <a:rPr lang="pt-BR" sz="2400" dirty="0" smtClean="0">
                <a:sym typeface="Wingdings" pitchFamily="2" charset="2"/>
              </a:rPr>
              <a:t>Exemplo:</a:t>
            </a:r>
          </a:p>
          <a:p>
            <a:pPr lvl="1"/>
            <a:r>
              <a:rPr lang="pt-BR" sz="2400" b="1" dirty="0" smtClean="0"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  200.100.10.</a:t>
            </a:r>
            <a:r>
              <a:rPr lang="pt-BR" sz="2400" b="1" dirty="0" smtClean="0">
                <a:solidFill>
                  <a:srgbClr val="7030A0"/>
                </a:solidFill>
                <a:sym typeface="Wingdings" pitchFamily="2" charset="2"/>
              </a:rPr>
              <a:t>0</a:t>
            </a:r>
          </a:p>
          <a:p>
            <a:pPr lvl="1"/>
            <a:r>
              <a:rPr lang="pt-BR" sz="2400" b="1" dirty="0" smtClean="0">
                <a:sym typeface="Wingdings" pitchFamily="2" charset="2"/>
              </a:rPr>
              <a:t>1º Host </a:t>
            </a:r>
            <a:r>
              <a:rPr lang="pt-BR" sz="2400" dirty="0" smtClean="0">
                <a:sym typeface="Wingdings" pitchFamily="2" charset="2"/>
              </a:rPr>
              <a:t> 200.100.10.</a:t>
            </a:r>
            <a:r>
              <a:rPr lang="pt-BR" sz="2400" b="1" dirty="0" smtClean="0">
                <a:solidFill>
                  <a:srgbClr val="00B050"/>
                </a:solidFill>
                <a:sym typeface="Wingdings" pitchFamily="2" charset="2"/>
              </a:rPr>
              <a:t>1</a:t>
            </a:r>
            <a:r>
              <a:rPr lang="pt-BR" sz="2400" dirty="0" smtClean="0">
                <a:solidFill>
                  <a:srgbClr val="00B050"/>
                </a:solidFill>
                <a:sym typeface="Wingdings" pitchFamily="2" charset="2"/>
              </a:rPr>
              <a:t> </a:t>
            </a:r>
          </a:p>
          <a:p>
            <a:pPr lvl="1"/>
            <a:r>
              <a:rPr lang="pt-BR" sz="2400" b="1" dirty="0" smtClean="0">
                <a:sym typeface="Wingdings" pitchFamily="2" charset="2"/>
              </a:rPr>
              <a:t>Último Host </a:t>
            </a:r>
            <a:r>
              <a:rPr lang="pt-BR" sz="2400" dirty="0" smtClean="0">
                <a:sym typeface="Wingdings" pitchFamily="2" charset="2"/>
              </a:rPr>
              <a:t> 200.100.10.</a:t>
            </a:r>
            <a:r>
              <a:rPr lang="pt-BR" sz="2400" b="1" dirty="0" smtClean="0">
                <a:solidFill>
                  <a:srgbClr val="00B050"/>
                </a:solidFill>
                <a:sym typeface="Wingdings" pitchFamily="2" charset="2"/>
              </a:rPr>
              <a:t>254</a:t>
            </a:r>
          </a:p>
          <a:p>
            <a:pPr lvl="1"/>
            <a:r>
              <a:rPr lang="pt-BR" sz="2400" b="1" dirty="0" err="1" smtClean="0">
                <a:sym typeface="Wingdings" pitchFamily="2" charset="2"/>
              </a:rPr>
              <a:t>BroadCast</a:t>
            </a:r>
            <a:r>
              <a:rPr lang="pt-BR" sz="2400" b="1" dirty="0" smtClean="0">
                <a:sym typeface="Wingdings" pitchFamily="2" charset="2"/>
              </a:rPr>
              <a:t> </a:t>
            </a:r>
            <a:r>
              <a:rPr lang="pt-BR" sz="2400" dirty="0" smtClean="0">
                <a:sym typeface="Wingdings" pitchFamily="2" charset="2"/>
              </a:rPr>
              <a:t> 200.200.10.</a:t>
            </a:r>
            <a:r>
              <a:rPr lang="pt-BR" sz="2400" b="1" dirty="0" smtClean="0">
                <a:solidFill>
                  <a:srgbClr val="7030A0"/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 </a:t>
            </a:r>
          </a:p>
          <a:p>
            <a:endParaRPr lang="pt-BR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400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IP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Classe B</a:t>
            </a:r>
            <a:endParaRPr lang="pt-BR" dirty="0"/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941168"/>
            <a:ext cx="2051720" cy="2051720"/>
          </a:xfrm>
          <a:prstGeom prst="rect">
            <a:avLst/>
          </a:prstGeom>
        </p:spPr>
      </p:pic>
      <p:pic>
        <p:nvPicPr>
          <p:cNvPr id="36866" name="Picture 2" descr="http://www.cinelformacao.com/tda/files/ud5/ip_classeB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9820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300" dirty="0" smtClean="0"/>
              <a:t>Classe B</a:t>
            </a:r>
            <a:r>
              <a:rPr lang="pt-BR" dirty="0" smtClean="0"/>
              <a:t>				</a:t>
            </a:r>
            <a:r>
              <a:rPr lang="pt-BR" sz="3600" dirty="0" smtClean="0"/>
              <a:t>128 - 191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Exemplo de IP		</a:t>
            </a:r>
            <a:r>
              <a:rPr lang="pt-BR" sz="2800" dirty="0" smtClean="0">
                <a:sym typeface="Wingdings" pitchFamily="2" charset="2"/>
              </a:rPr>
              <a:t>	</a:t>
            </a:r>
            <a:r>
              <a:rPr lang="pt-B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170</a:t>
            </a:r>
            <a:r>
              <a:rPr lang="pt-BR" sz="2800" dirty="0" smtClean="0"/>
              <a:t>.70.7.10</a:t>
            </a:r>
          </a:p>
          <a:p>
            <a:pPr>
              <a:buNone/>
            </a:pPr>
            <a:endParaRPr lang="pt-BR" sz="2800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800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300" dirty="0" smtClean="0"/>
              <a:t>Classe B</a:t>
            </a:r>
            <a:r>
              <a:rPr lang="pt-BR" dirty="0" smtClean="0"/>
              <a:t>				</a:t>
            </a:r>
            <a:r>
              <a:rPr lang="pt-BR" sz="3600" dirty="0" smtClean="0"/>
              <a:t>128 - 191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800" dirty="0" smtClean="0"/>
              <a:t>Exemplo de IP		</a:t>
            </a:r>
            <a:r>
              <a:rPr lang="pt-BR" sz="2800" dirty="0" smtClean="0">
                <a:sym typeface="Wingdings" pitchFamily="2" charset="2"/>
              </a:rPr>
              <a:t>	</a:t>
            </a:r>
            <a:r>
              <a:rPr lang="pt-BR" sz="2800" dirty="0" smtClean="0"/>
              <a:t>170.70.7.10</a:t>
            </a:r>
          </a:p>
          <a:p>
            <a:r>
              <a:rPr lang="pt-BR" sz="2800" dirty="0" smtClean="0"/>
              <a:t>Máscara padrão		</a:t>
            </a:r>
            <a:r>
              <a:rPr lang="pt-BR" sz="2800" dirty="0" smtClean="0">
                <a:sym typeface="Wingdings" pitchFamily="2" charset="2"/>
              </a:rPr>
              <a:t>	</a:t>
            </a:r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800" dirty="0" smtClean="0">
                <a:sym typeface="Wingdings" pitchFamily="2" charset="2"/>
              </a:rPr>
              <a:t>.</a:t>
            </a:r>
            <a:r>
              <a:rPr lang="pt-BR" sz="28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800" dirty="0" smtClean="0">
                <a:sym typeface="Wingdings" pitchFamily="2" charset="2"/>
              </a:rPr>
              <a:t>.</a:t>
            </a:r>
            <a:r>
              <a:rPr lang="pt-BR" sz="28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800" dirty="0" smtClean="0">
                <a:sym typeface="Wingdings" pitchFamily="2" charset="2"/>
              </a:rPr>
              <a:t>.</a:t>
            </a:r>
            <a:r>
              <a:rPr lang="pt-BR" sz="28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pPr>
              <a:buNone/>
            </a:pPr>
            <a:endParaRPr lang="pt-BR" sz="2800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800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300" dirty="0" smtClean="0"/>
              <a:t>Classe B</a:t>
            </a:r>
            <a:r>
              <a:rPr lang="pt-BR" dirty="0" smtClean="0"/>
              <a:t>				</a:t>
            </a:r>
            <a:r>
              <a:rPr lang="pt-BR" sz="3600" dirty="0" smtClean="0"/>
              <a:t>128 - 191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Exemplo de IP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/>
              <a:t>170.70.7.10</a:t>
            </a:r>
          </a:p>
          <a:p>
            <a:r>
              <a:rPr lang="pt-BR" sz="2400" dirty="0" smtClean="0"/>
              <a:t>Máscara padrão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sz="2400" dirty="0" smtClean="0">
                <a:sym typeface="Wingdings" pitchFamily="2" charset="2"/>
              </a:rPr>
              <a:t>Máscara em Binário	</a:t>
            </a:r>
            <a:r>
              <a:rPr lang="pt-BR" sz="1000" dirty="0" smtClean="0">
                <a:sym typeface="Wingdings" pitchFamily="2" charset="2"/>
              </a:rPr>
              <a:t>	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endParaRPr lang="pt-BR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400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300" dirty="0" smtClean="0"/>
              <a:t>Classe B</a:t>
            </a:r>
            <a:r>
              <a:rPr lang="pt-BR" dirty="0" smtClean="0"/>
              <a:t>				</a:t>
            </a:r>
            <a:r>
              <a:rPr lang="pt-BR" sz="3600" dirty="0" smtClean="0"/>
              <a:t>128 - 191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Exemplo de IP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/>
              <a:t>170.70.7.10</a:t>
            </a:r>
          </a:p>
          <a:p>
            <a:r>
              <a:rPr lang="pt-BR" sz="2400" dirty="0" smtClean="0"/>
              <a:t>Máscara padrão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sz="2400" dirty="0" smtClean="0">
                <a:sym typeface="Wingdings" pitchFamily="2" charset="2"/>
              </a:rPr>
              <a:t>Máscara em Binário	</a:t>
            </a:r>
            <a:r>
              <a:rPr lang="pt-BR" sz="1000" dirty="0" smtClean="0">
                <a:sym typeface="Wingdings" pitchFamily="2" charset="2"/>
              </a:rPr>
              <a:t>	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r>
              <a:rPr lang="pt-BR" sz="2400" dirty="0" smtClean="0">
                <a:sym typeface="Wingdings" pitchFamily="2" charset="2"/>
              </a:rPr>
              <a:t>Função da Máscara		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 HOST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HOST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None/>
            </a:pPr>
            <a:endParaRPr lang="pt-BR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400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300" dirty="0" smtClean="0"/>
              <a:t>Classe B</a:t>
            </a:r>
            <a:r>
              <a:rPr lang="pt-BR" dirty="0" smtClean="0"/>
              <a:t>				</a:t>
            </a:r>
            <a:r>
              <a:rPr lang="pt-BR" sz="3600" dirty="0" smtClean="0"/>
              <a:t>128 - 191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Exemplo de IP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/>
              <a:t>170.70.7.10</a:t>
            </a:r>
          </a:p>
          <a:p>
            <a:r>
              <a:rPr lang="pt-BR" sz="2400" dirty="0" smtClean="0"/>
              <a:t>Máscara padrão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sz="2400" dirty="0" smtClean="0">
                <a:sym typeface="Wingdings" pitchFamily="2" charset="2"/>
              </a:rPr>
              <a:t>Máscara em Binário	</a:t>
            </a:r>
            <a:r>
              <a:rPr lang="pt-BR" sz="1000" dirty="0" smtClean="0">
                <a:sym typeface="Wingdings" pitchFamily="2" charset="2"/>
              </a:rPr>
              <a:t>	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r>
              <a:rPr lang="pt-BR" sz="2400" dirty="0" smtClean="0">
                <a:sym typeface="Wingdings" pitchFamily="2" charset="2"/>
              </a:rPr>
              <a:t>Função da Máscara		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 HOST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HOST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Quantidade de Redes  </a:t>
            </a:r>
            <a:r>
              <a:rPr lang="pt-B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???</a:t>
            </a:r>
            <a:endParaRPr lang="pt-BR" sz="24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>
              <a:buNone/>
            </a:pPr>
            <a:endParaRPr lang="pt-BR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400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300" dirty="0" smtClean="0"/>
              <a:t>Classe B</a:t>
            </a:r>
            <a:r>
              <a:rPr lang="pt-BR" dirty="0" smtClean="0"/>
              <a:t>				</a:t>
            </a:r>
            <a:r>
              <a:rPr lang="pt-BR" sz="3600" dirty="0" smtClean="0"/>
              <a:t>128 - 191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Exemplo de IP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/>
              <a:t>170.70.7.10</a:t>
            </a:r>
          </a:p>
          <a:p>
            <a:r>
              <a:rPr lang="pt-BR" sz="2400" dirty="0" smtClean="0"/>
              <a:t>Máscara padrão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sz="2400" dirty="0" smtClean="0">
                <a:sym typeface="Wingdings" pitchFamily="2" charset="2"/>
              </a:rPr>
              <a:t>Máscara em Binário	</a:t>
            </a:r>
            <a:r>
              <a:rPr lang="pt-BR" sz="1000" dirty="0" smtClean="0">
                <a:sym typeface="Wingdings" pitchFamily="2" charset="2"/>
              </a:rPr>
              <a:t>	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r>
              <a:rPr lang="pt-BR" sz="2400" dirty="0" smtClean="0">
                <a:sym typeface="Wingdings" pitchFamily="2" charset="2"/>
              </a:rPr>
              <a:t>Função da Máscara		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 HOST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HOST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Quantidade de Redes  </a:t>
            </a:r>
            <a:r>
              <a:rPr lang="pt-BR" sz="2800" b="1" dirty="0" smtClean="0"/>
              <a:t>64 * 256 =</a:t>
            </a:r>
            <a:endParaRPr lang="pt-BR" sz="2400" b="1" dirty="0" smtClean="0">
              <a:solidFill>
                <a:srgbClr val="FF0000"/>
              </a:solidFill>
              <a:sym typeface="Wingdings" pitchFamily="2" charset="2"/>
            </a:endParaRPr>
          </a:p>
          <a:p>
            <a:endParaRPr lang="pt-BR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400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57200" y="1481328"/>
            <a:ext cx="3178696" cy="4525963"/>
          </a:xfrm>
        </p:spPr>
        <p:txBody>
          <a:bodyPr/>
          <a:lstStyle/>
          <a:p>
            <a:r>
              <a:rPr lang="pt-BR" dirty="0" smtClean="0"/>
              <a:t>Não podem existir duas máquinas, com o mesmo número IP, dentro da mesma rede.</a:t>
            </a:r>
            <a:endParaRPr lang="pt-BR" b="1" dirty="0" smtClean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 e Máscara</a:t>
            </a:r>
            <a:endParaRPr lang="pt-BR" dirty="0"/>
          </a:p>
        </p:txBody>
      </p:sp>
      <p:pic>
        <p:nvPicPr>
          <p:cNvPr id="143362" name="Picture 2" descr="http://www.juliobattisti.com.br/artigos/windows/images/tcpip_p41_clip_image00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1052736"/>
            <a:ext cx="4928220" cy="5464957"/>
          </a:xfrm>
          <a:prstGeom prst="rect">
            <a:avLst/>
          </a:prstGeom>
          <a:noFill/>
        </p:spPr>
      </p:pic>
      <p:pic>
        <p:nvPicPr>
          <p:cNvPr id="7" name="Imagem 6" descr="professorram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300" dirty="0" smtClean="0"/>
              <a:t>Classe B</a:t>
            </a:r>
            <a:r>
              <a:rPr lang="pt-BR" dirty="0" smtClean="0"/>
              <a:t>				</a:t>
            </a:r>
            <a:r>
              <a:rPr lang="pt-BR" sz="3600" dirty="0" smtClean="0"/>
              <a:t>128 - 191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Exemplo de IP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/>
              <a:t>170.70.7.10</a:t>
            </a:r>
          </a:p>
          <a:p>
            <a:r>
              <a:rPr lang="pt-BR" sz="2400" dirty="0" smtClean="0"/>
              <a:t>Máscara padrão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sz="2400" dirty="0" smtClean="0">
                <a:sym typeface="Wingdings" pitchFamily="2" charset="2"/>
              </a:rPr>
              <a:t>Máscara em Binário	</a:t>
            </a:r>
            <a:r>
              <a:rPr lang="pt-BR" sz="1000" dirty="0" smtClean="0">
                <a:sym typeface="Wingdings" pitchFamily="2" charset="2"/>
              </a:rPr>
              <a:t>	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r>
              <a:rPr lang="pt-BR" sz="2400" dirty="0" smtClean="0">
                <a:sym typeface="Wingdings" pitchFamily="2" charset="2"/>
              </a:rPr>
              <a:t>Função da Máscara		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 HOST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HOST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Quantidade de Redes  </a:t>
            </a:r>
            <a:r>
              <a:rPr lang="pt-BR" sz="3200" b="1" dirty="0" smtClean="0"/>
              <a:t>16.384</a:t>
            </a:r>
            <a:r>
              <a:rPr lang="pt-BR" sz="2400" dirty="0" smtClean="0"/>
              <a:t> </a:t>
            </a:r>
            <a:r>
              <a:rPr lang="pt-BR" sz="2400" dirty="0" smtClean="0">
                <a:sym typeface="Wingdings" pitchFamily="2" charset="2"/>
              </a:rPr>
              <a:t>Redes 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None/>
            </a:pPr>
            <a:endParaRPr lang="pt-BR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400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300" dirty="0" smtClean="0"/>
              <a:t>Classe B</a:t>
            </a:r>
            <a:r>
              <a:rPr lang="pt-BR" dirty="0" smtClean="0"/>
              <a:t>				</a:t>
            </a:r>
            <a:r>
              <a:rPr lang="pt-BR" sz="3600" dirty="0" smtClean="0"/>
              <a:t>128 - 191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Exemplo de IP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/>
              <a:t>170.70.7.10</a:t>
            </a:r>
          </a:p>
          <a:p>
            <a:r>
              <a:rPr lang="pt-BR" sz="2400" dirty="0" smtClean="0"/>
              <a:t>Máscara padrão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sz="2400" dirty="0" smtClean="0">
                <a:sym typeface="Wingdings" pitchFamily="2" charset="2"/>
              </a:rPr>
              <a:t>Máscara em Binário	</a:t>
            </a:r>
            <a:r>
              <a:rPr lang="pt-BR" sz="1000" dirty="0" smtClean="0">
                <a:sym typeface="Wingdings" pitchFamily="2" charset="2"/>
              </a:rPr>
              <a:t>	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r>
              <a:rPr lang="pt-BR" sz="2400" dirty="0" smtClean="0">
                <a:sym typeface="Wingdings" pitchFamily="2" charset="2"/>
              </a:rPr>
              <a:t>Função da Máscara		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 HOST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HOST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Quantidade de Redes  </a:t>
            </a:r>
            <a:r>
              <a:rPr lang="pt-BR" sz="2400" dirty="0" smtClean="0"/>
              <a:t>16.384 </a:t>
            </a:r>
            <a:r>
              <a:rPr lang="pt-BR" sz="2400" dirty="0" smtClean="0">
                <a:sym typeface="Wingdings" pitchFamily="2" charset="2"/>
              </a:rPr>
              <a:t>Redes 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Quantidade de Hosts por REDE  </a:t>
            </a:r>
            <a:r>
              <a:rPr lang="pt-BR" sz="2800" b="1" dirty="0" smtClean="0">
                <a:sym typeface="Wingdings" pitchFamily="2" charset="2"/>
              </a:rPr>
              <a:t>(256 * 256) -2</a:t>
            </a:r>
            <a:endParaRPr lang="pt-BR" sz="2400" b="1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400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300" dirty="0" smtClean="0"/>
              <a:t>Classe B</a:t>
            </a:r>
            <a:r>
              <a:rPr lang="pt-BR" dirty="0" smtClean="0"/>
              <a:t>				</a:t>
            </a:r>
            <a:r>
              <a:rPr lang="pt-BR" sz="3600" dirty="0" smtClean="0"/>
              <a:t>128 - 191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Exemplo de IP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/>
              <a:t>170.70.7.10</a:t>
            </a:r>
          </a:p>
          <a:p>
            <a:r>
              <a:rPr lang="pt-BR" sz="2400" dirty="0" smtClean="0"/>
              <a:t>Máscara padrão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sz="2400" dirty="0" smtClean="0">
                <a:sym typeface="Wingdings" pitchFamily="2" charset="2"/>
              </a:rPr>
              <a:t>Máscara em Binário	</a:t>
            </a:r>
            <a:r>
              <a:rPr lang="pt-BR" sz="1000" dirty="0" smtClean="0">
                <a:sym typeface="Wingdings" pitchFamily="2" charset="2"/>
              </a:rPr>
              <a:t>	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r>
              <a:rPr lang="pt-BR" sz="2400" dirty="0" smtClean="0">
                <a:sym typeface="Wingdings" pitchFamily="2" charset="2"/>
              </a:rPr>
              <a:t>Função da Máscara		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 HOST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HOST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Quantidade de Redes  </a:t>
            </a:r>
            <a:r>
              <a:rPr lang="pt-BR" sz="2400" dirty="0" smtClean="0"/>
              <a:t>16.384 </a:t>
            </a:r>
            <a:r>
              <a:rPr lang="pt-BR" sz="2400" dirty="0" smtClean="0">
                <a:sym typeface="Wingdings" pitchFamily="2" charset="2"/>
              </a:rPr>
              <a:t>Redes 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Quantidade de Hosts por REDE  </a:t>
            </a:r>
            <a:r>
              <a:rPr lang="pt-B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65.534 Hosts</a:t>
            </a:r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itchFamily="2" charset="2"/>
            </a:endParaRPr>
          </a:p>
          <a:p>
            <a:pPr>
              <a:buNone/>
            </a:pPr>
            <a:endParaRPr lang="pt-BR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400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300" dirty="0" smtClean="0"/>
              <a:t>Classe B</a:t>
            </a:r>
            <a:r>
              <a:rPr lang="pt-BR" dirty="0" smtClean="0"/>
              <a:t>				</a:t>
            </a:r>
            <a:r>
              <a:rPr lang="pt-BR" sz="3600" dirty="0" smtClean="0"/>
              <a:t>128 - 191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Exemplo de IP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/>
              <a:t>170.70.7.10</a:t>
            </a:r>
          </a:p>
          <a:p>
            <a:r>
              <a:rPr lang="pt-BR" sz="2400" dirty="0" smtClean="0"/>
              <a:t>Máscara padrão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sz="2400" dirty="0" smtClean="0">
                <a:sym typeface="Wingdings" pitchFamily="2" charset="2"/>
              </a:rPr>
              <a:t>Máscara em Binário	</a:t>
            </a:r>
            <a:r>
              <a:rPr lang="pt-BR" sz="1000" dirty="0" smtClean="0">
                <a:sym typeface="Wingdings" pitchFamily="2" charset="2"/>
              </a:rPr>
              <a:t>	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r>
              <a:rPr lang="pt-BR" sz="2400" dirty="0" smtClean="0">
                <a:sym typeface="Wingdings" pitchFamily="2" charset="2"/>
              </a:rPr>
              <a:t>Função da Máscara		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 HOST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HOST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Quantidade de Redes  </a:t>
            </a:r>
            <a:r>
              <a:rPr lang="pt-BR" sz="2400" dirty="0" smtClean="0"/>
              <a:t>16.384 </a:t>
            </a:r>
            <a:r>
              <a:rPr lang="pt-BR" sz="2400" dirty="0" smtClean="0">
                <a:sym typeface="Wingdings" pitchFamily="2" charset="2"/>
              </a:rPr>
              <a:t>Redes 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Quantidade de Hosts por REDE  </a:t>
            </a:r>
            <a:r>
              <a:rPr lang="pt-BR" sz="2400" dirty="0" smtClean="0"/>
              <a:t>65.534 Hosts</a:t>
            </a:r>
            <a:endParaRPr lang="pt-BR" sz="2400" dirty="0" smtClean="0"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Exemplo:</a:t>
            </a:r>
          </a:p>
          <a:p>
            <a:pPr lvl="1"/>
            <a:r>
              <a:rPr lang="pt-BR" sz="2400" b="1" dirty="0" smtClean="0"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  170.70.</a:t>
            </a:r>
            <a:r>
              <a:rPr lang="pt-BR" sz="2400" b="1" dirty="0" smtClean="0">
                <a:solidFill>
                  <a:srgbClr val="7030A0"/>
                </a:solidFill>
                <a:sym typeface="Wingdings" pitchFamily="2" charset="2"/>
              </a:rPr>
              <a:t>0.0</a:t>
            </a:r>
          </a:p>
          <a:p>
            <a:pPr lvl="1"/>
            <a:r>
              <a:rPr lang="pt-BR" sz="2400" b="1" dirty="0" smtClean="0">
                <a:sym typeface="Wingdings" pitchFamily="2" charset="2"/>
              </a:rPr>
              <a:t>1º Host </a:t>
            </a:r>
            <a:r>
              <a:rPr lang="pt-BR" sz="2400" dirty="0" smtClean="0">
                <a:sym typeface="Wingdings" pitchFamily="2" charset="2"/>
              </a:rPr>
              <a:t> 170.70.</a:t>
            </a:r>
            <a:r>
              <a:rPr lang="pt-BR" sz="2400" b="1" dirty="0" smtClean="0">
                <a:solidFill>
                  <a:srgbClr val="00B050"/>
                </a:solidFill>
                <a:sym typeface="Wingdings" pitchFamily="2" charset="2"/>
              </a:rPr>
              <a:t>0.1 </a:t>
            </a:r>
          </a:p>
          <a:p>
            <a:pPr lvl="1"/>
            <a:r>
              <a:rPr lang="pt-BR" sz="2400" b="1" dirty="0" smtClean="0">
                <a:sym typeface="Wingdings" pitchFamily="2" charset="2"/>
              </a:rPr>
              <a:t>Último Host </a:t>
            </a:r>
            <a:r>
              <a:rPr lang="pt-BR" sz="2400" dirty="0" smtClean="0">
                <a:sym typeface="Wingdings" pitchFamily="2" charset="2"/>
              </a:rPr>
              <a:t> 170.70.</a:t>
            </a:r>
            <a:r>
              <a:rPr lang="pt-BR" sz="2400" b="1" dirty="0" smtClean="0">
                <a:solidFill>
                  <a:srgbClr val="00B050"/>
                </a:solidFill>
                <a:sym typeface="Wingdings" pitchFamily="2" charset="2"/>
              </a:rPr>
              <a:t>255.254</a:t>
            </a:r>
          </a:p>
          <a:p>
            <a:pPr lvl="1"/>
            <a:r>
              <a:rPr lang="pt-BR" sz="2400" b="1" dirty="0" err="1" smtClean="0">
                <a:sym typeface="Wingdings" pitchFamily="2" charset="2"/>
              </a:rPr>
              <a:t>BroadCast</a:t>
            </a:r>
            <a:r>
              <a:rPr lang="pt-BR" sz="2400" b="1" dirty="0" smtClean="0">
                <a:sym typeface="Wingdings" pitchFamily="2" charset="2"/>
              </a:rPr>
              <a:t> </a:t>
            </a:r>
            <a:r>
              <a:rPr lang="pt-BR" sz="2400" dirty="0" smtClean="0">
                <a:sym typeface="Wingdings" pitchFamily="2" charset="2"/>
              </a:rPr>
              <a:t> 170.70.</a:t>
            </a:r>
            <a:r>
              <a:rPr lang="pt-BR" sz="2400" b="1" dirty="0" smtClean="0">
                <a:solidFill>
                  <a:srgbClr val="7030A0"/>
                </a:solidFill>
                <a:sym typeface="Wingdings" pitchFamily="2" charset="2"/>
              </a:rPr>
              <a:t>255.255</a:t>
            </a:r>
            <a:r>
              <a:rPr lang="pt-BR" sz="2400" dirty="0" smtClean="0">
                <a:solidFill>
                  <a:srgbClr val="7030A0"/>
                </a:solidFill>
                <a:sym typeface="Wingdings" pitchFamily="2" charset="2"/>
              </a:rPr>
              <a:t> </a:t>
            </a:r>
          </a:p>
          <a:p>
            <a:endParaRPr lang="pt-BR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400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300" dirty="0" smtClean="0"/>
              <a:t>Classe B</a:t>
            </a:r>
            <a:r>
              <a:rPr lang="pt-BR" dirty="0" smtClean="0"/>
              <a:t>				</a:t>
            </a:r>
            <a:r>
              <a:rPr lang="pt-BR" sz="3600" dirty="0" smtClean="0"/>
              <a:t>128 - 191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400" dirty="0" smtClean="0"/>
              <a:t>Exemplo de IP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/>
              <a:t>170.70.7.10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/16</a:t>
            </a:r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400" dirty="0" smtClean="0"/>
              <a:t>Máscara padrão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sz="2400" dirty="0" smtClean="0">
                <a:sym typeface="Wingdings" pitchFamily="2" charset="2"/>
              </a:rPr>
              <a:t>Máscara em Binário	</a:t>
            </a:r>
            <a:r>
              <a:rPr lang="pt-BR" sz="1000" dirty="0" smtClean="0">
                <a:sym typeface="Wingdings" pitchFamily="2" charset="2"/>
              </a:rPr>
              <a:t>	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r>
              <a:rPr lang="pt-BR" sz="2400" dirty="0" smtClean="0">
                <a:sym typeface="Wingdings" pitchFamily="2" charset="2"/>
              </a:rPr>
              <a:t>Função da Máscara		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 HOST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HOST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Quantidade de Redes  </a:t>
            </a:r>
            <a:r>
              <a:rPr lang="pt-BR" sz="2400" dirty="0" smtClean="0"/>
              <a:t>16.384 </a:t>
            </a:r>
            <a:r>
              <a:rPr lang="pt-BR" sz="2400" dirty="0" smtClean="0">
                <a:sym typeface="Wingdings" pitchFamily="2" charset="2"/>
              </a:rPr>
              <a:t>Redes 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Quantidade de Hosts por REDE  </a:t>
            </a:r>
            <a:r>
              <a:rPr lang="pt-BR" sz="2400" dirty="0" smtClean="0"/>
              <a:t>65.534 Hosts</a:t>
            </a:r>
            <a:endParaRPr lang="pt-BR" sz="2400" dirty="0" smtClean="0"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Exemplo:</a:t>
            </a:r>
          </a:p>
          <a:p>
            <a:pPr lvl="1"/>
            <a:r>
              <a:rPr lang="pt-BR" sz="2400" b="1" dirty="0" smtClean="0"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  170.70.</a:t>
            </a:r>
            <a:r>
              <a:rPr lang="pt-BR" sz="2400" b="1" dirty="0" smtClean="0">
                <a:solidFill>
                  <a:srgbClr val="7030A0"/>
                </a:solidFill>
                <a:sym typeface="Wingdings" pitchFamily="2" charset="2"/>
              </a:rPr>
              <a:t>0.0</a:t>
            </a:r>
          </a:p>
          <a:p>
            <a:pPr lvl="1"/>
            <a:r>
              <a:rPr lang="pt-BR" sz="2400" b="1" dirty="0" smtClean="0">
                <a:sym typeface="Wingdings" pitchFamily="2" charset="2"/>
              </a:rPr>
              <a:t>1º Host </a:t>
            </a:r>
            <a:r>
              <a:rPr lang="pt-BR" sz="2400" dirty="0" smtClean="0">
                <a:sym typeface="Wingdings" pitchFamily="2" charset="2"/>
              </a:rPr>
              <a:t> 170.70.</a:t>
            </a:r>
            <a:r>
              <a:rPr lang="pt-BR" sz="2400" b="1" dirty="0" smtClean="0">
                <a:solidFill>
                  <a:srgbClr val="00B050"/>
                </a:solidFill>
                <a:sym typeface="Wingdings" pitchFamily="2" charset="2"/>
              </a:rPr>
              <a:t>0.1 </a:t>
            </a:r>
          </a:p>
          <a:p>
            <a:pPr lvl="1"/>
            <a:r>
              <a:rPr lang="pt-BR" sz="2400" b="1" dirty="0" smtClean="0">
                <a:sym typeface="Wingdings" pitchFamily="2" charset="2"/>
              </a:rPr>
              <a:t>Último Host </a:t>
            </a:r>
            <a:r>
              <a:rPr lang="pt-BR" sz="2400" dirty="0" smtClean="0">
                <a:sym typeface="Wingdings" pitchFamily="2" charset="2"/>
              </a:rPr>
              <a:t> 170.70.</a:t>
            </a:r>
            <a:r>
              <a:rPr lang="pt-BR" sz="2400" b="1" dirty="0" smtClean="0">
                <a:solidFill>
                  <a:srgbClr val="00B050"/>
                </a:solidFill>
                <a:sym typeface="Wingdings" pitchFamily="2" charset="2"/>
              </a:rPr>
              <a:t>255.254</a:t>
            </a:r>
          </a:p>
          <a:p>
            <a:pPr lvl="1"/>
            <a:r>
              <a:rPr lang="pt-BR" sz="2400" b="1" dirty="0" err="1" smtClean="0">
                <a:sym typeface="Wingdings" pitchFamily="2" charset="2"/>
              </a:rPr>
              <a:t>BroadCast</a:t>
            </a:r>
            <a:r>
              <a:rPr lang="pt-BR" sz="2400" b="1" dirty="0" smtClean="0">
                <a:sym typeface="Wingdings" pitchFamily="2" charset="2"/>
              </a:rPr>
              <a:t> </a:t>
            </a:r>
            <a:r>
              <a:rPr lang="pt-BR" sz="2400" dirty="0" smtClean="0">
                <a:sym typeface="Wingdings" pitchFamily="2" charset="2"/>
              </a:rPr>
              <a:t> 170.70.</a:t>
            </a:r>
            <a:r>
              <a:rPr lang="pt-BR" sz="2400" b="1" dirty="0" smtClean="0">
                <a:solidFill>
                  <a:srgbClr val="7030A0"/>
                </a:solidFill>
                <a:sym typeface="Wingdings" pitchFamily="2" charset="2"/>
              </a:rPr>
              <a:t>255.255</a:t>
            </a:r>
            <a:r>
              <a:rPr lang="pt-BR" sz="2400" dirty="0" smtClean="0">
                <a:solidFill>
                  <a:srgbClr val="7030A0"/>
                </a:solidFill>
                <a:sym typeface="Wingdings" pitchFamily="2" charset="2"/>
              </a:rPr>
              <a:t> </a:t>
            </a:r>
          </a:p>
          <a:p>
            <a:endParaRPr lang="pt-BR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400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IP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Classe A</a:t>
            </a:r>
            <a:endParaRPr lang="pt-BR" dirty="0"/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941168"/>
            <a:ext cx="2051720" cy="2051720"/>
          </a:xfrm>
          <a:prstGeom prst="rect">
            <a:avLst/>
          </a:prstGeom>
        </p:spPr>
      </p:pic>
      <p:pic>
        <p:nvPicPr>
          <p:cNvPr id="37890" name="Picture 2" descr="http://www.cinelformacao.com/tda/files/ud5/ip_classeA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9820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smtClean="0"/>
              <a:t>Classe A</a:t>
            </a:r>
            <a:r>
              <a:rPr lang="pt-BR" dirty="0" smtClean="0"/>
              <a:t>					</a:t>
            </a:r>
            <a:r>
              <a:rPr lang="pt-BR" sz="3600" dirty="0" smtClean="0"/>
              <a:t>1 – 126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>
            <a:noAutofit/>
          </a:bodyPr>
          <a:lstStyle/>
          <a:p>
            <a:r>
              <a:rPr lang="pt-BR" sz="2800" dirty="0" smtClean="0"/>
              <a:t>Exemplo de IP	</a:t>
            </a:r>
            <a:r>
              <a:rPr lang="pt-BR" sz="2800" dirty="0" smtClean="0">
                <a:sym typeface="Wingdings" pitchFamily="2" charset="2"/>
              </a:rPr>
              <a:t>	</a:t>
            </a:r>
            <a:r>
              <a:rPr lang="pt-B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</a:t>
            </a:r>
            <a:r>
              <a:rPr lang="pt-BR" sz="2800" dirty="0" smtClean="0"/>
              <a:t>.200.12.200</a:t>
            </a:r>
          </a:p>
          <a:p>
            <a:pPr>
              <a:buNone/>
            </a:pPr>
            <a:endParaRPr lang="pt-BR" sz="2800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800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smtClean="0"/>
              <a:t>Classe A</a:t>
            </a:r>
            <a:r>
              <a:rPr lang="pt-BR" dirty="0" smtClean="0"/>
              <a:t>					</a:t>
            </a:r>
            <a:r>
              <a:rPr lang="pt-BR" sz="3600" dirty="0" smtClean="0"/>
              <a:t>1 – 126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>
            <a:noAutofit/>
          </a:bodyPr>
          <a:lstStyle/>
          <a:p>
            <a:r>
              <a:rPr lang="pt-BR" sz="2400" dirty="0" smtClean="0"/>
              <a:t>Exemplo de IP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/>
              <a:t>11.200.12.200</a:t>
            </a:r>
          </a:p>
          <a:p>
            <a:r>
              <a:rPr lang="pt-BR" sz="2400" dirty="0" smtClean="0"/>
              <a:t>Máscara padrão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pPr>
              <a:buNone/>
            </a:pPr>
            <a:endParaRPr lang="pt-BR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400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smtClean="0"/>
              <a:t>Classe A</a:t>
            </a:r>
            <a:r>
              <a:rPr lang="pt-BR" dirty="0" smtClean="0"/>
              <a:t>					</a:t>
            </a:r>
            <a:r>
              <a:rPr lang="pt-BR" sz="3600" dirty="0" smtClean="0"/>
              <a:t>1 – 126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>
            <a:noAutofit/>
          </a:bodyPr>
          <a:lstStyle/>
          <a:p>
            <a:r>
              <a:rPr lang="pt-BR" sz="2400" dirty="0" smtClean="0"/>
              <a:t>Exemplo de IP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/>
              <a:t>11.200.12.200</a:t>
            </a:r>
          </a:p>
          <a:p>
            <a:r>
              <a:rPr lang="pt-BR" sz="2400" dirty="0" smtClean="0"/>
              <a:t>Máscara padrão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sz="2400" dirty="0" smtClean="0">
                <a:sym typeface="Wingdings" pitchFamily="2" charset="2"/>
              </a:rPr>
              <a:t>Máscara em Binário	</a:t>
            </a:r>
            <a:r>
              <a:rPr lang="pt-BR" sz="1000" dirty="0" smtClean="0">
                <a:sym typeface="Wingdings" pitchFamily="2" charset="2"/>
              </a:rPr>
              <a:t>	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pPr>
              <a:buNone/>
            </a:pPr>
            <a:endParaRPr lang="pt-BR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400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smtClean="0"/>
              <a:t>Classe A</a:t>
            </a:r>
            <a:r>
              <a:rPr lang="pt-BR" dirty="0" smtClean="0"/>
              <a:t>					</a:t>
            </a:r>
            <a:r>
              <a:rPr lang="pt-BR" sz="3600" dirty="0" smtClean="0"/>
              <a:t>1 – 126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>
            <a:noAutofit/>
          </a:bodyPr>
          <a:lstStyle/>
          <a:p>
            <a:r>
              <a:rPr lang="pt-BR" sz="2400" dirty="0" smtClean="0"/>
              <a:t>Exemplo de IP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/>
              <a:t>11.200.12.200</a:t>
            </a:r>
          </a:p>
          <a:p>
            <a:r>
              <a:rPr lang="pt-BR" sz="2400" dirty="0" smtClean="0"/>
              <a:t>Máscara padrão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sz="2400" dirty="0" smtClean="0">
                <a:sym typeface="Wingdings" pitchFamily="2" charset="2"/>
              </a:rPr>
              <a:t>Máscara em Binário	</a:t>
            </a:r>
            <a:r>
              <a:rPr lang="pt-BR" sz="1000" dirty="0" smtClean="0">
                <a:sym typeface="Wingdings" pitchFamily="2" charset="2"/>
              </a:rPr>
              <a:t>	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r>
              <a:rPr lang="pt-BR" sz="2400" dirty="0" smtClean="0">
                <a:sym typeface="Wingdings" pitchFamily="2" charset="2"/>
              </a:rPr>
              <a:t>Função da Máscara		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 HOST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 HOST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HOST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None/>
            </a:pPr>
            <a:endParaRPr lang="pt-BR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400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 smtClean="0"/>
              <a:t>X.Y.Z.</a:t>
            </a:r>
            <a:r>
              <a:rPr lang="pt-BR" b="1" dirty="0" smtClean="0"/>
              <a:t>W</a:t>
            </a:r>
          </a:p>
          <a:p>
            <a:r>
              <a:rPr lang="pt-BR" dirty="0" smtClean="0"/>
              <a:t>Cada endereço IP tem </a:t>
            </a:r>
            <a:r>
              <a:rPr lang="pt-BR" b="1" dirty="0" smtClean="0"/>
              <a:t>32 bits </a:t>
            </a:r>
            <a:r>
              <a:rPr lang="pt-BR" dirty="0" smtClean="0"/>
              <a:t>ou </a:t>
            </a:r>
            <a:r>
              <a:rPr lang="pt-BR" b="1" dirty="0" smtClean="0"/>
              <a:t>4 BYTES </a:t>
            </a:r>
            <a:r>
              <a:rPr lang="pt-BR" dirty="0" smtClean="0"/>
              <a:t>ou </a:t>
            </a:r>
            <a:r>
              <a:rPr lang="pt-BR" b="1" dirty="0" smtClean="0"/>
              <a:t>4 Octetos</a:t>
            </a:r>
            <a:r>
              <a:rPr lang="pt-BR" dirty="0" smtClean="0"/>
              <a:t>. </a:t>
            </a:r>
          </a:p>
          <a:p>
            <a:r>
              <a:rPr lang="pt-BR" dirty="0" smtClean="0"/>
              <a:t>Cada campos tem </a:t>
            </a:r>
            <a:r>
              <a:rPr lang="pt-BR" b="1" dirty="0" smtClean="0"/>
              <a:t>8 bits </a:t>
            </a:r>
          </a:p>
          <a:p>
            <a:r>
              <a:rPr lang="pt-BR" sz="1800" dirty="0" smtClean="0"/>
              <a:t>00000000 (Zero) até 11111111 (255)</a:t>
            </a:r>
          </a:p>
          <a:p>
            <a:r>
              <a:rPr lang="pt-BR" dirty="0" smtClean="0"/>
              <a:t>O valor máximo para cada um dos números (x, y, z ou w) é </a:t>
            </a:r>
            <a:r>
              <a:rPr lang="pt-BR" b="1" dirty="0" smtClean="0"/>
              <a:t>255</a:t>
            </a:r>
            <a:r>
              <a:rPr lang="pt-BR" dirty="0" smtClean="0"/>
              <a:t>. </a:t>
            </a:r>
          </a:p>
          <a:p>
            <a:r>
              <a:rPr lang="pt-BR" sz="2000" dirty="0" smtClean="0"/>
              <a:t>11111111 </a:t>
            </a:r>
            <a:r>
              <a:rPr lang="pt-BR" sz="2000" dirty="0" smtClean="0">
                <a:sym typeface="Wingdings" pitchFamily="2" charset="2"/>
              </a:rPr>
              <a:t> </a:t>
            </a:r>
            <a:r>
              <a:rPr lang="pt-BR" sz="2000" dirty="0" smtClean="0"/>
              <a:t>(128+64+32+16+8+4+2+1)</a:t>
            </a:r>
          </a:p>
          <a:p>
            <a:pPr>
              <a:buNone/>
            </a:pPr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Endereço IP</a:t>
            </a:r>
            <a:endParaRPr lang="pt-BR" dirty="0"/>
          </a:p>
        </p:txBody>
      </p:sp>
      <p:pic>
        <p:nvPicPr>
          <p:cNvPr id="4" name="Imagem 3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5" name="Picture 2" descr="Poucas configurações são necessária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4781745"/>
            <a:ext cx="2771800" cy="207625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smtClean="0"/>
              <a:t>Classe A</a:t>
            </a:r>
            <a:r>
              <a:rPr lang="pt-BR" dirty="0" smtClean="0"/>
              <a:t>					</a:t>
            </a:r>
            <a:r>
              <a:rPr lang="pt-BR" sz="3600" dirty="0" smtClean="0"/>
              <a:t>1 – 126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>
            <a:noAutofit/>
          </a:bodyPr>
          <a:lstStyle/>
          <a:p>
            <a:r>
              <a:rPr lang="pt-BR" sz="2400" dirty="0" smtClean="0"/>
              <a:t>Exemplo de IP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/>
              <a:t>11.200.12.200</a:t>
            </a:r>
          </a:p>
          <a:p>
            <a:r>
              <a:rPr lang="pt-BR" sz="2400" dirty="0" smtClean="0"/>
              <a:t>Máscara padrão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sz="2400" dirty="0" smtClean="0">
                <a:sym typeface="Wingdings" pitchFamily="2" charset="2"/>
              </a:rPr>
              <a:t>Máscara em Binário	</a:t>
            </a:r>
            <a:r>
              <a:rPr lang="pt-BR" sz="1000" dirty="0" smtClean="0">
                <a:sym typeface="Wingdings" pitchFamily="2" charset="2"/>
              </a:rPr>
              <a:t>	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r>
              <a:rPr lang="pt-BR" sz="2400" dirty="0" smtClean="0">
                <a:sym typeface="Wingdings" pitchFamily="2" charset="2"/>
              </a:rPr>
              <a:t>Função da Máscara		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 HOST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 HOST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HOST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Quantidade de Redes  </a:t>
            </a:r>
            <a:r>
              <a:rPr lang="pt-BR" sz="2400" dirty="0" smtClean="0"/>
              <a:t>126 </a:t>
            </a:r>
            <a:r>
              <a:rPr lang="pt-BR" sz="2400" dirty="0" smtClean="0">
                <a:sym typeface="Wingdings" pitchFamily="2" charset="2"/>
              </a:rPr>
              <a:t>Redes 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pPr>
              <a:buNone/>
            </a:pPr>
            <a:endParaRPr lang="pt-BR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400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smtClean="0"/>
              <a:t>Classe A</a:t>
            </a:r>
            <a:r>
              <a:rPr lang="pt-BR" dirty="0" smtClean="0"/>
              <a:t>					</a:t>
            </a:r>
            <a:r>
              <a:rPr lang="pt-BR" sz="3600" dirty="0" smtClean="0"/>
              <a:t>1 – 126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Autofit/>
          </a:bodyPr>
          <a:lstStyle/>
          <a:p>
            <a:r>
              <a:rPr lang="pt-BR" sz="2400" dirty="0" smtClean="0"/>
              <a:t>Exemplo de IP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/>
              <a:t>11.200.12.200</a:t>
            </a:r>
          </a:p>
          <a:p>
            <a:r>
              <a:rPr lang="pt-BR" sz="2400" dirty="0" smtClean="0"/>
              <a:t>Máscara padrão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sz="2400" dirty="0" smtClean="0">
                <a:sym typeface="Wingdings" pitchFamily="2" charset="2"/>
              </a:rPr>
              <a:t>Máscara em Binário	</a:t>
            </a:r>
            <a:r>
              <a:rPr lang="pt-BR" sz="1000" dirty="0" smtClean="0">
                <a:sym typeface="Wingdings" pitchFamily="2" charset="2"/>
              </a:rPr>
              <a:t>	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r>
              <a:rPr lang="pt-BR" sz="2400" dirty="0" smtClean="0">
                <a:sym typeface="Wingdings" pitchFamily="2" charset="2"/>
              </a:rPr>
              <a:t>Função da Máscara		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 HOST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 HOST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HOST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Quantidade de Redes  </a:t>
            </a:r>
            <a:r>
              <a:rPr lang="pt-BR" sz="2400" dirty="0" smtClean="0"/>
              <a:t>126 </a:t>
            </a:r>
            <a:r>
              <a:rPr lang="pt-BR" sz="2400" dirty="0" smtClean="0">
                <a:sym typeface="Wingdings" pitchFamily="2" charset="2"/>
              </a:rPr>
              <a:t>Redes 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Quantidade de Hosts por REDE </a:t>
            </a:r>
            <a:r>
              <a:rPr lang="pt-BR" sz="2800" b="1" dirty="0" smtClean="0">
                <a:sym typeface="Wingdings" pitchFamily="2" charset="2"/>
              </a:rPr>
              <a:t>(256 * 256 * 256) -2</a:t>
            </a:r>
            <a:endParaRPr lang="pt-BR" sz="2400" b="1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400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smtClean="0"/>
              <a:t>Classe A</a:t>
            </a:r>
            <a:r>
              <a:rPr lang="pt-BR" dirty="0" smtClean="0"/>
              <a:t>					</a:t>
            </a:r>
            <a:r>
              <a:rPr lang="pt-BR" sz="3600" dirty="0" smtClean="0"/>
              <a:t>1 – 126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251520" y="1481328"/>
            <a:ext cx="8712968" cy="4525963"/>
          </a:xfrm>
        </p:spPr>
        <p:txBody>
          <a:bodyPr>
            <a:noAutofit/>
          </a:bodyPr>
          <a:lstStyle/>
          <a:p>
            <a:r>
              <a:rPr lang="pt-BR" sz="2400" dirty="0" smtClean="0"/>
              <a:t>Exemplo de IP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/>
              <a:t>11.200.12.200</a:t>
            </a:r>
          </a:p>
          <a:p>
            <a:r>
              <a:rPr lang="pt-BR" sz="2400" dirty="0" smtClean="0"/>
              <a:t>Máscara padrão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sz="2400" dirty="0" smtClean="0">
                <a:sym typeface="Wingdings" pitchFamily="2" charset="2"/>
              </a:rPr>
              <a:t>Máscara em Binário	</a:t>
            </a:r>
            <a:r>
              <a:rPr lang="pt-BR" sz="1000" dirty="0" smtClean="0">
                <a:sym typeface="Wingdings" pitchFamily="2" charset="2"/>
              </a:rPr>
              <a:t>	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r>
              <a:rPr lang="pt-BR" sz="2400" dirty="0" smtClean="0">
                <a:sym typeface="Wingdings" pitchFamily="2" charset="2"/>
              </a:rPr>
              <a:t>Função da Máscara		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 HOST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 HOST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HOST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Quantidade de Redes  </a:t>
            </a:r>
            <a:r>
              <a:rPr lang="pt-BR" sz="2400" dirty="0" smtClean="0"/>
              <a:t>126 </a:t>
            </a:r>
            <a:r>
              <a:rPr lang="pt-BR" sz="2400" dirty="0" smtClean="0">
                <a:sym typeface="Wingdings" pitchFamily="2" charset="2"/>
              </a:rPr>
              <a:t>Redes 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Quantidade de Hosts por REDE  </a:t>
            </a:r>
            <a:r>
              <a:rPr lang="pt-BR" sz="2800" b="1" dirty="0" smtClean="0"/>
              <a:t>16.777.214 Hosts</a:t>
            </a:r>
            <a:endParaRPr lang="pt-BR" sz="2400" b="1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400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smtClean="0"/>
              <a:t>Classe A</a:t>
            </a:r>
            <a:r>
              <a:rPr lang="pt-BR" dirty="0" smtClean="0"/>
              <a:t>					</a:t>
            </a:r>
            <a:r>
              <a:rPr lang="pt-BR" sz="3600" dirty="0" smtClean="0"/>
              <a:t>1 – 126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>
            <a:noAutofit/>
          </a:bodyPr>
          <a:lstStyle/>
          <a:p>
            <a:r>
              <a:rPr lang="pt-BR" sz="2400" dirty="0" smtClean="0"/>
              <a:t>Exemplo de IP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/>
              <a:t>11.200.12.200</a:t>
            </a:r>
          </a:p>
          <a:p>
            <a:r>
              <a:rPr lang="pt-BR" sz="2400" dirty="0" smtClean="0"/>
              <a:t>Máscara padrão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sz="2400" dirty="0" smtClean="0">
                <a:sym typeface="Wingdings" pitchFamily="2" charset="2"/>
              </a:rPr>
              <a:t>Máscara em Binário	</a:t>
            </a:r>
            <a:r>
              <a:rPr lang="pt-BR" sz="1000" dirty="0" smtClean="0">
                <a:sym typeface="Wingdings" pitchFamily="2" charset="2"/>
              </a:rPr>
              <a:t>	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r>
              <a:rPr lang="pt-BR" sz="2400" dirty="0" smtClean="0">
                <a:sym typeface="Wingdings" pitchFamily="2" charset="2"/>
              </a:rPr>
              <a:t>Função da Máscara		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 HOST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 HOST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HOST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Quantidade de Redes  </a:t>
            </a:r>
            <a:r>
              <a:rPr lang="pt-BR" sz="2400" dirty="0" smtClean="0"/>
              <a:t>126 </a:t>
            </a:r>
            <a:r>
              <a:rPr lang="pt-BR" sz="2400" dirty="0" smtClean="0">
                <a:sym typeface="Wingdings" pitchFamily="2" charset="2"/>
              </a:rPr>
              <a:t>Redes 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Quantidade de Hosts por REDE  </a:t>
            </a:r>
            <a:r>
              <a:rPr lang="pt-BR" sz="2400" dirty="0" smtClean="0"/>
              <a:t>16.777.214 Hosts</a:t>
            </a:r>
            <a:endParaRPr lang="pt-BR" sz="2400" dirty="0" smtClean="0"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Exemplo:</a:t>
            </a:r>
          </a:p>
          <a:p>
            <a:pPr lvl="1"/>
            <a:r>
              <a:rPr lang="pt-BR" sz="2400" b="1" dirty="0" smtClean="0"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  </a:t>
            </a:r>
            <a:r>
              <a:rPr lang="pt-BR" sz="2400" dirty="0" smtClean="0"/>
              <a:t>11.</a:t>
            </a:r>
            <a:r>
              <a:rPr lang="pt-BR" sz="2400" b="1" dirty="0" smtClean="0">
                <a:solidFill>
                  <a:srgbClr val="7030A0"/>
                </a:solidFill>
              </a:rPr>
              <a:t>0.0.0</a:t>
            </a:r>
            <a:endParaRPr lang="pt-BR" sz="2400" b="1" dirty="0" smtClean="0">
              <a:solidFill>
                <a:srgbClr val="7030A0"/>
              </a:solidFill>
              <a:sym typeface="Wingdings" pitchFamily="2" charset="2"/>
            </a:endParaRPr>
          </a:p>
          <a:p>
            <a:pPr lvl="1"/>
            <a:r>
              <a:rPr lang="pt-BR" sz="2400" b="1" dirty="0" smtClean="0">
                <a:sym typeface="Wingdings" pitchFamily="2" charset="2"/>
              </a:rPr>
              <a:t>1º Host </a:t>
            </a:r>
            <a:r>
              <a:rPr lang="pt-BR" sz="2400" dirty="0" smtClean="0">
                <a:sym typeface="Wingdings" pitchFamily="2" charset="2"/>
              </a:rPr>
              <a:t></a:t>
            </a:r>
            <a:r>
              <a:rPr lang="pt-BR" sz="2400" dirty="0" smtClean="0"/>
              <a:t> 11</a:t>
            </a:r>
            <a:r>
              <a:rPr lang="pt-BR" sz="2400" b="1" dirty="0" smtClean="0">
                <a:solidFill>
                  <a:srgbClr val="00B050"/>
                </a:solidFill>
              </a:rPr>
              <a:t>.0.0.1</a:t>
            </a:r>
            <a:endParaRPr lang="pt-BR" sz="2400" b="1" dirty="0" smtClean="0">
              <a:solidFill>
                <a:srgbClr val="00B050"/>
              </a:solidFill>
              <a:sym typeface="Wingdings" pitchFamily="2" charset="2"/>
            </a:endParaRPr>
          </a:p>
          <a:p>
            <a:pPr lvl="1"/>
            <a:r>
              <a:rPr lang="pt-BR" sz="2400" b="1" dirty="0" smtClean="0">
                <a:sym typeface="Wingdings" pitchFamily="2" charset="2"/>
              </a:rPr>
              <a:t>Último Host </a:t>
            </a:r>
            <a:r>
              <a:rPr lang="pt-BR" sz="2400" dirty="0" smtClean="0">
                <a:sym typeface="Wingdings" pitchFamily="2" charset="2"/>
              </a:rPr>
              <a:t> 11</a:t>
            </a:r>
            <a:r>
              <a:rPr lang="pt-BR" sz="2400" b="1" dirty="0" smtClean="0">
                <a:solidFill>
                  <a:srgbClr val="00B050"/>
                </a:solidFill>
                <a:sym typeface="Wingdings" pitchFamily="2" charset="2"/>
              </a:rPr>
              <a:t>.255.255.254</a:t>
            </a:r>
          </a:p>
          <a:p>
            <a:pPr lvl="1"/>
            <a:r>
              <a:rPr lang="pt-BR" sz="2400" b="1" dirty="0" err="1" smtClean="0">
                <a:sym typeface="Wingdings" pitchFamily="2" charset="2"/>
              </a:rPr>
              <a:t>BroadCast</a:t>
            </a:r>
            <a:r>
              <a:rPr lang="pt-BR" sz="2400" b="1" dirty="0" smtClean="0">
                <a:sym typeface="Wingdings" pitchFamily="2" charset="2"/>
              </a:rPr>
              <a:t> </a:t>
            </a:r>
            <a:r>
              <a:rPr lang="pt-BR" sz="2400" dirty="0" smtClean="0">
                <a:sym typeface="Wingdings" pitchFamily="2" charset="2"/>
              </a:rPr>
              <a:t> 11.</a:t>
            </a:r>
            <a:r>
              <a:rPr lang="pt-BR" sz="2400" b="1" dirty="0" smtClean="0">
                <a:solidFill>
                  <a:srgbClr val="7030A0"/>
                </a:solidFill>
                <a:sym typeface="Wingdings" pitchFamily="2" charset="2"/>
              </a:rPr>
              <a:t>255.255.255</a:t>
            </a:r>
            <a:r>
              <a:rPr lang="pt-BR" sz="2400" dirty="0" smtClean="0">
                <a:sym typeface="Wingdings" pitchFamily="2" charset="2"/>
              </a:rPr>
              <a:t> </a:t>
            </a:r>
          </a:p>
          <a:p>
            <a:endParaRPr lang="pt-BR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400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5300" dirty="0" smtClean="0"/>
              <a:t>Classe A</a:t>
            </a:r>
            <a:r>
              <a:rPr lang="pt-BR" dirty="0" smtClean="0"/>
              <a:t>					</a:t>
            </a:r>
            <a:r>
              <a:rPr lang="pt-BR" sz="3600" dirty="0" smtClean="0"/>
              <a:t>1 – 126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81328"/>
            <a:ext cx="8507288" cy="4525963"/>
          </a:xfrm>
        </p:spPr>
        <p:txBody>
          <a:bodyPr>
            <a:noAutofit/>
          </a:bodyPr>
          <a:lstStyle/>
          <a:p>
            <a:r>
              <a:rPr lang="pt-BR" sz="2400" dirty="0" smtClean="0"/>
              <a:t>Exemplo de IP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/>
              <a:t>11.200.12.200 </a:t>
            </a:r>
            <a:r>
              <a:rPr lang="pt-B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/8</a:t>
            </a:r>
            <a:endParaRPr lang="pt-B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pt-BR" sz="2400" dirty="0" smtClean="0"/>
              <a:t>Máscara padrão		</a:t>
            </a:r>
            <a:r>
              <a:rPr lang="pt-BR" sz="2400" dirty="0" smtClean="0">
                <a:sym typeface="Wingdings" pitchFamily="2" charset="2"/>
              </a:rPr>
              <a:t>	</a:t>
            </a:r>
            <a:r>
              <a:rPr lang="pt-BR" sz="24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255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 0</a:t>
            </a:r>
            <a:r>
              <a:rPr lang="pt-BR" sz="2400" dirty="0" smtClean="0">
                <a:sym typeface="Wingdings" pitchFamily="2" charset="2"/>
              </a:rPr>
              <a:t>.</a:t>
            </a:r>
            <a:r>
              <a:rPr lang="pt-BR" sz="2400" dirty="0" smtClean="0">
                <a:solidFill>
                  <a:srgbClr val="FF0000"/>
                </a:solidFill>
                <a:sym typeface="Wingdings" pitchFamily="2" charset="2"/>
              </a:rPr>
              <a:t>0</a:t>
            </a:r>
          </a:p>
          <a:p>
            <a:r>
              <a:rPr lang="pt-BR" sz="2400" dirty="0" smtClean="0">
                <a:sym typeface="Wingdings" pitchFamily="2" charset="2"/>
              </a:rPr>
              <a:t>Máscara em Binário	</a:t>
            </a:r>
            <a:r>
              <a:rPr lang="pt-BR" sz="1000" dirty="0" smtClean="0">
                <a:sym typeface="Wingdings" pitchFamily="2" charset="2"/>
              </a:rPr>
              <a:t>	</a:t>
            </a:r>
            <a:r>
              <a:rPr lang="pt-BR" sz="11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11111111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 0000000</a:t>
            </a:r>
            <a:r>
              <a:rPr lang="pt-BR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.</a:t>
            </a:r>
            <a:r>
              <a:rPr lang="pt-BR" sz="1100" dirty="0" smtClean="0">
                <a:solidFill>
                  <a:srgbClr val="FF0000"/>
                </a:solidFill>
                <a:sym typeface="Wingdings" pitchFamily="2" charset="2"/>
              </a:rPr>
              <a:t>0000000</a:t>
            </a:r>
          </a:p>
          <a:p>
            <a:r>
              <a:rPr lang="pt-BR" sz="2400" dirty="0" smtClean="0">
                <a:sym typeface="Wingdings" pitchFamily="2" charset="2"/>
              </a:rPr>
              <a:t>Função da Máscara		</a:t>
            </a:r>
            <a:r>
              <a:rPr lang="pt-BR" sz="2000" dirty="0" smtClean="0">
                <a:solidFill>
                  <a:schemeClr val="bg2">
                    <a:lumMod val="25000"/>
                  </a:schemeClr>
                </a:solidFill>
                <a:sym typeface="Wingdings" pitchFamily="2" charset="2"/>
              </a:rPr>
              <a:t>REDE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 HOST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 HOST</a:t>
            </a:r>
            <a:r>
              <a:rPr lang="pt-BR" sz="2000" dirty="0" smtClean="0">
                <a:sym typeface="Wingdings" pitchFamily="2" charset="2"/>
              </a:rPr>
              <a:t>.</a:t>
            </a:r>
            <a:r>
              <a:rPr lang="pt-BR" sz="2000" dirty="0" smtClean="0">
                <a:solidFill>
                  <a:srgbClr val="FF0000"/>
                </a:solidFill>
                <a:sym typeface="Wingdings" pitchFamily="2" charset="2"/>
              </a:rPr>
              <a:t>HOST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Quantidade de Redes  </a:t>
            </a:r>
            <a:r>
              <a:rPr lang="pt-BR" sz="2400" dirty="0" smtClean="0"/>
              <a:t>126 </a:t>
            </a:r>
            <a:r>
              <a:rPr lang="pt-BR" sz="2400" dirty="0" smtClean="0">
                <a:sym typeface="Wingdings" pitchFamily="2" charset="2"/>
              </a:rPr>
              <a:t>Redes </a:t>
            </a:r>
            <a:endParaRPr lang="pt-BR" sz="2400" dirty="0" smtClean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Quantidade de Hosts por REDE  </a:t>
            </a:r>
            <a:r>
              <a:rPr lang="pt-BR" sz="2400" dirty="0" smtClean="0"/>
              <a:t>16.777.214 Hosts</a:t>
            </a:r>
            <a:endParaRPr lang="pt-BR" sz="2400" dirty="0" smtClean="0">
              <a:sym typeface="Wingdings" pitchFamily="2" charset="2"/>
            </a:endParaRPr>
          </a:p>
          <a:p>
            <a:r>
              <a:rPr lang="pt-BR" sz="2400" dirty="0" smtClean="0">
                <a:sym typeface="Wingdings" pitchFamily="2" charset="2"/>
              </a:rPr>
              <a:t>Exemplo:</a:t>
            </a:r>
          </a:p>
          <a:p>
            <a:pPr lvl="1"/>
            <a:r>
              <a:rPr lang="pt-BR" sz="2400" b="1" dirty="0" smtClean="0">
                <a:sym typeface="Wingdings" pitchFamily="2" charset="2"/>
              </a:rPr>
              <a:t>REDE</a:t>
            </a:r>
            <a:r>
              <a:rPr lang="pt-BR" sz="2400" dirty="0" smtClean="0">
                <a:sym typeface="Wingdings" pitchFamily="2" charset="2"/>
              </a:rPr>
              <a:t>  </a:t>
            </a:r>
            <a:r>
              <a:rPr lang="pt-BR" sz="2400" dirty="0" smtClean="0"/>
              <a:t>11.</a:t>
            </a:r>
            <a:r>
              <a:rPr lang="pt-BR" sz="2400" b="1" dirty="0" smtClean="0">
                <a:solidFill>
                  <a:srgbClr val="7030A0"/>
                </a:solidFill>
              </a:rPr>
              <a:t>0.0.0</a:t>
            </a:r>
            <a:endParaRPr lang="pt-BR" sz="2400" b="1" dirty="0" smtClean="0">
              <a:solidFill>
                <a:srgbClr val="7030A0"/>
              </a:solidFill>
              <a:sym typeface="Wingdings" pitchFamily="2" charset="2"/>
            </a:endParaRPr>
          </a:p>
          <a:p>
            <a:pPr lvl="1"/>
            <a:r>
              <a:rPr lang="pt-BR" sz="2400" b="1" dirty="0" smtClean="0">
                <a:sym typeface="Wingdings" pitchFamily="2" charset="2"/>
              </a:rPr>
              <a:t>1º Host </a:t>
            </a:r>
            <a:r>
              <a:rPr lang="pt-BR" sz="2400" dirty="0" smtClean="0">
                <a:sym typeface="Wingdings" pitchFamily="2" charset="2"/>
              </a:rPr>
              <a:t></a:t>
            </a:r>
            <a:r>
              <a:rPr lang="pt-BR" sz="2400" dirty="0" smtClean="0"/>
              <a:t> 11</a:t>
            </a:r>
            <a:r>
              <a:rPr lang="pt-BR" sz="2400" b="1" dirty="0" smtClean="0">
                <a:solidFill>
                  <a:srgbClr val="00B050"/>
                </a:solidFill>
              </a:rPr>
              <a:t>.0.0.1</a:t>
            </a:r>
            <a:endParaRPr lang="pt-BR" sz="2400" b="1" dirty="0" smtClean="0">
              <a:solidFill>
                <a:srgbClr val="00B050"/>
              </a:solidFill>
              <a:sym typeface="Wingdings" pitchFamily="2" charset="2"/>
            </a:endParaRPr>
          </a:p>
          <a:p>
            <a:pPr lvl="1"/>
            <a:r>
              <a:rPr lang="pt-BR" sz="2400" b="1" dirty="0" smtClean="0">
                <a:sym typeface="Wingdings" pitchFamily="2" charset="2"/>
              </a:rPr>
              <a:t>Último Host </a:t>
            </a:r>
            <a:r>
              <a:rPr lang="pt-BR" sz="2400" dirty="0" smtClean="0">
                <a:sym typeface="Wingdings" pitchFamily="2" charset="2"/>
              </a:rPr>
              <a:t> 11</a:t>
            </a:r>
            <a:r>
              <a:rPr lang="pt-BR" sz="2400" b="1" dirty="0" smtClean="0">
                <a:solidFill>
                  <a:srgbClr val="00B050"/>
                </a:solidFill>
                <a:sym typeface="Wingdings" pitchFamily="2" charset="2"/>
              </a:rPr>
              <a:t>.255.255.254</a:t>
            </a:r>
          </a:p>
          <a:p>
            <a:pPr lvl="1"/>
            <a:r>
              <a:rPr lang="pt-BR" sz="2400" b="1" dirty="0" err="1" smtClean="0">
                <a:sym typeface="Wingdings" pitchFamily="2" charset="2"/>
              </a:rPr>
              <a:t>BroadCast</a:t>
            </a:r>
            <a:r>
              <a:rPr lang="pt-BR" sz="2400" b="1" dirty="0" smtClean="0">
                <a:sym typeface="Wingdings" pitchFamily="2" charset="2"/>
              </a:rPr>
              <a:t> </a:t>
            </a:r>
            <a:r>
              <a:rPr lang="pt-BR" sz="2400" dirty="0" smtClean="0">
                <a:sym typeface="Wingdings" pitchFamily="2" charset="2"/>
              </a:rPr>
              <a:t> 11.</a:t>
            </a:r>
            <a:r>
              <a:rPr lang="pt-BR" sz="2400" b="1" dirty="0" smtClean="0">
                <a:solidFill>
                  <a:srgbClr val="7030A0"/>
                </a:solidFill>
                <a:sym typeface="Wingdings" pitchFamily="2" charset="2"/>
              </a:rPr>
              <a:t>255.255.255</a:t>
            </a:r>
            <a:r>
              <a:rPr lang="pt-BR" sz="2400" dirty="0" smtClean="0">
                <a:sym typeface="Wingdings" pitchFamily="2" charset="2"/>
              </a:rPr>
              <a:t> </a:t>
            </a:r>
          </a:p>
          <a:p>
            <a:endParaRPr lang="pt-BR" sz="2400" dirty="0" smtClean="0">
              <a:sym typeface="Wingdings" pitchFamily="2" charset="2"/>
            </a:endParaRPr>
          </a:p>
          <a:p>
            <a:pPr>
              <a:buNone/>
            </a:pPr>
            <a:r>
              <a:rPr lang="pt-BR" sz="2400" dirty="0" smtClean="0">
                <a:sym typeface="Wingdings" pitchFamily="2" charset="2"/>
              </a:rPr>
              <a:t> </a:t>
            </a:r>
          </a:p>
        </p:txBody>
      </p:sp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7" name="Picture 2" descr="http://www.esbm.pt/escola/alunos/projectos/20082009/rudi/images/networktopology-mesh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00936" y="4252438"/>
            <a:ext cx="3443064" cy="26055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Quadro resumo das Classes de Endereço IP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23528" y="2060848"/>
          <a:ext cx="8640959" cy="3634476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440159"/>
                <a:gridCol w="1800200"/>
                <a:gridCol w="1800200"/>
                <a:gridCol w="1800200"/>
                <a:gridCol w="1800200"/>
              </a:tblGrid>
              <a:tr h="592083">
                <a:tc>
                  <a:txBody>
                    <a:bodyPr/>
                    <a:lstStyle/>
                    <a:p>
                      <a:pPr algn="ctr"/>
                      <a:r>
                        <a:rPr lang="pt-BR" sz="1700" b="1" dirty="0"/>
                        <a:t>Classe</a:t>
                      </a:r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b="1" dirty="0"/>
                        <a:t>Primeiros bits</a:t>
                      </a:r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b="1" dirty="0"/>
                        <a:t>Núm. de redes</a:t>
                      </a:r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b="1" dirty="0"/>
                        <a:t>Número de hosts</a:t>
                      </a:r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700" b="1" dirty="0"/>
                        <a:t>Máscara padrão</a:t>
                      </a:r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2083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A</a:t>
                      </a:r>
                    </a:p>
                    <a:p>
                      <a:pPr algn="ctr"/>
                      <a:r>
                        <a:rPr lang="pt-BR" sz="1700" b="1" dirty="0" smtClean="0"/>
                        <a:t>1-126</a:t>
                      </a:r>
                      <a:endParaRPr lang="pt-BR" sz="1700" b="1" dirty="0"/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0</a:t>
                      </a:r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700" dirty="0"/>
                        <a:t>126</a:t>
                      </a:r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700" dirty="0"/>
                        <a:t>16.777.214</a:t>
                      </a:r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700" dirty="0" smtClean="0"/>
                        <a:t>255.0.0.0</a:t>
                      </a:r>
                    </a:p>
                    <a:p>
                      <a:pPr algn="r"/>
                      <a:r>
                        <a:rPr lang="pt-BR" sz="1700" b="1" dirty="0" err="1" smtClean="0"/>
                        <a:t>R.H.H.</a:t>
                      </a:r>
                      <a:r>
                        <a:rPr lang="pt-BR" sz="1700" b="1" dirty="0" smtClean="0"/>
                        <a:t>H </a:t>
                      </a:r>
                      <a:endParaRPr lang="pt-BR" sz="1700" b="1" dirty="0"/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2083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B</a:t>
                      </a:r>
                    </a:p>
                    <a:p>
                      <a:pPr algn="ctr"/>
                      <a:r>
                        <a:rPr lang="pt-BR" sz="1700" b="1" dirty="0" smtClean="0"/>
                        <a:t>128-191</a:t>
                      </a:r>
                      <a:endParaRPr lang="pt-BR" sz="1700" b="1" dirty="0"/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10</a:t>
                      </a:r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700" dirty="0"/>
                        <a:t>16.382</a:t>
                      </a:r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700" dirty="0"/>
                        <a:t>65.534</a:t>
                      </a:r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700" dirty="0" smtClean="0"/>
                        <a:t>255.255.0.0</a:t>
                      </a:r>
                    </a:p>
                    <a:p>
                      <a:pPr algn="r"/>
                      <a:r>
                        <a:rPr lang="pt-BR" sz="1700" b="1" dirty="0" err="1" smtClean="0"/>
                        <a:t>R.R.H.</a:t>
                      </a:r>
                      <a:r>
                        <a:rPr lang="pt-BR" sz="1700" b="1" dirty="0" smtClean="0"/>
                        <a:t>H</a:t>
                      </a:r>
                      <a:endParaRPr lang="pt-BR" sz="1700" b="1" dirty="0"/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2083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C </a:t>
                      </a:r>
                      <a:endParaRPr lang="pt-BR" sz="1700" dirty="0" smtClean="0"/>
                    </a:p>
                    <a:p>
                      <a:pPr algn="ctr"/>
                      <a:r>
                        <a:rPr lang="pt-BR" sz="1700" b="1" dirty="0" smtClean="0"/>
                        <a:t>192-223</a:t>
                      </a:r>
                      <a:endParaRPr lang="pt-BR" sz="1700" b="1" dirty="0"/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110</a:t>
                      </a:r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700" dirty="0"/>
                        <a:t>2.097.150</a:t>
                      </a:r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700" dirty="0"/>
                        <a:t>254 </a:t>
                      </a:r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700" dirty="0" smtClean="0"/>
                        <a:t>255.255.255.0</a:t>
                      </a:r>
                    </a:p>
                    <a:p>
                      <a:pPr algn="r"/>
                      <a:r>
                        <a:rPr lang="pt-BR" sz="1700" b="1" dirty="0" err="1" smtClean="0"/>
                        <a:t>R.R.R.</a:t>
                      </a:r>
                      <a:r>
                        <a:rPr lang="pt-BR" sz="1700" b="1" dirty="0" smtClean="0"/>
                        <a:t>H </a:t>
                      </a:r>
                      <a:endParaRPr lang="pt-BR" sz="1700" b="1" dirty="0"/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2083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D</a:t>
                      </a:r>
                    </a:p>
                    <a:p>
                      <a:pPr algn="ctr"/>
                      <a:r>
                        <a:rPr lang="pt-BR" sz="1700" b="1" dirty="0" smtClean="0"/>
                        <a:t>224</a:t>
                      </a:r>
                      <a:r>
                        <a:rPr lang="pt-BR" sz="1700" b="1" baseline="0" dirty="0" smtClean="0"/>
                        <a:t> -239</a:t>
                      </a:r>
                      <a:endParaRPr lang="pt-BR" sz="1700" b="1" dirty="0"/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1110</a:t>
                      </a:r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Utilizado para tráfego </a:t>
                      </a:r>
                      <a:r>
                        <a:rPr lang="pt-BR" sz="1700" dirty="0" err="1"/>
                        <a:t>Multicast</a:t>
                      </a:r>
                      <a:r>
                        <a:rPr lang="pt-BR" sz="1700" dirty="0"/>
                        <a:t> </a:t>
                      </a:r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39834">
                <a:tc>
                  <a:txBody>
                    <a:bodyPr/>
                    <a:lstStyle/>
                    <a:p>
                      <a:pPr algn="ctr"/>
                      <a:r>
                        <a:rPr lang="pt-BR" sz="1700" dirty="0" smtClean="0"/>
                        <a:t>E</a:t>
                      </a:r>
                    </a:p>
                    <a:p>
                      <a:pPr algn="ctr"/>
                      <a:r>
                        <a:rPr lang="pt-BR" sz="1700" dirty="0" smtClean="0"/>
                        <a:t>240 -255</a:t>
                      </a:r>
                      <a:endParaRPr lang="pt-BR" sz="1700" dirty="0"/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700" dirty="0"/>
                        <a:t>1111</a:t>
                      </a:r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700" dirty="0"/>
                        <a:t>Reservado para uso </a:t>
                      </a:r>
                      <a:r>
                        <a:rPr lang="pt-BR" sz="1700" dirty="0" smtClean="0"/>
                        <a:t>futuro e testes</a:t>
                      </a:r>
                      <a:endParaRPr lang="pt-BR" sz="1700" dirty="0"/>
                    </a:p>
                  </a:txBody>
                  <a:tcPr marL="43793" marR="43793" marT="43793" marB="43793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tângulo 5"/>
          <p:cNvSpPr/>
          <p:nvPr/>
        </p:nvSpPr>
        <p:spPr>
          <a:xfrm>
            <a:off x="7050157" y="6488668"/>
            <a:ext cx="20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* 127 LOOPBACK</a:t>
            </a:r>
            <a:endParaRPr lang="pt-BR" dirty="0"/>
          </a:p>
        </p:txBody>
      </p:sp>
      <p:pic>
        <p:nvPicPr>
          <p:cNvPr id="7" name="Imagem 6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06613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/>
              <a:t>Cada PC na Internet com um Único IP</a:t>
            </a:r>
            <a:endParaRPr lang="pt-BR" dirty="0"/>
          </a:p>
        </p:txBody>
      </p:sp>
      <p:pic>
        <p:nvPicPr>
          <p:cNvPr id="5" name="Imagem 4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64514" name="Picture 2" descr="http://zoha.com.br/images/stories/internet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340768"/>
            <a:ext cx="6331735" cy="47525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ENDEREÇOS IP RESERVADOS LAN</a:t>
            </a:r>
            <a:endParaRPr lang="pt-BR" dirty="0"/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</p:nvPr>
        </p:nvGraphicFramePr>
        <p:xfrm>
          <a:off x="179512" y="1124744"/>
          <a:ext cx="8280926" cy="3616100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1840213"/>
                <a:gridCol w="3920432"/>
                <a:gridCol w="2520281"/>
              </a:tblGrid>
              <a:tr h="904025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Classe</a:t>
                      </a:r>
                    </a:p>
                  </a:txBody>
                  <a:tcPr marL="70718" marR="70718" marT="35359" marB="353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Faixa de endereços de IP</a:t>
                      </a:r>
                    </a:p>
                  </a:txBody>
                  <a:tcPr marL="70718" marR="70718" marT="35359" marB="3535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Notação </a:t>
                      </a:r>
                      <a:r>
                        <a:rPr lang="pt-BR" sz="200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hlinkClick r:id="rId2" action="ppaction://hlinkfile" tooltip="CIDR"/>
                        </a:rPr>
                        <a:t>CIDR</a:t>
                      </a:r>
                      <a:endParaRPr lang="pt-BR" sz="2000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70718" marR="70718" marT="35359" marB="3535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4025">
                <a:tc>
                  <a:txBody>
                    <a:bodyPr/>
                    <a:lstStyle/>
                    <a:p>
                      <a:r>
                        <a:rPr lang="pt-BR" sz="1800" dirty="0"/>
                        <a:t>Classe A</a:t>
                      </a:r>
                    </a:p>
                  </a:txBody>
                  <a:tcPr marL="70718" marR="70718" marT="35359" marB="353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10.0.0.0 – 10.255.255.255</a:t>
                      </a:r>
                    </a:p>
                  </a:txBody>
                  <a:tcPr marL="70718" marR="70718" marT="35359" marB="3535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10.0.0.0/8</a:t>
                      </a:r>
                    </a:p>
                  </a:txBody>
                  <a:tcPr marL="70718" marR="70718" marT="35359" marB="3535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4025">
                <a:tc>
                  <a:txBody>
                    <a:bodyPr/>
                    <a:lstStyle/>
                    <a:p>
                      <a:r>
                        <a:rPr lang="pt-BR" sz="1800" dirty="0"/>
                        <a:t>Classe B</a:t>
                      </a:r>
                    </a:p>
                  </a:txBody>
                  <a:tcPr marL="70718" marR="70718" marT="35359" marB="353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172.16.0.1 – 172.31.255.255</a:t>
                      </a:r>
                    </a:p>
                  </a:txBody>
                  <a:tcPr marL="70718" marR="70718" marT="35359" marB="3535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/>
                        <a:t>172.16.0.0/16</a:t>
                      </a:r>
                    </a:p>
                  </a:txBody>
                  <a:tcPr marL="70718" marR="70718" marT="35359" marB="3535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4025">
                <a:tc>
                  <a:txBody>
                    <a:bodyPr/>
                    <a:lstStyle/>
                    <a:p>
                      <a:r>
                        <a:rPr lang="pt-BR" sz="1800" dirty="0"/>
                        <a:t>Classe C</a:t>
                      </a:r>
                    </a:p>
                  </a:txBody>
                  <a:tcPr marL="70718" marR="70718" marT="35359" marB="35359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192.168.0.0 – 192.168.255.255</a:t>
                      </a:r>
                    </a:p>
                  </a:txBody>
                  <a:tcPr marL="70718" marR="70718" marT="35359" marB="3535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192.168.0.0/24</a:t>
                      </a:r>
                    </a:p>
                  </a:txBody>
                  <a:tcPr marL="70718" marR="70718" marT="35359" marB="35359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63492" name="Picture 4" descr="http://3.bp.blogspot.com/_s8oul7yXZc4/SdZAS1e_H3I/AAAAAAAAAAk/IZ19odcQM68/s400/Rede+LAN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0272" y="4941168"/>
            <a:ext cx="1793776" cy="16906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Exercício: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79511" y="1484781"/>
          <a:ext cx="8712970" cy="5084263"/>
        </p:xfrm>
        <a:graphic>
          <a:graphicData uri="http://schemas.openxmlformats.org/drawingml/2006/table">
            <a:tbl>
              <a:tblPr/>
              <a:tblGrid>
                <a:gridCol w="4752527"/>
                <a:gridCol w="2376263"/>
                <a:gridCol w="792090"/>
                <a:gridCol w="792090"/>
              </a:tblGrid>
              <a:tr h="889231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Qual </a:t>
                      </a:r>
                      <a:r>
                        <a:rPr lang="pt-BR" sz="20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é </a:t>
                      </a:r>
                      <a:r>
                        <a:rPr lang="pt-BR" sz="20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a Classe, </a:t>
                      </a:r>
                      <a:r>
                        <a:rPr lang="pt-BR" sz="20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Máscara</a:t>
                      </a:r>
                      <a:r>
                        <a:rPr lang="pt-BR" sz="20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, </a:t>
                      </a:r>
                      <a:r>
                        <a:rPr lang="pt-BR" sz="20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Endereço </a:t>
                      </a:r>
                      <a:r>
                        <a:rPr lang="pt-BR" sz="20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de REDE e Broadcast dos </a:t>
                      </a:r>
                      <a:r>
                        <a:rPr lang="pt-BR" sz="2000" b="0" i="0" u="none" strike="noStrike" dirty="0" err="1">
                          <a:solidFill>
                            <a:srgbClr val="FF0000"/>
                          </a:solidFill>
                          <a:latin typeface="Arial"/>
                        </a:rPr>
                        <a:t>IPs</a:t>
                      </a:r>
                      <a:r>
                        <a:rPr lang="pt-BR" sz="20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 abaixo?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41246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>
                          <a:latin typeface="Arial"/>
                        </a:rPr>
                        <a:t>10.26.40.12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41246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>
                          <a:latin typeface="Arial"/>
                        </a:rPr>
                        <a:t>200.100.10.2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41246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>
                          <a:latin typeface="Arial"/>
                        </a:rPr>
                        <a:t>130.44.55.6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41246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>
                          <a:latin typeface="Arial"/>
                        </a:rPr>
                        <a:t>180.254.255.254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41246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>
                          <a:latin typeface="Arial"/>
                        </a:rPr>
                        <a:t>90.0.0.2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41246">
                <a:tc gridSpan="4">
                  <a:txBody>
                    <a:bodyPr/>
                    <a:lstStyle/>
                    <a:p>
                      <a:pPr algn="l" fontAlgn="b"/>
                      <a:r>
                        <a:rPr lang="pt-BR" sz="2400" b="1" i="0" u="none" strike="noStrike" dirty="0">
                          <a:latin typeface="Arial"/>
                        </a:rPr>
                        <a:t>222.22.2.2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450842">
                <a:tc gridSpan="4">
                  <a:txBody>
                    <a:bodyPr/>
                    <a:lstStyle/>
                    <a:p>
                      <a:pPr algn="r" fontAlgn="b"/>
                      <a:r>
                        <a:rPr lang="pt-BR" sz="20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Qual </a:t>
                      </a:r>
                      <a:r>
                        <a:rPr lang="pt-BR" sz="20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dos </a:t>
                      </a:r>
                      <a:r>
                        <a:rPr lang="pt-BR" sz="2000" b="0" i="0" u="none" strike="noStrike" dirty="0" err="1" smtClean="0">
                          <a:solidFill>
                            <a:srgbClr val="FF0000"/>
                          </a:solidFill>
                          <a:latin typeface="Arial"/>
                        </a:rPr>
                        <a:t>Ips</a:t>
                      </a:r>
                      <a:r>
                        <a:rPr lang="pt-BR" sz="2000" b="0" i="0" u="none" strike="noStrike" dirty="0" smtClean="0">
                          <a:solidFill>
                            <a:srgbClr val="FF0000"/>
                          </a:solidFill>
                          <a:latin typeface="Arial"/>
                        </a:rPr>
                        <a:t> não é </a:t>
                      </a:r>
                      <a:r>
                        <a:rPr lang="pt-BR" sz="2000" b="0" i="0" u="none" strike="noStrike" dirty="0">
                          <a:solidFill>
                            <a:srgbClr val="FF0000"/>
                          </a:solidFill>
                          <a:latin typeface="Arial"/>
                        </a:rPr>
                        <a:t>Valido, Por que?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41246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latin typeface="Arial"/>
                        </a:rPr>
                        <a:t>10.26.40.0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>
                          <a:latin typeface="Arial"/>
                        </a:rPr>
                        <a:t>130.5.255.255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latin typeface="Arial"/>
                      </a:endParaRP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latin typeface="Arial"/>
                      </a:endParaRP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246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latin typeface="Arial"/>
                        </a:rPr>
                        <a:t>10.0.0.0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latin typeface="Arial"/>
                        </a:rPr>
                        <a:t>24.255.255.255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latin typeface="Arial"/>
                      </a:endParaRP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latin typeface="Arial"/>
                      </a:endParaRP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246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>
                          <a:latin typeface="Arial"/>
                        </a:rPr>
                        <a:t>192.168.0.255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latin typeface="Arial"/>
                        </a:rPr>
                        <a:t>22.255.0.255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latin typeface="Arial"/>
                      </a:endParaRP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latin typeface="Arial"/>
                      </a:endParaRP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41246"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>
                          <a:latin typeface="Arial"/>
                        </a:rPr>
                        <a:t>127.0.0.1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1" i="0" u="none" strike="noStrike" dirty="0">
                          <a:latin typeface="Arial"/>
                        </a:rPr>
                        <a:t>148.0.0.1</a:t>
                      </a: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latin typeface="Arial"/>
                      </a:endParaRP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 dirty="0">
                        <a:latin typeface="Arial"/>
                      </a:endParaRPr>
                    </a:p>
                  </a:txBody>
                  <a:tcPr marL="8659" marR="8659" marT="86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1026" name="Picture 2" descr="http://www.chabad.org.br/biblioteca/artigos/licaoDeCasa/licaoDeCas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47771" y="0"/>
            <a:ext cx="4696229" cy="1988840"/>
          </a:xfrm>
          <a:prstGeom prst="rect">
            <a:avLst/>
          </a:prstGeom>
          <a:noFill/>
        </p:spPr>
      </p:pic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84168" y="2060848"/>
            <a:ext cx="3059832" cy="3059832"/>
          </a:xfrm>
          <a:prstGeom prst="rect">
            <a:avLst/>
          </a:prstGeom>
        </p:spPr>
      </p:pic>
      <p:pic>
        <p:nvPicPr>
          <p:cNvPr id="7" name="Imagem 6" descr="professorramo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Redes </a:t>
            </a:r>
            <a:r>
              <a:rPr lang="pt-BR" dirty="0" smtClean="0">
                <a:sym typeface="Wingdings" pitchFamily="2" charset="2"/>
              </a:rPr>
              <a:t> “RUAS”</a:t>
            </a:r>
            <a:endParaRPr lang="pt-BR" dirty="0"/>
          </a:p>
        </p:txBody>
      </p:sp>
      <p:pic>
        <p:nvPicPr>
          <p:cNvPr id="150532" name="Picture 4" descr="http://3.bp.blogspot.com/_0c9qDGK0Sts/SqVZqYSCHhI/AAAAAAAADKM/LGK_D7McdB8/s400/PatraStephenMapLowR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3383074"/>
            <a:ext cx="4860032" cy="3474925"/>
          </a:xfrm>
          <a:prstGeom prst="rect">
            <a:avLst/>
          </a:prstGeom>
          <a:noFill/>
        </p:spPr>
      </p:pic>
      <p:pic>
        <p:nvPicPr>
          <p:cNvPr id="150534" name="Picture 6" descr="http://www.lookproducoes.com.br/images/map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68760"/>
            <a:ext cx="5606337" cy="3528392"/>
          </a:xfrm>
          <a:prstGeom prst="rect">
            <a:avLst/>
          </a:prstGeom>
          <a:noFill/>
        </p:spPr>
      </p:pic>
      <p:pic>
        <p:nvPicPr>
          <p:cNvPr id="7" name="Imagem 6" descr="professorramo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150536" name="Picture 8" descr="http://sweet.ua.pt/~pf/Linux/Foco/servidor/rede_cli_srv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24128" y="832114"/>
            <a:ext cx="3419872" cy="21014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Host´</a:t>
            </a:r>
            <a:r>
              <a:rPr lang="pt-BR" dirty="0" smtClean="0"/>
              <a:t>s </a:t>
            </a:r>
            <a:r>
              <a:rPr lang="pt-BR" dirty="0" smtClean="0">
                <a:sym typeface="Wingdings" pitchFamily="2" charset="2"/>
              </a:rPr>
              <a:t> “CASAS”</a:t>
            </a:r>
            <a:endParaRPr lang="pt-BR" dirty="0"/>
          </a:p>
        </p:txBody>
      </p:sp>
      <p:pic>
        <p:nvPicPr>
          <p:cNvPr id="151554" name="Picture 2" descr="http://farm2.static.flickr.com/1038/1164961874_9329e178e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1484784"/>
            <a:ext cx="6588224" cy="4941168"/>
          </a:xfrm>
          <a:prstGeom prst="rect">
            <a:avLst/>
          </a:prstGeom>
          <a:noFill/>
        </p:spPr>
      </p:pic>
      <p:pic>
        <p:nvPicPr>
          <p:cNvPr id="151556" name="Picture 4" descr="http://www.mbi.com.br/MBI/biblioteca/humor/carta-marido-que-nao-sai-da-frente-do-computador/frente-computador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4653136"/>
            <a:ext cx="1772816" cy="1772816"/>
          </a:xfrm>
          <a:prstGeom prst="rect">
            <a:avLst/>
          </a:prstGeom>
          <a:noFill/>
        </p:spPr>
      </p:pic>
      <p:pic>
        <p:nvPicPr>
          <p:cNvPr id="6" name="Imagem 5" descr="professorramo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6146" name="Picture 2" descr="Compartilhar a internet banda larga é mais fácil do que se imagin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1484784"/>
            <a:ext cx="2575248" cy="19479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Endereços da rede 127.0.0.0:</a:t>
            </a:r>
            <a:r>
              <a:rPr lang="pt-BR" dirty="0" smtClean="0"/>
              <a:t> São utilizados como um aliás (apelido), para fazer referência a própria máquina. Normalmente é utilizado o endereço </a:t>
            </a:r>
            <a:r>
              <a:rPr lang="pt-BR" b="1" dirty="0" smtClean="0"/>
              <a:t>127.0.0.1</a:t>
            </a:r>
            <a:r>
              <a:rPr lang="pt-BR" dirty="0" smtClean="0"/>
              <a:t>, o qual é associado ao nome </a:t>
            </a:r>
            <a:r>
              <a:rPr lang="pt-B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localhost</a:t>
            </a:r>
            <a:r>
              <a:rPr lang="pt-BR" dirty="0" smtClean="0"/>
              <a:t>. Esta associação é feita através do arquivo hosts. </a:t>
            </a:r>
          </a:p>
          <a:p>
            <a:r>
              <a:rPr lang="pt-BR" dirty="0" smtClean="0"/>
              <a:t>Windows 95/98/Me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Pasta do Windows</a:t>
            </a:r>
          </a:p>
          <a:p>
            <a:r>
              <a:rPr lang="pt-BR" dirty="0" smtClean="0"/>
              <a:t>Windows 2000/XP/Vista/2003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system32/</a:t>
            </a:r>
            <a:r>
              <a:rPr lang="pt-BR" dirty="0" err="1" smtClean="0"/>
              <a:t>drivers</a:t>
            </a:r>
            <a:r>
              <a:rPr lang="pt-BR" dirty="0" smtClean="0"/>
              <a:t>/</a:t>
            </a:r>
            <a:r>
              <a:rPr lang="pt-BR" dirty="0" err="1" smtClean="0"/>
              <a:t>etc</a:t>
            </a:r>
            <a:r>
              <a:rPr lang="pt-BR" dirty="0" smtClean="0"/>
              <a:t>, sendo que este caminho fica dentro da pasta onde o Windows foi instalado. </a:t>
            </a:r>
          </a:p>
          <a:p>
            <a:endParaRPr lang="pt-BR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LOOPBACK – Auto Teste</a:t>
            </a:r>
            <a:endParaRPr lang="pt-BR" dirty="0"/>
          </a:p>
        </p:txBody>
      </p:sp>
      <p:pic>
        <p:nvPicPr>
          <p:cNvPr id="4" name="Imagem 3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4098" name="Picture 2" descr="http://www.coasterforce.com/images/coastergames/nltutorials/loop_files/loop_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0" y="5319210"/>
            <a:ext cx="2051720" cy="15387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3747872"/>
          </a:xfrm>
        </p:spPr>
        <p:txBody>
          <a:bodyPr>
            <a:normAutofit lnSpcReduction="10000"/>
          </a:bodyPr>
          <a:lstStyle/>
          <a:p>
            <a:r>
              <a:rPr lang="pt-BR" b="1" dirty="0" smtClean="0"/>
              <a:t>Endereço com todos os bits destinados à identificação da máquina, iguais a 0: </a:t>
            </a:r>
            <a:r>
              <a:rPr lang="pt-BR" dirty="0" smtClean="0"/>
              <a:t>Um endereço com zeros em todos os bits de identificação da máquina, representa o endereço da rede. </a:t>
            </a:r>
          </a:p>
          <a:p>
            <a:r>
              <a:rPr lang="pt-BR" dirty="0" smtClean="0"/>
              <a:t>Exemplo:</a:t>
            </a:r>
          </a:p>
          <a:p>
            <a:pPr lvl="1"/>
            <a:r>
              <a:rPr lang="pt-BR" b="1" dirty="0" smtClean="0"/>
              <a:t>200.100.10.3</a:t>
            </a:r>
          </a:p>
          <a:p>
            <a:pPr lvl="1"/>
            <a:r>
              <a:rPr lang="pt-BR" b="1" dirty="0" smtClean="0"/>
              <a:t>255.255.255.0</a:t>
            </a:r>
          </a:p>
          <a:p>
            <a:pPr lvl="1"/>
            <a:r>
              <a:rPr lang="pt-BR" dirty="0" smtClean="0"/>
              <a:t>Endereço de REDE </a:t>
            </a:r>
            <a:r>
              <a:rPr lang="pt-BR" b="1" dirty="0" smtClean="0">
                <a:sym typeface="Wingdings" pitchFamily="2" charset="2"/>
              </a:rPr>
              <a:t> 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200.100.10.0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Endereço de REDE</a:t>
            </a:r>
            <a:endParaRPr lang="pt-BR" dirty="0"/>
          </a:p>
        </p:txBody>
      </p:sp>
      <p:pic>
        <p:nvPicPr>
          <p:cNvPr id="4" name="Imagem 3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3074" name="Picture 2" descr="http://fotos.sapo.pt/ePMLiw9Cv4qKzjCPvtZ9/s320x24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6500" y="4714875"/>
            <a:ext cx="2857500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Endereço com todos os bits destinados à identificação da máquina, iguais a 1: </a:t>
            </a:r>
            <a:r>
              <a:rPr lang="pt-BR" dirty="0" smtClean="0"/>
              <a:t>Um endereço com valor 1 em todos os bits de identificação da máquina, representa o endereço de broadcast. </a:t>
            </a:r>
          </a:p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200.100.10.3</a:t>
            </a:r>
          </a:p>
          <a:p>
            <a:pPr lvl="1"/>
            <a:r>
              <a:rPr lang="pt-BR" dirty="0" smtClean="0"/>
              <a:t>255.255.255.0</a:t>
            </a:r>
          </a:p>
          <a:p>
            <a:pPr lvl="1"/>
            <a:r>
              <a:rPr lang="pt-BR" dirty="0" smtClean="0"/>
              <a:t>Endereço de </a:t>
            </a:r>
            <a:r>
              <a:rPr lang="pt-BR" dirty="0" err="1" smtClean="0"/>
              <a:t>BroadCast</a:t>
            </a:r>
            <a:r>
              <a:rPr lang="pt-BR" dirty="0" smtClean="0"/>
              <a:t>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200.100.10.255</a:t>
            </a:r>
            <a:endParaRPr lang="pt-B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Endereço de Broadcast - Todos</a:t>
            </a:r>
            <a:endParaRPr lang="pt-BR" dirty="0"/>
          </a:p>
        </p:txBody>
      </p:sp>
      <p:pic>
        <p:nvPicPr>
          <p:cNvPr id="4" name="Imagem 3" descr="professorramo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5949280"/>
            <a:ext cx="1043608" cy="1043608"/>
          </a:xfrm>
          <a:prstGeom prst="rect">
            <a:avLst/>
          </a:prstGeom>
        </p:spPr>
      </p:pic>
      <p:pic>
        <p:nvPicPr>
          <p:cNvPr id="5" name="Picture 6" descr="computadores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248" y="3068960"/>
            <a:ext cx="2339752" cy="17653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s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so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urso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519</TotalTime>
  <Words>570</Words>
  <Application>Microsoft Office PowerPoint</Application>
  <PresentationFormat>Apresentação na tela (4:3)</PresentationFormat>
  <Paragraphs>356</Paragraphs>
  <Slides>48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48</vt:i4>
      </vt:variant>
    </vt:vector>
  </HeadingPairs>
  <TitlesOfParts>
    <vt:vector size="49" baseType="lpstr">
      <vt:lpstr>Concurso</vt:lpstr>
      <vt:lpstr>Slide 1</vt:lpstr>
      <vt:lpstr>Entendendo o Endereço IP</vt:lpstr>
      <vt:lpstr>IP e Máscara</vt:lpstr>
      <vt:lpstr>Endereço IP</vt:lpstr>
      <vt:lpstr>Redes  “RUAS”</vt:lpstr>
      <vt:lpstr>Host´s  “CASAS”</vt:lpstr>
      <vt:lpstr>LOOPBACK – Auto Teste</vt:lpstr>
      <vt:lpstr>Endereço de REDE</vt:lpstr>
      <vt:lpstr>Endereço de Broadcast - Todos</vt:lpstr>
      <vt:lpstr>Classes de IP</vt:lpstr>
      <vt:lpstr>IP</vt:lpstr>
      <vt:lpstr>Classe C    192 - 223</vt:lpstr>
      <vt:lpstr>Classe C    192 - 223</vt:lpstr>
      <vt:lpstr>Classe C    192 - 223</vt:lpstr>
      <vt:lpstr>Classe C    192 - 223</vt:lpstr>
      <vt:lpstr>Classe C    192 - 223</vt:lpstr>
      <vt:lpstr>Classe C    192 - 223</vt:lpstr>
      <vt:lpstr>Classe C    192 - 223</vt:lpstr>
      <vt:lpstr>Classe C    192 - 223</vt:lpstr>
      <vt:lpstr>Classe C    192 - 223</vt:lpstr>
      <vt:lpstr>Classe C    192 - 223</vt:lpstr>
      <vt:lpstr>Classe C    192 - 223</vt:lpstr>
      <vt:lpstr>IP</vt:lpstr>
      <vt:lpstr>Classe B    128 - 191</vt:lpstr>
      <vt:lpstr>Classe B    128 - 191</vt:lpstr>
      <vt:lpstr>Classe B    128 - 191</vt:lpstr>
      <vt:lpstr>Classe B    128 - 191</vt:lpstr>
      <vt:lpstr>Classe B    128 - 191</vt:lpstr>
      <vt:lpstr>Classe B    128 - 191</vt:lpstr>
      <vt:lpstr>Classe B    128 - 191</vt:lpstr>
      <vt:lpstr>Classe B    128 - 191</vt:lpstr>
      <vt:lpstr>Classe B    128 - 191</vt:lpstr>
      <vt:lpstr>Classe B    128 - 191</vt:lpstr>
      <vt:lpstr>Classe B    128 - 191</vt:lpstr>
      <vt:lpstr>IP</vt:lpstr>
      <vt:lpstr>Classe A     1 – 126</vt:lpstr>
      <vt:lpstr>Classe A     1 – 126</vt:lpstr>
      <vt:lpstr>Classe A     1 – 126</vt:lpstr>
      <vt:lpstr>Classe A     1 – 126</vt:lpstr>
      <vt:lpstr>Classe A     1 – 126</vt:lpstr>
      <vt:lpstr>Classe A     1 – 126</vt:lpstr>
      <vt:lpstr>Classe A     1 – 126</vt:lpstr>
      <vt:lpstr>Classe A     1 – 126</vt:lpstr>
      <vt:lpstr>Classe A     1 – 126</vt:lpstr>
      <vt:lpstr>Quadro resumo das Classes de Endereço IP</vt:lpstr>
      <vt:lpstr>Cada PC na Internet com um Único IP</vt:lpstr>
      <vt:lpstr>ENDEREÇOS IP RESERVADOS LAN</vt:lpstr>
      <vt:lpstr>Exercício: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Rede Classe C</dc:title>
  <dc:creator>Leandro Ramos</dc:creator>
  <cp:lastModifiedBy>Leandro Ramos</cp:lastModifiedBy>
  <cp:revision>50</cp:revision>
  <dcterms:created xsi:type="dcterms:W3CDTF">2010-08-23T23:46:17Z</dcterms:created>
  <dcterms:modified xsi:type="dcterms:W3CDTF">2010-08-26T02:11:32Z</dcterms:modified>
</cp:coreProperties>
</file>