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66" r:id="rId5"/>
    <p:sldId id="258" r:id="rId6"/>
    <p:sldId id="259" r:id="rId7"/>
    <p:sldId id="267" r:id="rId8"/>
    <p:sldId id="261" r:id="rId9"/>
    <p:sldId id="268" r:id="rId10"/>
    <p:sldId id="271" r:id="rId11"/>
    <p:sldId id="262" r:id="rId12"/>
    <p:sldId id="265" r:id="rId13"/>
    <p:sldId id="263" r:id="rId14"/>
    <p:sldId id="270" r:id="rId15"/>
    <p:sldId id="264" r:id="rId16"/>
    <p:sldId id="269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1" d="100"/>
          <a:sy n="101" d="100"/>
        </p:scale>
        <p:origin x="-1320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4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3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FullBackground.jpg"/>
          <p:cNvPicPr>
            <a:picLocks noChangeAspect="1"/>
          </p:cNvPicPr>
          <p:nvPr/>
        </p:nvPicPr>
        <p:blipFill>
          <a:blip r:embed="rId2"/>
          <a:srcRect t="50000"/>
          <a:stretch>
            <a:fillRect/>
          </a:stretch>
        </p:blipFill>
        <p:spPr>
          <a:xfrm>
            <a:off x="0" y="3429000"/>
            <a:ext cx="9144000" cy="3429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9463" y="1918447"/>
            <a:ext cx="7583488" cy="1470025"/>
          </a:xfrm>
        </p:spPr>
        <p:txBody>
          <a:bodyPr anchor="b" anchorCtr="0"/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9463" y="3478306"/>
            <a:ext cx="7583487" cy="1752600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AC8A2-C63C-49A4-89E9-2E4420D2ECA8}" type="datetimeFigureOut">
              <a:rPr lang="en-US" smtClean="0"/>
              <a:t>17/04/17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7E049-B585-4EE6-96C0-EEB30EAA14FD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overlay-ruleShadow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303984"/>
            <a:ext cx="9144000" cy="125016"/>
          </a:xfrm>
          <a:prstGeom prst="rect">
            <a:avLst/>
          </a:prstGeom>
        </p:spPr>
      </p:pic>
      <p:pic>
        <p:nvPicPr>
          <p:cNvPr id="13" name="Picture 12" descr="lowcornernofilter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5560" y="6118288"/>
            <a:ext cx="818440" cy="73971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FullBackground.jpg"/>
          <p:cNvPicPr>
            <a:picLocks noChangeAspect="1"/>
          </p:cNvPicPr>
          <p:nvPr/>
        </p:nvPicPr>
        <p:blipFill>
          <a:blip r:embed="rId2"/>
          <a:srcRect l="50000"/>
          <a:stretch>
            <a:fillRect/>
          </a:stretch>
        </p:blipFill>
        <p:spPr>
          <a:xfrm>
            <a:off x="4572000" y="4482"/>
            <a:ext cx="457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 descr="overlay-ruleShadow.png"/>
          <p:cNvPicPr>
            <a:picLocks noChangeAspect="1"/>
          </p:cNvPicPr>
          <p:nvPr/>
        </p:nvPicPr>
        <p:blipFill>
          <a:blip r:embed="rId3"/>
          <a:srcRect r="25031"/>
          <a:stretch>
            <a:fillRect/>
          </a:stretch>
        </p:blipFill>
        <p:spPr>
          <a:xfrm rot="16200000">
            <a:off x="1086391" y="3365075"/>
            <a:ext cx="6855164" cy="12501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74320"/>
            <a:ext cx="3959352" cy="1691640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algn="ctr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effectLst>
                  <a:outerShdw blurRad="50800" dist="12700" dir="2700000" sx="100500" sy="100500" algn="tl" rotWithShape="0">
                    <a:prstClr val="black">
                      <a:alpha val="6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864608" y="264907"/>
            <a:ext cx="3959352" cy="6328186"/>
          </a:xfrm>
          <a:solidFill>
            <a:schemeClr val="tx1">
              <a:lumMod val="50000"/>
            </a:schemeClr>
          </a:solidFill>
          <a:effectLst>
            <a:outerShdw blurRad="50800" dir="2700000" algn="tl" rotWithShape="0">
              <a:schemeClr val="tx1">
                <a:alpha val="40000"/>
              </a:scheme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x-none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1970801"/>
            <a:ext cx="3959352" cy="32004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 anchorCtr="0">
            <a:normAutofit/>
          </a:bodyPr>
          <a:lstStyle>
            <a:lvl1pPr marL="0" indent="0" algn="ctr">
              <a:lnSpc>
                <a:spcPct val="110000"/>
              </a:lnSpc>
              <a:spcBef>
                <a:spcPts val="600"/>
              </a:spcBef>
              <a:buNone/>
              <a:defRPr sz="1800" kern="120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6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lnSpc>
                <a:spcPct val="110000"/>
              </a:lnSpc>
              <a:spcBef>
                <a:spcPts val="2000"/>
              </a:spcBef>
              <a:buFont typeface="Calisto MT" pitchFamily="18" charset="0"/>
              <a:buNone/>
            </a:pPr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670048" y="6356350"/>
            <a:ext cx="1627632" cy="36512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6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fld id="{D85AC8A2-C63C-49A4-89E9-2E4420D2ECA8}" type="datetimeFigureOut">
              <a:rPr lang="en-US" smtClean="0"/>
              <a:t>17/04/17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42047" y="6356350"/>
            <a:ext cx="1892808" cy="36512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200" kern="120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6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892808" y="5738129"/>
            <a:ext cx="758952" cy="576072"/>
          </a:xfrm>
        </p:spPr>
        <p:txBody>
          <a:bodyPr vert="horz" lIns="91440" tIns="45720" rIns="91440" bIns="45720" rtlCol="0" anchor="ctr">
            <a:noAutofit/>
          </a:bodyPr>
          <a:lstStyle>
            <a:lvl1pPr marL="0" algn="ctr" defTabSz="914400" rtl="0" eaLnBrk="1" latinLnBrk="0" hangingPunct="1">
              <a:spcBef>
                <a:spcPct val="0"/>
              </a:spcBef>
              <a:defRPr sz="3600" kern="1200">
                <a:solidFill>
                  <a:schemeClr val="tx1"/>
                </a:solidFill>
                <a:effectLst>
                  <a:outerShdw blurRad="50800" dist="12700" dir="2700000" sx="100500" sy="100500" algn="tl" rotWithShape="0">
                    <a:prstClr val="black">
                      <a:alpha val="6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fld id="{74C7E049-B585-4EE6-96C0-EEB30EAA14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FullBackgroun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482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038600"/>
            <a:ext cx="7620000" cy="990600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ctr">
              <a:defRPr sz="3600"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 typeface="Calisto MT" pitchFamily="18" charset="0"/>
              <a:buNone/>
            </a:pPr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42900" y="265176"/>
            <a:ext cx="8458200" cy="3697224"/>
          </a:xfrm>
          <a:solidFill>
            <a:schemeClr val="tx1">
              <a:lumMod val="50000"/>
            </a:schemeClr>
          </a:solidFill>
          <a:effectLst>
            <a:outerShdw blurRad="50800" dir="2700000" algn="tl" rotWithShape="0">
              <a:schemeClr val="tx1">
                <a:alpha val="40000"/>
              </a:scheme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2000"/>
              </a:spcBef>
              <a:buFont typeface="Calisto MT" pitchFamily="18" charset="0"/>
              <a:buNone/>
              <a:defRPr sz="2400"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x-none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0" y="5042647"/>
            <a:ext cx="7620000" cy="1129553"/>
          </a:xfrm>
        </p:spPr>
        <p:txBody>
          <a:bodyPr>
            <a:normAutofit/>
          </a:bodyPr>
          <a:lstStyle>
            <a:lvl1pPr marL="0" indent="0" algn="ctr">
              <a:lnSpc>
                <a:spcPct val="110000"/>
              </a:lnSpc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AC8A2-C63C-49A4-89E9-2E4420D2ECA8}" type="datetimeFigureOut">
              <a:rPr lang="en-US" smtClean="0"/>
              <a:t>17/04/17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7E049-B585-4EE6-96C0-EEB30EAA14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60000"/>
                    </a:prstClr>
                  </a:outerShdw>
                </a:effectLst>
              </a:defRPr>
            </a:lvl1pPr>
          </a:lstStyle>
          <a:p>
            <a:fld id="{D85AC8A2-C63C-49A4-89E9-2E4420D2ECA8}" type="datetimeFigureOut">
              <a:rPr lang="en-US" smtClean="0"/>
              <a:t>17/04/17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60000"/>
                    </a:prst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60000"/>
                    </a:prstClr>
                  </a:outerShdw>
                </a:effectLst>
              </a:defRPr>
            </a:lvl1pPr>
          </a:lstStyle>
          <a:p>
            <a:fld id="{74C7E049-B585-4EE6-96C0-EEB30EAA14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overlay-ruleShadow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07592"/>
            <a:ext cx="9144000" cy="125016"/>
          </a:xfrm>
          <a:prstGeom prst="rect">
            <a:avLst/>
          </a:prstGeom>
        </p:spPr>
      </p:pic>
      <p:pic>
        <p:nvPicPr>
          <p:cNvPr id="8" name="Picture 7" descr="Overlay-FullBackground.jpg"/>
          <p:cNvPicPr>
            <a:picLocks noChangeAspect="1"/>
          </p:cNvPicPr>
          <p:nvPr/>
        </p:nvPicPr>
        <p:blipFill>
          <a:blip r:embed="rId3"/>
          <a:srcRect t="23333"/>
          <a:stretch>
            <a:fillRect/>
          </a:stretch>
        </p:blipFill>
        <p:spPr>
          <a:xfrm>
            <a:off x="0" y="1425388"/>
            <a:ext cx="9144000" cy="54326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AC8A2-C63C-49A4-89E9-2E4420D2ECA8}" type="datetimeFigureOut">
              <a:rPr lang="en-US" smtClean="0"/>
              <a:t>17/04/17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7E049-B585-4EE6-96C0-EEB30EAA14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Overlay-FullBackground.jpg"/>
          <p:cNvPicPr>
            <a:picLocks noChangeAspect="1"/>
          </p:cNvPicPr>
          <p:nvPr/>
        </p:nvPicPr>
        <p:blipFill>
          <a:blip r:embed="rId2"/>
          <a:srcRect r="14719"/>
          <a:stretch>
            <a:fillRect/>
          </a:stretch>
        </p:blipFill>
        <p:spPr>
          <a:xfrm>
            <a:off x="0" y="4482"/>
            <a:ext cx="7798112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48600" y="457200"/>
            <a:ext cx="1219200" cy="5668963"/>
          </a:xfrm>
        </p:spPr>
        <p:txBody>
          <a:bodyPr vert="eaVert">
            <a:normAutofit/>
          </a:bodyPr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9462" y="457200"/>
            <a:ext cx="6383337" cy="566896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24800" y="6356350"/>
            <a:ext cx="1066800" cy="36512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6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fld id="{D85AC8A2-C63C-49A4-89E9-2E4420D2ECA8}" type="datetimeFigureOut">
              <a:rPr lang="en-US" smtClean="0"/>
              <a:t>17/04/17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7E049-B585-4EE6-96C0-EEB30EAA14FD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 descr="overlay-ruleShadow.png"/>
          <p:cNvPicPr>
            <a:picLocks noChangeAspect="1"/>
          </p:cNvPicPr>
          <p:nvPr/>
        </p:nvPicPr>
        <p:blipFill>
          <a:blip r:embed="rId3"/>
          <a:srcRect r="25031"/>
          <a:stretch>
            <a:fillRect/>
          </a:stretch>
        </p:blipFill>
        <p:spPr>
          <a:xfrm rot="5400000" flipH="1">
            <a:off x="4421262" y="3365075"/>
            <a:ext cx="6855164" cy="12501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ruleShadow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07592"/>
            <a:ext cx="9144000" cy="125016"/>
          </a:xfrm>
          <a:prstGeom prst="rect">
            <a:avLst/>
          </a:prstGeom>
        </p:spPr>
      </p:pic>
      <p:pic>
        <p:nvPicPr>
          <p:cNvPr id="7" name="Picture 6" descr="Overlay-FullBackground.jpg"/>
          <p:cNvPicPr>
            <a:picLocks noChangeAspect="1"/>
          </p:cNvPicPr>
          <p:nvPr/>
        </p:nvPicPr>
        <p:blipFill>
          <a:blip r:embed="rId3"/>
          <a:srcRect t="23333"/>
          <a:stretch>
            <a:fillRect/>
          </a:stretch>
        </p:blipFill>
        <p:spPr>
          <a:xfrm>
            <a:off x="0" y="1425388"/>
            <a:ext cx="9144000" cy="54326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AC8A2-C63C-49A4-89E9-2E4420D2ECA8}" type="datetimeFigureOut">
              <a:rPr lang="en-US" smtClean="0"/>
              <a:t>17/04/17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7E049-B585-4EE6-96C0-EEB30EAA14FD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 descr="lowcornernofilter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5560" y="6118288"/>
            <a:ext cx="818440" cy="73971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FullBackground.jpg"/>
          <p:cNvPicPr>
            <a:picLocks noChangeAspect="1"/>
          </p:cNvPicPr>
          <p:nvPr/>
        </p:nvPicPr>
        <p:blipFill>
          <a:blip r:embed="rId2"/>
          <a:srcRect t="50000"/>
          <a:stretch>
            <a:fillRect/>
          </a:stretch>
        </p:blipFill>
        <p:spPr>
          <a:xfrm>
            <a:off x="0" y="3429000"/>
            <a:ext cx="9144000" cy="3429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9463" y="789081"/>
            <a:ext cx="7583488" cy="1470025"/>
          </a:xfrm>
        </p:spPr>
        <p:txBody>
          <a:bodyPr anchor="ctr" anchorCtr="0"/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9463" y="4724400"/>
            <a:ext cx="7583487" cy="1385047"/>
          </a:xfrm>
        </p:spPr>
        <p:txBody>
          <a:bodyPr anchor="ctr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AC8A2-C63C-49A4-89E9-2E4420D2ECA8}" type="datetimeFigureOut">
              <a:rPr lang="en-US" smtClean="0"/>
              <a:t>17/04/17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7E049-B585-4EE6-96C0-EEB30EAA14FD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overlay-ruleShadow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303984"/>
            <a:ext cx="9144000" cy="125016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3677371" y="2564085"/>
            <a:ext cx="1789259" cy="1729830"/>
          </a:xfrm>
          <a:prstGeom prst="ellipse">
            <a:avLst/>
          </a:prstGeom>
          <a:noFill/>
          <a:ln w="127000">
            <a:solidFill>
              <a:schemeClr val="tx2"/>
            </a:solidFill>
          </a:ln>
          <a:effectLst>
            <a:innerShdw blurRad="101600" dist="76200" dir="13500000">
              <a:prstClr val="black">
                <a:alpha val="57000"/>
              </a:prstClr>
            </a:innerShdw>
          </a:effectLst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x-none" smtClean="0"/>
              <a:t>Drag picture to placeholder or click icon to add</a:t>
            </a:r>
            <a:endParaRPr/>
          </a:p>
        </p:txBody>
      </p:sp>
      <p:pic>
        <p:nvPicPr>
          <p:cNvPr id="12" name="Picture 11" descr="lowcornernofilter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5560" y="6118288"/>
            <a:ext cx="818440" cy="73971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ruleShadow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446984"/>
            <a:ext cx="9144000" cy="125016"/>
          </a:xfrm>
          <a:prstGeom prst="rect">
            <a:avLst/>
          </a:prstGeom>
        </p:spPr>
      </p:pic>
      <p:pic>
        <p:nvPicPr>
          <p:cNvPr id="7" name="Picture 6" descr="Overlay-FullBackground.jpg"/>
          <p:cNvPicPr>
            <a:picLocks noChangeAspect="1"/>
          </p:cNvPicPr>
          <p:nvPr/>
        </p:nvPicPr>
        <p:blipFill>
          <a:blip r:embed="rId3"/>
          <a:srcRect t="66667"/>
          <a:stretch>
            <a:fillRect/>
          </a:stretch>
        </p:blipFill>
        <p:spPr>
          <a:xfrm>
            <a:off x="0" y="4572000"/>
            <a:ext cx="9144000" cy="2286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2971800"/>
            <a:ext cx="7583487" cy="1362075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effectLst>
                  <a:outerShdw blurRad="50800" dist="12700" dir="2700000" sx="100500" sy="100500" algn="tl" rotWithShape="0">
                    <a:prstClr val="black">
                      <a:alpha val="6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4724400"/>
            <a:ext cx="7583487" cy="1398494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 typeface="Calisto MT" pitchFamily="18" charset="0"/>
              <a:buNone/>
              <a:defRPr sz="1800"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AC8A2-C63C-49A4-89E9-2E4420D2ECA8}" type="datetimeFigureOut">
              <a:rPr lang="en-US" smtClean="0"/>
              <a:t>17/04/17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7E049-B585-4EE6-96C0-EEB30EAA14FD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 descr="lowcornernofilter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5560" y="6118288"/>
            <a:ext cx="818440" cy="73971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overlay-ruleShadow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07592"/>
            <a:ext cx="9144000" cy="125016"/>
          </a:xfrm>
          <a:prstGeom prst="rect">
            <a:avLst/>
          </a:prstGeom>
        </p:spPr>
      </p:pic>
      <p:pic>
        <p:nvPicPr>
          <p:cNvPr id="11" name="Picture 10" descr="Overlay-FullBackground.jpg"/>
          <p:cNvPicPr>
            <a:picLocks noChangeAspect="1"/>
          </p:cNvPicPr>
          <p:nvPr/>
        </p:nvPicPr>
        <p:blipFill>
          <a:blip r:embed="rId3"/>
          <a:srcRect t="23333"/>
          <a:stretch>
            <a:fillRect/>
          </a:stretch>
        </p:blipFill>
        <p:spPr>
          <a:xfrm>
            <a:off x="0" y="1425388"/>
            <a:ext cx="9144000" cy="54326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62753"/>
            <a:ext cx="7583488" cy="1283167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3" y="1828800"/>
            <a:ext cx="3566160" cy="42973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6791" y="1828800"/>
            <a:ext cx="3566160" cy="42973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AC8A2-C63C-49A4-89E9-2E4420D2ECA8}" type="datetimeFigureOut">
              <a:rPr lang="en-US" smtClean="0"/>
              <a:t>17/04/17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7E049-B585-4EE6-96C0-EEB30EAA14FD}" type="slidenum">
              <a:rPr lang="en-US" smtClean="0"/>
              <a:t>‹#›</a:t>
            </a:fld>
            <a:endParaRPr lang="en-US"/>
          </a:p>
        </p:txBody>
      </p:sp>
      <p:pic>
        <p:nvPicPr>
          <p:cNvPr id="13" name="Picture 12" descr="lowcornernofilter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5560" y="6118288"/>
            <a:ext cx="818440" cy="73971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overlay-ruleShadow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07592"/>
            <a:ext cx="9144000" cy="125016"/>
          </a:xfrm>
          <a:prstGeom prst="rect">
            <a:avLst/>
          </a:prstGeom>
        </p:spPr>
      </p:pic>
      <p:pic>
        <p:nvPicPr>
          <p:cNvPr id="13" name="Picture 12" descr="Overlay-FullBackground.jpg"/>
          <p:cNvPicPr>
            <a:picLocks noChangeAspect="1"/>
          </p:cNvPicPr>
          <p:nvPr/>
        </p:nvPicPr>
        <p:blipFill>
          <a:blip r:embed="rId3"/>
          <a:srcRect t="23333"/>
          <a:stretch>
            <a:fillRect/>
          </a:stretch>
        </p:blipFill>
        <p:spPr>
          <a:xfrm>
            <a:off x="0" y="1425388"/>
            <a:ext cx="9144000" cy="54326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62753"/>
            <a:ext cx="7583488" cy="1283167"/>
          </a:xfrm>
        </p:spPr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524000"/>
            <a:ext cx="3566160" cy="838200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ct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9463" y="2393576"/>
            <a:ext cx="3566160" cy="373258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96791" y="1524000"/>
            <a:ext cx="3566160" cy="838200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ct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96791" y="2393576"/>
            <a:ext cx="3566160" cy="373258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AC8A2-C63C-49A4-89E9-2E4420D2ECA8}" type="datetimeFigureOut">
              <a:rPr lang="en-US" smtClean="0"/>
              <a:t>17/04/17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7E049-B585-4EE6-96C0-EEB30EAA14FD}" type="slidenum">
              <a:rPr lang="en-US" smtClean="0"/>
              <a:t>‹#›</a:t>
            </a:fld>
            <a:endParaRPr lang="en-US"/>
          </a:p>
        </p:txBody>
      </p:sp>
      <p:pic>
        <p:nvPicPr>
          <p:cNvPr id="14" name="Picture 13" descr="wordlymeetup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5349" y="5901010"/>
            <a:ext cx="910679" cy="91067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ruleShadow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07592"/>
            <a:ext cx="9144000" cy="12501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AC8A2-C63C-49A4-89E9-2E4420D2ECA8}" type="datetimeFigureOut">
              <a:rPr lang="en-US" smtClean="0"/>
              <a:t>17/04/17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7E049-B585-4EE6-96C0-EEB30EAA14FD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 descr="Overlay-FullBackground.jpg"/>
          <p:cNvPicPr>
            <a:picLocks noChangeAspect="1"/>
          </p:cNvPicPr>
          <p:nvPr/>
        </p:nvPicPr>
        <p:blipFill>
          <a:blip r:embed="rId3"/>
          <a:srcRect t="21046"/>
          <a:stretch>
            <a:fillRect/>
          </a:stretch>
        </p:blipFill>
        <p:spPr>
          <a:xfrm>
            <a:off x="0" y="1447800"/>
            <a:ext cx="9144000" cy="5414682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 descr="wordlymeetup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5349" y="5901010"/>
            <a:ext cx="910679" cy="91067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Overlay-FullBackgroun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482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AC8A2-C63C-49A4-89E9-2E4420D2ECA8}" type="datetimeFigureOut">
              <a:rPr lang="en-US" smtClean="0"/>
              <a:t>17/04/17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7E049-B585-4EE6-96C0-EEB30EAA14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FullBackground.jpg"/>
          <p:cNvPicPr>
            <a:picLocks noChangeAspect="1"/>
          </p:cNvPicPr>
          <p:nvPr/>
        </p:nvPicPr>
        <p:blipFill>
          <a:blip r:embed="rId2"/>
          <a:srcRect l="50000"/>
          <a:stretch>
            <a:fillRect/>
          </a:stretch>
        </p:blipFill>
        <p:spPr>
          <a:xfrm>
            <a:off x="4572000" y="4482"/>
            <a:ext cx="457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73049"/>
            <a:ext cx="3962400" cy="1690221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algn="ctr" defTabSz="914400" rtl="0" eaLnBrk="1" latinLnBrk="0" hangingPunct="1">
              <a:spcBef>
                <a:spcPct val="0"/>
              </a:spcBef>
              <a:defRPr sz="3600" kern="1200">
                <a:solidFill>
                  <a:schemeClr val="tx1"/>
                </a:solidFill>
                <a:effectLst>
                  <a:outerShdw blurRad="50800" dist="12700" dir="2700000" sx="100500" sy="100500" algn="tl" rotWithShape="0">
                    <a:prstClr val="black">
                      <a:alpha val="6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66401" y="273050"/>
            <a:ext cx="3959352" cy="585311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1975104"/>
            <a:ext cx="3962400" cy="320040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 anchorCtr="0">
            <a:normAutofit/>
          </a:bodyPr>
          <a:lstStyle>
            <a:lvl1pPr marL="0" indent="0" algn="ctr" defTabSz="914400" rtl="0" eaLnBrk="1" latinLnBrk="0" hangingPunct="1">
              <a:lnSpc>
                <a:spcPct val="110000"/>
              </a:lnSpc>
              <a:spcBef>
                <a:spcPts val="600"/>
              </a:spcBef>
              <a:buNone/>
              <a:defRPr sz="1800" kern="120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6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667000" y="6356350"/>
            <a:ext cx="1622612" cy="36512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6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fld id="{D85AC8A2-C63C-49A4-89E9-2E4420D2ECA8}" type="datetimeFigureOut">
              <a:rPr lang="en-US" smtClean="0"/>
              <a:t>17/04/17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42047" y="6356350"/>
            <a:ext cx="1891553" cy="36512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200" kern="120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6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892808" y="5748338"/>
            <a:ext cx="762000" cy="576262"/>
          </a:xfrm>
        </p:spPr>
        <p:txBody>
          <a:bodyPr vert="horz" lIns="91440" tIns="45720" rIns="91440" bIns="45720" rtlCol="0" anchor="ctr">
            <a:noAutofit/>
          </a:bodyPr>
          <a:lstStyle>
            <a:lvl1pPr marL="0" algn="ctr" defTabSz="914400" rtl="0" eaLnBrk="1" latinLnBrk="0" hangingPunct="1">
              <a:spcBef>
                <a:spcPct val="0"/>
              </a:spcBef>
              <a:defRPr sz="3600" kern="1200">
                <a:solidFill>
                  <a:schemeClr val="tx1"/>
                </a:solidFill>
                <a:effectLst>
                  <a:outerShdw blurRad="50800" dist="12700" dir="2700000" sx="100500" sy="100500" algn="tl" rotWithShape="0">
                    <a:prstClr val="black">
                      <a:alpha val="6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fld id="{74C7E049-B585-4EE6-96C0-EEB30EAA14FD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 descr="overlay-ruleShadow.png"/>
          <p:cNvPicPr>
            <a:picLocks noChangeAspect="1"/>
          </p:cNvPicPr>
          <p:nvPr/>
        </p:nvPicPr>
        <p:blipFill>
          <a:blip r:embed="rId3"/>
          <a:srcRect r="25031"/>
          <a:stretch>
            <a:fillRect/>
          </a:stretch>
        </p:blipFill>
        <p:spPr>
          <a:xfrm rot="16200000">
            <a:off x="1086391" y="3365075"/>
            <a:ext cx="6855164" cy="125016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9463" y="62753"/>
            <a:ext cx="7583488" cy="12831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828800"/>
            <a:ext cx="7583488" cy="4297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32494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</a:defRPr>
            </a:lvl1pPr>
          </a:lstStyle>
          <a:p>
            <a:fld id="{D85AC8A2-C63C-49A4-89E9-2E4420D2ECA8}" type="datetimeFigureOut">
              <a:rPr lang="en-US" smtClean="0"/>
              <a:t>17/04/17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2047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267200" y="6356350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</a:defRPr>
            </a:lvl1pPr>
          </a:lstStyle>
          <a:p>
            <a:fld id="{74C7E049-B585-4EE6-96C0-EEB30EAA14FD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effectLst>
            <a:outerShdw blurRad="50800" dist="12700" dir="2700000" sx="100500" sy="100500" algn="tl" rotWithShape="0">
              <a:prstClr val="black">
                <a:alpha val="6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282575" indent="-282575" algn="l" defTabSz="914400" rtl="0" eaLnBrk="1" latinLnBrk="0" hangingPunct="1">
        <a:spcBef>
          <a:spcPts val="2000"/>
        </a:spcBef>
        <a:buFont typeface="Calisto MT" pitchFamily="18" charset="0"/>
        <a:buChar char="•"/>
        <a:defRPr sz="2400" kern="1200">
          <a:solidFill>
            <a:schemeClr val="bg2"/>
          </a:solidFill>
          <a:effectLst>
            <a:outerShdw blurRad="63500" dir="2700000" algn="tl" rotWithShape="0">
              <a:schemeClr val="tx1">
                <a:alpha val="40000"/>
              </a:schemeClr>
            </a:outerShdw>
          </a:effectLst>
          <a:latin typeface="+mn-lt"/>
          <a:ea typeface="+mn-ea"/>
          <a:cs typeface="+mn-cs"/>
        </a:defRPr>
      </a:lvl1pPr>
      <a:lvl2pPr marL="577850" indent="-295275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Calisto MT" pitchFamily="18" charset="0"/>
        <a:buChar char="•"/>
        <a:defRPr sz="2200" kern="1200">
          <a:solidFill>
            <a:schemeClr val="bg2"/>
          </a:solidFill>
          <a:effectLst>
            <a:outerShdw blurRad="63500" dir="2700000" algn="tl" rotWithShape="0">
              <a:schemeClr val="tx1">
                <a:alpha val="40000"/>
              </a:schemeClr>
            </a:outerShdw>
          </a:effectLst>
          <a:latin typeface="+mn-lt"/>
          <a:ea typeface="+mn-ea"/>
          <a:cs typeface="+mn-cs"/>
        </a:defRPr>
      </a:lvl2pPr>
      <a:lvl3pPr marL="860425" indent="-282575" algn="l" defTabSz="914400" rtl="0" eaLnBrk="1" latinLnBrk="0" hangingPunct="1">
        <a:spcBef>
          <a:spcPts val="600"/>
        </a:spcBef>
        <a:buFont typeface="Calisto MT" pitchFamily="18" charset="0"/>
        <a:buChar char="•"/>
        <a:defRPr sz="2000" kern="1200">
          <a:solidFill>
            <a:schemeClr val="bg2"/>
          </a:solidFill>
          <a:effectLst>
            <a:outerShdw blurRad="63500" dir="2700000" algn="tl" rotWithShape="0">
              <a:schemeClr val="tx1">
                <a:alpha val="40000"/>
              </a:schemeClr>
            </a:outerShdw>
          </a:effectLst>
          <a:latin typeface="+mn-lt"/>
          <a:ea typeface="+mn-ea"/>
          <a:cs typeface="+mn-cs"/>
        </a:defRPr>
      </a:lvl3pPr>
      <a:lvl4pPr marL="1143000" indent="-282575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Calisto MT" pitchFamily="18" charset="0"/>
        <a:buChar char="•"/>
        <a:defRPr sz="1800" kern="1200">
          <a:solidFill>
            <a:schemeClr val="bg2"/>
          </a:solidFill>
          <a:effectLst>
            <a:outerShdw blurRad="63500" dir="2700000" algn="tl" rotWithShape="0">
              <a:schemeClr val="tx1">
                <a:alpha val="40000"/>
              </a:schemeClr>
            </a:outerShdw>
          </a:effectLst>
          <a:latin typeface="+mn-lt"/>
          <a:ea typeface="+mn-ea"/>
          <a:cs typeface="+mn-cs"/>
        </a:defRPr>
      </a:lvl4pPr>
      <a:lvl5pPr marL="1425575" indent="-282575" algn="l" defTabSz="914400" rtl="0" eaLnBrk="1" latinLnBrk="0" hangingPunct="1">
        <a:spcBef>
          <a:spcPts val="600"/>
        </a:spcBef>
        <a:buFont typeface="Calisto MT" pitchFamily="18" charset="0"/>
        <a:buChar char="•"/>
        <a:defRPr sz="1800" kern="1200">
          <a:solidFill>
            <a:schemeClr val="bg2"/>
          </a:solidFill>
          <a:effectLst>
            <a:outerShdw blurRad="63500" dir="2700000" algn="tl" rotWithShape="0">
              <a:schemeClr val="tx1">
                <a:alpha val="40000"/>
              </a:schemeClr>
            </a:outerShdw>
          </a:effectLst>
          <a:latin typeface="+mn-lt"/>
          <a:ea typeface="+mn-ea"/>
          <a:cs typeface="+mn-cs"/>
        </a:defRPr>
      </a:lvl5pPr>
      <a:lvl6pPr marL="1711325" indent="-280988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bg2"/>
          </a:solidFill>
          <a:effectLst>
            <a:outerShdw blurRad="63500" dir="2700000" algn="tl" rotWithShape="0">
              <a:schemeClr val="tx1">
                <a:alpha val="40000"/>
              </a:schemeClr>
            </a:outerShdw>
          </a:effectLst>
          <a:latin typeface="+mn-lt"/>
          <a:ea typeface="+mn-ea"/>
          <a:cs typeface="+mn-cs"/>
        </a:defRPr>
      </a:lvl6pPr>
      <a:lvl7pPr marL="2000250" indent="-280988" algn="l" defTabSz="914400" rtl="0" eaLnBrk="1" latinLnBrk="0" hangingPunct="1">
        <a:spcBef>
          <a:spcPct val="20000"/>
        </a:spcBef>
        <a:buFont typeface="Arial" pitchFamily="34" charset="0"/>
        <a:buChar char="•"/>
        <a:defRPr lang="en-US" sz="1800" kern="1200" dirty="0" smtClean="0">
          <a:solidFill>
            <a:schemeClr val="bg2"/>
          </a:solidFill>
          <a:effectLst>
            <a:outerShdw blurRad="63500" dir="2700000" algn="tl" rotWithShape="0">
              <a:schemeClr val="tx1">
                <a:alpha val="40000"/>
              </a:schemeClr>
            </a:outerShdw>
          </a:effectLst>
          <a:latin typeface="+mn-lt"/>
          <a:ea typeface="+mn-ea"/>
          <a:cs typeface="+mn-cs"/>
        </a:defRPr>
      </a:lvl7pPr>
      <a:lvl8pPr marL="2290763" indent="-280988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bg2"/>
          </a:solidFill>
          <a:effectLst>
            <a:outerShdw blurRad="63500" dir="2700000" algn="tl" rotWithShape="0">
              <a:schemeClr val="tx1">
                <a:alpha val="40000"/>
              </a:schemeClr>
            </a:outerShdw>
          </a:effectLst>
          <a:latin typeface="+mn-lt"/>
          <a:ea typeface="+mn-ea"/>
          <a:cs typeface="+mn-cs"/>
        </a:defRPr>
      </a:lvl8pPr>
      <a:lvl9pPr marL="2571750" indent="-280988" algn="l" defTabSz="914400" rtl="0" eaLnBrk="1" latinLnBrk="0" hangingPunct="1">
        <a:spcBef>
          <a:spcPct val="20000"/>
        </a:spcBef>
        <a:buFont typeface="Arial" pitchFamily="34" charset="0"/>
        <a:buChar char="•"/>
        <a:defRPr lang="en-US" sz="1800" kern="1200" dirty="0">
          <a:solidFill>
            <a:schemeClr val="bg2"/>
          </a:solidFill>
          <a:effectLst>
            <a:outerShdw blurRad="63500" dir="2700000" algn="tl" rotWithShape="0">
              <a:schemeClr val="tx1">
                <a:alpha val="4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slideshare.net/ChetanDesai20/node-summit-2016-building-your-devops-for-nodejs" TargetMode="External"/><Relationship Id="rId3" Type="http://schemas.openxmlformats.org/officeDocument/2006/relationships/hyperlink" Target="https://devops.com/top-reasons-use-node-js/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marcosantana77/node-everywhere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marcosantana77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stackoverflow.com/insights/survey/2016%23technology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ointe_cropped_ppt_cov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389763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9465" y="5105400"/>
            <a:ext cx="7583487" cy="1752600"/>
          </a:xfrm>
        </p:spPr>
        <p:txBody>
          <a:bodyPr/>
          <a:lstStyle/>
          <a:p>
            <a:r>
              <a:rPr lang="en-US" sz="2400" b="1" dirty="0" smtClean="0"/>
              <a:t>Marco Santana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9464" y="3332759"/>
            <a:ext cx="7583488" cy="1470025"/>
          </a:xfrm>
        </p:spPr>
        <p:txBody>
          <a:bodyPr/>
          <a:lstStyle/>
          <a:p>
            <a:r>
              <a:rPr lang="en-US" dirty="0" smtClean="0"/>
              <a:t>NODE JS Everywhere</a:t>
            </a:r>
            <a:endParaRPr lang="en-US" dirty="0"/>
          </a:p>
        </p:txBody>
      </p:sp>
      <p:pic>
        <p:nvPicPr>
          <p:cNvPr id="7" name="Picture 6" descr="meetup.png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30170"/>
            <a:ext cx="1809003" cy="1227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9997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devops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From waterfall</a:t>
            </a:r>
            <a:endParaRPr lang="en-US" dirty="0"/>
          </a:p>
          <a:p>
            <a:pPr lvl="1"/>
            <a:r>
              <a:rPr lang="en-US" dirty="0"/>
              <a:t>software development teams, testing teams, and IT operations. </a:t>
            </a:r>
            <a:endParaRPr lang="en-US" dirty="0" smtClean="0"/>
          </a:p>
          <a:p>
            <a:r>
              <a:rPr lang="en-US" dirty="0" smtClean="0"/>
              <a:t>To </a:t>
            </a:r>
            <a:r>
              <a:rPr lang="en-US" dirty="0" err="1" smtClean="0"/>
              <a:t>DevOps</a:t>
            </a:r>
            <a:endParaRPr lang="en-US" dirty="0" smtClean="0"/>
          </a:p>
          <a:p>
            <a:pPr lvl="1"/>
            <a:r>
              <a:rPr lang="en-US" dirty="0" err="1" smtClean="0"/>
              <a:t>PaaS</a:t>
            </a:r>
            <a:endParaRPr lang="en-US" dirty="0" smtClean="0"/>
          </a:p>
          <a:p>
            <a:pPr lvl="1"/>
            <a:r>
              <a:rPr lang="en-US" dirty="0" smtClean="0"/>
              <a:t>Versioning</a:t>
            </a:r>
          </a:p>
          <a:p>
            <a:pPr lvl="1"/>
            <a:r>
              <a:rPr lang="en-US" dirty="0" smtClean="0"/>
              <a:t>One Team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marL="282575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08962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DevOPS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Falar</a:t>
            </a:r>
            <a:r>
              <a:rPr lang="en-US" dirty="0" smtClean="0"/>
              <a:t> </a:t>
            </a:r>
            <a:r>
              <a:rPr lang="en-US" dirty="0" err="1" smtClean="0"/>
              <a:t>sobre</a:t>
            </a:r>
            <a:r>
              <a:rPr lang="en-US" dirty="0" smtClean="0"/>
              <a:t> </a:t>
            </a:r>
            <a:r>
              <a:rPr lang="en-US" dirty="0" err="1" smtClean="0"/>
              <a:t>coisas</a:t>
            </a:r>
            <a:r>
              <a:rPr lang="en-US" dirty="0" smtClean="0"/>
              <a:t> de </a:t>
            </a:r>
            <a:r>
              <a:rPr lang="en-US" dirty="0" err="1" smtClean="0"/>
              <a:t>devops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node</a:t>
            </a:r>
          </a:p>
          <a:p>
            <a:endParaRPr lang="en-US" dirty="0"/>
          </a:p>
          <a:p>
            <a:r>
              <a:rPr lang="en-US" dirty="0"/>
              <a:t>Check </a:t>
            </a:r>
            <a:r>
              <a:rPr lang="en-US" dirty="0">
                <a:hlinkClick r:id="rId2"/>
              </a:rPr>
              <a:t>https://www.slideshare.net</a:t>
            </a:r>
            <a:r>
              <a:rPr lang="en-US">
                <a:hlinkClick r:id="rId2"/>
              </a:rPr>
              <a:t>/ChetanDesai20/node-summit-2016-building-your-devops-for-</a:t>
            </a:r>
            <a:r>
              <a:rPr lang="en-US" smtClean="0">
                <a:hlinkClick r:id="rId2"/>
              </a:rPr>
              <a:t>nodejs</a:t>
            </a:r>
            <a:endParaRPr lang="en-US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>
                <a:hlinkClick r:id="rId3"/>
              </a:rPr>
              <a:t>https://devops.com/top-reasons-use-node-js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9911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DEMO</a:t>
            </a:r>
          </a:p>
          <a:p>
            <a:pPr lvl="1"/>
            <a:r>
              <a:rPr lang="en-US" dirty="0" err="1" smtClean="0"/>
              <a:t>Criar</a:t>
            </a:r>
            <a:r>
              <a:rPr lang="en-US" dirty="0"/>
              <a:t> </a:t>
            </a:r>
            <a:r>
              <a:rPr lang="en-US" dirty="0" smtClean="0"/>
              <a:t>s3bucket 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Continuous Deployment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0957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Apoio</a:t>
            </a:r>
            <a:r>
              <a:rPr lang="en-US" dirty="0" smtClean="0"/>
              <a:t> </a:t>
            </a:r>
            <a:r>
              <a:rPr lang="en-US" dirty="0" err="1" smtClean="0"/>
              <a:t>ao</a:t>
            </a:r>
            <a:r>
              <a:rPr lang="en-US" dirty="0" smtClean="0"/>
              <a:t> </a:t>
            </a:r>
            <a:r>
              <a:rPr lang="en-US" dirty="0" err="1" smtClean="0"/>
              <a:t>dev</a:t>
            </a:r>
            <a:r>
              <a:rPr lang="en-US" dirty="0" smtClean="0"/>
              <a:t>/designer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Dev</a:t>
            </a:r>
            <a:r>
              <a:rPr lang="en-US" dirty="0" smtClean="0"/>
              <a:t> </a:t>
            </a:r>
            <a:r>
              <a:rPr lang="en-US" dirty="0" err="1" smtClean="0"/>
              <a:t>usufrui</a:t>
            </a:r>
            <a:r>
              <a:rPr lang="en-US" dirty="0" smtClean="0"/>
              <a:t> de n </a:t>
            </a:r>
            <a:r>
              <a:rPr lang="en-US" dirty="0" err="1" smtClean="0"/>
              <a:t>vantagens</a:t>
            </a:r>
            <a:r>
              <a:rPr lang="en-US" dirty="0" smtClean="0"/>
              <a:t> </a:t>
            </a:r>
            <a:r>
              <a:rPr lang="en-US" dirty="0" err="1" smtClean="0"/>
              <a:t>hoje</a:t>
            </a:r>
            <a:r>
              <a:rPr lang="en-US" dirty="0" smtClean="0"/>
              <a:t> </a:t>
            </a:r>
            <a:r>
              <a:rPr lang="en-US" dirty="0" err="1" smtClean="0"/>
              <a:t>já</a:t>
            </a:r>
            <a:endParaRPr lang="en-US" dirty="0" smtClean="0"/>
          </a:p>
          <a:p>
            <a:pPr lvl="1"/>
            <a:r>
              <a:rPr lang="en-US" dirty="0" smtClean="0"/>
              <a:t>Tester</a:t>
            </a:r>
          </a:p>
          <a:p>
            <a:pPr lvl="1"/>
            <a:r>
              <a:rPr lang="en-US" dirty="0" smtClean="0"/>
              <a:t>Code monitors</a:t>
            </a:r>
          </a:p>
          <a:p>
            <a:pPr lvl="1"/>
            <a:r>
              <a:rPr lang="en-US" dirty="0" smtClean="0"/>
              <a:t>Scaffolds (Yeoman, MEAN, </a:t>
            </a:r>
            <a:r>
              <a:rPr lang="en-US" dirty="0" err="1" smtClean="0"/>
              <a:t>HotTowel</a:t>
            </a:r>
            <a:r>
              <a:rPr lang="en-US" dirty="0" smtClean="0"/>
              <a:t>) </a:t>
            </a:r>
          </a:p>
          <a:p>
            <a:pPr lvl="1"/>
            <a:r>
              <a:rPr lang="en-US" dirty="0" smtClean="0"/>
              <a:t>Bower</a:t>
            </a:r>
          </a:p>
          <a:p>
            <a:pPr lvl="1"/>
            <a:r>
              <a:rPr lang="en-US" dirty="0" smtClean="0"/>
              <a:t>NPM</a:t>
            </a:r>
          </a:p>
          <a:p>
            <a:pPr lvl="1"/>
            <a:r>
              <a:rPr lang="en-US" dirty="0" err="1" smtClean="0"/>
              <a:t>NodeMon</a:t>
            </a:r>
            <a:r>
              <a:rPr lang="en-US" dirty="0" smtClean="0"/>
              <a:t> </a:t>
            </a:r>
          </a:p>
          <a:p>
            <a:pPr lvl="1"/>
            <a:endParaRPr lang="en-US" dirty="0" smtClean="0"/>
          </a:p>
          <a:p>
            <a:r>
              <a:rPr lang="en-US" dirty="0"/>
              <a:t>Task runners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geral</a:t>
            </a:r>
            <a:endParaRPr lang="en-US" dirty="0"/>
          </a:p>
          <a:p>
            <a:r>
              <a:rPr lang="en-US" dirty="0" err="1"/>
              <a:t>Rotinas</a:t>
            </a:r>
            <a:r>
              <a:rPr lang="en-US" dirty="0"/>
              <a:t> de </a:t>
            </a:r>
            <a:r>
              <a:rPr lang="en-US" dirty="0" err="1" smtClean="0"/>
              <a:t>conversão</a:t>
            </a:r>
            <a:r>
              <a:rPr lang="en-US" dirty="0" smtClean="0"/>
              <a:t> </a:t>
            </a:r>
            <a:r>
              <a:rPr lang="en-US" dirty="0"/>
              <a:t>de </a:t>
            </a:r>
            <a:r>
              <a:rPr lang="en-US" dirty="0" err="1"/>
              <a:t>imagens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 smtClean="0"/>
              <a:t>massa</a:t>
            </a:r>
            <a:r>
              <a:rPr lang="en-US" dirty="0" smtClean="0"/>
              <a:t> (???)</a:t>
            </a:r>
            <a:endParaRPr lang="en-US" dirty="0"/>
          </a:p>
          <a:p>
            <a:endParaRPr lang="en-US" dirty="0"/>
          </a:p>
          <a:p>
            <a:pPr lvl="1"/>
            <a:endParaRPr lang="en-US" dirty="0" smtClean="0"/>
          </a:p>
          <a:p>
            <a:pPr marL="282575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634029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Demo </a:t>
            </a:r>
            <a:r>
              <a:rPr lang="en-US" sz="4400" dirty="0" err="1" smtClean="0"/>
              <a:t>dev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Subset </a:t>
            </a:r>
            <a:r>
              <a:rPr lang="en-US" dirty="0" err="1"/>
              <a:t>instalador</a:t>
            </a:r>
            <a:r>
              <a:rPr lang="en-US" dirty="0"/>
              <a:t>/</a:t>
            </a:r>
            <a:r>
              <a:rPr lang="en-US" dirty="0" smtClean="0"/>
              <a:t>e4e5</a:t>
            </a:r>
          </a:p>
        </p:txBody>
      </p:sp>
    </p:spTree>
    <p:extLst>
      <p:ext uri="{BB962C8B-B14F-4D97-AF65-F5344CB8AC3E}">
        <p14:creationId xmlns:p14="http://schemas.microsoft.com/office/powerpoint/2010/main" val="20283571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Application </a:t>
            </a:r>
            <a:r>
              <a:rPr lang="en-US" sz="4000" dirty="0" smtClean="0"/>
              <a:t>AND </a:t>
            </a:r>
            <a:r>
              <a:rPr lang="en-US" sz="4000" dirty="0"/>
              <a:t>integration </a:t>
            </a:r>
            <a:r>
              <a:rPr lang="en-US" sz="4000" dirty="0" smtClean="0"/>
              <a:t>server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Ideal </a:t>
            </a:r>
            <a:r>
              <a:rPr lang="en-US" dirty="0" err="1" smtClean="0"/>
              <a:t>para</a:t>
            </a:r>
            <a:endParaRPr lang="en-US" dirty="0" smtClean="0"/>
          </a:p>
          <a:p>
            <a:pPr lvl="1"/>
            <a:r>
              <a:rPr lang="en-US" dirty="0" err="1" smtClean="0"/>
              <a:t>integrar</a:t>
            </a:r>
            <a:r>
              <a:rPr lang="en-US" dirty="0" smtClean="0"/>
              <a:t> </a:t>
            </a:r>
            <a:r>
              <a:rPr lang="en-US" dirty="0" err="1" smtClean="0"/>
              <a:t>sistemas</a:t>
            </a:r>
            <a:endParaRPr lang="en-US" dirty="0" smtClean="0"/>
          </a:p>
          <a:p>
            <a:pPr lvl="1"/>
            <a:r>
              <a:rPr lang="en-US" dirty="0" err="1"/>
              <a:t>e</a:t>
            </a:r>
            <a:r>
              <a:rPr lang="en-US" dirty="0" err="1" smtClean="0"/>
              <a:t>screver</a:t>
            </a:r>
            <a:r>
              <a:rPr lang="en-US" dirty="0" smtClean="0"/>
              <a:t> </a:t>
            </a:r>
            <a:r>
              <a:rPr lang="en-US" dirty="0" err="1" smtClean="0"/>
              <a:t>Robôs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Crawlers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79776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Thanks for staying</a:t>
            </a:r>
          </a:p>
          <a:p>
            <a:endParaRPr lang="en-US" dirty="0"/>
          </a:p>
          <a:p>
            <a:pPr lvl="1"/>
            <a:r>
              <a:rPr lang="en-US" dirty="0">
                <a:hlinkClick r:id="rId2"/>
              </a:rPr>
              <a:t>https://github.com/marcosantana77/node-</a:t>
            </a:r>
            <a:r>
              <a:rPr lang="en-US" dirty="0" smtClean="0">
                <a:hlinkClick r:id="rId2"/>
              </a:rPr>
              <a:t>everywhere</a:t>
            </a:r>
            <a:endParaRPr lang="en-US" dirty="0" smtClean="0"/>
          </a:p>
          <a:p>
            <a:pPr lvl="2"/>
            <a:r>
              <a:rPr lang="en-US" dirty="0" err="1" smtClean="0"/>
              <a:t>Código</a:t>
            </a:r>
            <a:endParaRPr lang="en-US" dirty="0" smtClean="0"/>
          </a:p>
          <a:p>
            <a:pPr lvl="2"/>
            <a:r>
              <a:rPr lang="en-US" dirty="0" err="1" smtClean="0"/>
              <a:t>PPTx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429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Everywhere where exactly ? </a:t>
            </a:r>
          </a:p>
          <a:p>
            <a:r>
              <a:rPr lang="en-US" dirty="0" smtClean="0"/>
              <a:t>End points</a:t>
            </a:r>
          </a:p>
          <a:p>
            <a:r>
              <a:rPr lang="en-US" dirty="0" err="1" smtClean="0"/>
              <a:t>Ferramenta</a:t>
            </a:r>
            <a:r>
              <a:rPr lang="en-US" dirty="0" smtClean="0"/>
              <a:t> de </a:t>
            </a:r>
            <a:r>
              <a:rPr lang="en-US" dirty="0" err="1" smtClean="0"/>
              <a:t>apoio</a:t>
            </a:r>
            <a:r>
              <a:rPr lang="en-US" dirty="0" smtClean="0"/>
              <a:t> </a:t>
            </a:r>
            <a:r>
              <a:rPr lang="en-US" dirty="0" err="1" smtClean="0"/>
              <a:t>ao</a:t>
            </a:r>
            <a:r>
              <a:rPr lang="en-US" dirty="0" smtClean="0"/>
              <a:t> </a:t>
            </a:r>
            <a:r>
              <a:rPr lang="en-US" dirty="0" err="1" smtClean="0"/>
              <a:t>desenvolvimento</a:t>
            </a:r>
            <a:endParaRPr lang="en-US" dirty="0" smtClean="0"/>
          </a:p>
          <a:p>
            <a:r>
              <a:rPr lang="en-US" dirty="0" err="1" smtClean="0"/>
              <a:t>Ferramenta</a:t>
            </a:r>
            <a:r>
              <a:rPr lang="en-US" dirty="0" smtClean="0"/>
              <a:t> de </a:t>
            </a:r>
            <a:r>
              <a:rPr lang="en-US" dirty="0" err="1" smtClean="0"/>
              <a:t>administração</a:t>
            </a:r>
            <a:r>
              <a:rPr lang="en-US" dirty="0" smtClean="0"/>
              <a:t> de infra e/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DevOps</a:t>
            </a:r>
            <a:endParaRPr lang="en-US" dirty="0" smtClean="0"/>
          </a:p>
          <a:p>
            <a:r>
              <a:rPr lang="en-US" dirty="0" smtClean="0"/>
              <a:t>Application e integration server</a:t>
            </a:r>
          </a:p>
          <a:p>
            <a:r>
              <a:rPr lang="en-US" dirty="0" smtClean="0"/>
              <a:t>Tire </a:t>
            </a:r>
            <a:r>
              <a:rPr lang="en-US" dirty="0" err="1" smtClean="0"/>
              <a:t>proveito</a:t>
            </a:r>
            <a:r>
              <a:rPr lang="en-US" dirty="0" smtClean="0"/>
              <a:t> </a:t>
            </a:r>
            <a:r>
              <a:rPr lang="en-US" dirty="0" err="1" smtClean="0"/>
              <a:t>já</a:t>
            </a:r>
            <a:r>
              <a:rPr lang="en-US" dirty="0" smtClean="0"/>
              <a:t> (Ionic, Electron, </a:t>
            </a:r>
            <a:r>
              <a:rPr lang="en-US" dirty="0" err="1" smtClean="0"/>
              <a:t>Yoeman</a:t>
            </a:r>
            <a:r>
              <a:rPr lang="en-US" dirty="0" smtClean="0"/>
              <a:t>, Gulp, Grunt, Karma, Jasmine,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344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Experiência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20 </a:t>
            </a:r>
            <a:r>
              <a:rPr lang="en-US" dirty="0" err="1" smtClean="0"/>
              <a:t>anos</a:t>
            </a:r>
            <a:r>
              <a:rPr lang="en-US" dirty="0" smtClean="0"/>
              <a:t> no </a:t>
            </a:r>
            <a:r>
              <a:rPr lang="en-US" dirty="0" err="1" smtClean="0"/>
              <a:t>código</a:t>
            </a:r>
            <a:endParaRPr lang="en-US" dirty="0" smtClean="0"/>
          </a:p>
          <a:p>
            <a:r>
              <a:rPr lang="en-US" dirty="0" err="1" smtClean="0"/>
              <a:t>Sem</a:t>
            </a:r>
            <a:r>
              <a:rPr lang="en-US" dirty="0" smtClean="0"/>
              <a:t> </a:t>
            </a:r>
            <a:r>
              <a:rPr lang="en-US" dirty="0" err="1" smtClean="0"/>
              <a:t>formação</a:t>
            </a:r>
            <a:r>
              <a:rPr lang="en-US" dirty="0" smtClean="0"/>
              <a:t> </a:t>
            </a:r>
            <a:r>
              <a:rPr lang="en-US" dirty="0" err="1" smtClean="0"/>
              <a:t>acadêmica</a:t>
            </a:r>
            <a:endParaRPr lang="en-US" dirty="0" smtClean="0"/>
          </a:p>
          <a:p>
            <a:r>
              <a:rPr lang="en-US" dirty="0" smtClean="0"/>
              <a:t>7 </a:t>
            </a:r>
            <a:r>
              <a:rPr lang="en-US" dirty="0" err="1" smtClean="0"/>
              <a:t>anos</a:t>
            </a:r>
            <a:r>
              <a:rPr lang="en-US" dirty="0" smtClean="0"/>
              <a:t> </a:t>
            </a:r>
            <a:r>
              <a:rPr lang="en-US" dirty="0" err="1" smtClean="0"/>
              <a:t>suporte</a:t>
            </a:r>
            <a:r>
              <a:rPr lang="en-US" dirty="0" smtClean="0"/>
              <a:t> a </a:t>
            </a:r>
            <a:r>
              <a:rPr lang="en-US" dirty="0" err="1" smtClean="0"/>
              <a:t>desenvolvimento</a:t>
            </a:r>
            <a:r>
              <a:rPr lang="en-US" dirty="0" smtClean="0"/>
              <a:t> Microsoft </a:t>
            </a:r>
            <a:r>
              <a:rPr lang="en-US" dirty="0" err="1" smtClean="0"/>
              <a:t>Brasil</a:t>
            </a:r>
            <a:endParaRPr lang="en-US" dirty="0" smtClean="0"/>
          </a:p>
          <a:p>
            <a:r>
              <a:rPr lang="en-US" dirty="0" err="1" smtClean="0"/>
              <a:t>Trabalhando</a:t>
            </a:r>
            <a:r>
              <a:rPr lang="en-US" dirty="0" smtClean="0"/>
              <a:t> com Node </a:t>
            </a:r>
            <a:r>
              <a:rPr lang="en-US" dirty="0" err="1" smtClean="0"/>
              <a:t>desde</a:t>
            </a:r>
            <a:r>
              <a:rPr lang="en-US" dirty="0" smtClean="0"/>
              <a:t> 0.10x</a:t>
            </a:r>
          </a:p>
          <a:p>
            <a:r>
              <a:rPr lang="en-US" dirty="0" err="1" smtClean="0"/>
              <a:t>Atualmente</a:t>
            </a:r>
            <a:r>
              <a:rPr lang="en-US" dirty="0" smtClean="0"/>
              <a:t> Lead </a:t>
            </a:r>
            <a:r>
              <a:rPr lang="en-US" dirty="0" err="1" smtClean="0"/>
              <a:t>Dev</a:t>
            </a:r>
            <a:r>
              <a:rPr lang="en-US" dirty="0" smtClean="0"/>
              <a:t> &amp; </a:t>
            </a:r>
            <a:r>
              <a:rPr lang="en-US" dirty="0" err="1" smtClean="0"/>
              <a:t>DevOps</a:t>
            </a:r>
            <a:r>
              <a:rPr lang="en-US" dirty="0" smtClean="0"/>
              <a:t> Portal </a:t>
            </a:r>
            <a:r>
              <a:rPr lang="en-US" dirty="0" err="1" smtClean="0"/>
              <a:t>Telemedicina</a:t>
            </a:r>
            <a:endParaRPr lang="en-US" dirty="0" smtClean="0"/>
          </a:p>
          <a:p>
            <a:r>
              <a:rPr lang="en-US" dirty="0" err="1" smtClean="0"/>
              <a:t>Contribuinte</a:t>
            </a:r>
            <a:r>
              <a:rPr lang="en-US" dirty="0" smtClean="0"/>
              <a:t> </a:t>
            </a:r>
            <a:r>
              <a:rPr lang="en-US" dirty="0" err="1" smtClean="0"/>
              <a:t>comunitário</a:t>
            </a:r>
            <a:r>
              <a:rPr lang="en-US" dirty="0" smtClean="0"/>
              <a:t> </a:t>
            </a:r>
            <a:r>
              <a:rPr lang="en-US" dirty="0" err="1" smtClean="0"/>
              <a:t>fraco</a:t>
            </a:r>
            <a:r>
              <a:rPr lang="en-US" dirty="0" smtClean="0"/>
              <a:t> </a:t>
            </a:r>
          </a:p>
          <a:p>
            <a:pPr lvl="1"/>
            <a:r>
              <a:rPr lang="en-US" dirty="0">
                <a:hlinkClick r:id="rId2"/>
              </a:rPr>
              <a:t>https://github.com/</a:t>
            </a:r>
            <a:r>
              <a:rPr lang="en-US" dirty="0" smtClean="0">
                <a:hlinkClick r:id="rId2"/>
              </a:rPr>
              <a:t>marcosantana77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Looking for tips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88836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Exactly 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Cases</a:t>
            </a:r>
          </a:p>
          <a:p>
            <a:pPr lvl="1"/>
            <a:r>
              <a:rPr lang="en-US" dirty="0" err="1" smtClean="0"/>
              <a:t>Bla</a:t>
            </a:r>
            <a:r>
              <a:rPr lang="en-US" dirty="0" smtClean="0"/>
              <a:t> </a:t>
            </a:r>
            <a:r>
              <a:rPr lang="en-US" dirty="0" err="1" smtClean="0"/>
              <a:t>bla</a:t>
            </a:r>
            <a:r>
              <a:rPr lang="en-US" dirty="0" smtClean="0"/>
              <a:t> </a:t>
            </a:r>
            <a:r>
              <a:rPr lang="en-US" dirty="0" err="1" smtClean="0"/>
              <a:t>bla</a:t>
            </a:r>
            <a:r>
              <a:rPr lang="en-US" dirty="0" smtClean="0"/>
              <a:t> cases </a:t>
            </a:r>
          </a:p>
          <a:p>
            <a:pPr lvl="1"/>
            <a:r>
              <a:rPr lang="en-US" dirty="0" err="1" smtClean="0"/>
              <a:t>Uber</a:t>
            </a:r>
            <a:endParaRPr lang="en-US" dirty="0" smtClean="0"/>
          </a:p>
          <a:p>
            <a:pPr lvl="1"/>
            <a:r>
              <a:rPr lang="en-US" dirty="0" err="1" smtClean="0"/>
              <a:t>Paypal</a:t>
            </a:r>
            <a:endParaRPr lang="en-US" dirty="0" smtClean="0"/>
          </a:p>
          <a:p>
            <a:pPr lvl="1"/>
            <a:r>
              <a:rPr lang="en-US" dirty="0" smtClean="0"/>
              <a:t>Netflix</a:t>
            </a:r>
          </a:p>
          <a:p>
            <a:r>
              <a:rPr lang="en-US" dirty="0">
                <a:hlinkClick r:id="rId2"/>
              </a:rPr>
              <a:t>http://stackoverflow.com/insights/survey/2016#</a:t>
            </a:r>
            <a:r>
              <a:rPr lang="en-US" dirty="0" smtClean="0">
                <a:hlinkClick r:id="rId2"/>
              </a:rPr>
              <a:t>technology</a:t>
            </a:r>
            <a:r>
              <a:rPr lang="en-US" dirty="0" smtClean="0"/>
              <a:t> (</a:t>
            </a:r>
            <a:r>
              <a:rPr lang="en-US" dirty="0" err="1" smtClean="0"/>
              <a:t>pq</a:t>
            </a:r>
            <a:r>
              <a:rPr lang="en-US" dirty="0" smtClean="0"/>
              <a:t> </a:t>
            </a:r>
            <a:r>
              <a:rPr lang="en-US" dirty="0" err="1" smtClean="0"/>
              <a:t>Javascritpt</a:t>
            </a:r>
            <a:r>
              <a:rPr lang="en-US" dirty="0" smtClean="0"/>
              <a:t> e Node)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6977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Usos</a:t>
            </a:r>
            <a:r>
              <a:rPr lang="en-US" dirty="0" smtClean="0"/>
              <a:t> </a:t>
            </a:r>
            <a:r>
              <a:rPr lang="en-US" dirty="0" err="1" smtClean="0"/>
              <a:t>gerais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Web Server </a:t>
            </a:r>
          </a:p>
          <a:p>
            <a:pPr lvl="1"/>
            <a:r>
              <a:rPr lang="en-US" dirty="0" smtClean="0"/>
              <a:t>Express</a:t>
            </a:r>
          </a:p>
          <a:p>
            <a:pPr lvl="1"/>
            <a:r>
              <a:rPr lang="en-US" dirty="0" err="1" smtClean="0"/>
              <a:t>Restify</a:t>
            </a:r>
            <a:endParaRPr lang="en-US" dirty="0" smtClean="0"/>
          </a:p>
          <a:p>
            <a:pPr lvl="1"/>
            <a:r>
              <a:rPr lang="en-US" dirty="0" smtClean="0"/>
              <a:t>Koa</a:t>
            </a:r>
          </a:p>
          <a:p>
            <a:pPr lvl="1"/>
            <a:r>
              <a:rPr lang="en-US" dirty="0" err="1" smtClean="0"/>
              <a:t>Hapi</a:t>
            </a:r>
            <a:endParaRPr lang="en-US" dirty="0" smtClean="0"/>
          </a:p>
          <a:p>
            <a:r>
              <a:rPr lang="en-US" dirty="0" smtClean="0"/>
              <a:t>Static Web Server</a:t>
            </a:r>
          </a:p>
          <a:p>
            <a:pPr lvl="1"/>
            <a:r>
              <a:rPr lang="en-US" dirty="0" smtClean="0"/>
              <a:t>http-serve(r)</a:t>
            </a:r>
          </a:p>
          <a:p>
            <a:pPr lvl="1"/>
            <a:r>
              <a:rPr lang="en-US" dirty="0" err="1" smtClean="0"/>
              <a:t>nodemon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803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servers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Rendering</a:t>
            </a:r>
          </a:p>
          <a:p>
            <a:pPr lvl="1"/>
            <a:r>
              <a:rPr lang="en-US" dirty="0" smtClean="0"/>
              <a:t>Server-Side</a:t>
            </a:r>
          </a:p>
          <a:p>
            <a:pPr lvl="1"/>
            <a:r>
              <a:rPr lang="en-US" dirty="0" smtClean="0"/>
              <a:t>Client-Side</a:t>
            </a:r>
          </a:p>
          <a:p>
            <a:pPr lvl="1"/>
            <a:r>
              <a:rPr lang="en-US" dirty="0" err="1" smtClean="0"/>
              <a:t>Modelos</a:t>
            </a:r>
            <a:r>
              <a:rPr lang="en-US" dirty="0" smtClean="0"/>
              <a:t> </a:t>
            </a:r>
            <a:r>
              <a:rPr lang="en-US" dirty="0" err="1" smtClean="0"/>
              <a:t>híbridos</a:t>
            </a:r>
            <a:endParaRPr lang="en-US" dirty="0" smtClean="0"/>
          </a:p>
          <a:p>
            <a:r>
              <a:rPr lang="en-US" dirty="0" err="1" smtClean="0"/>
              <a:t>Bons</a:t>
            </a:r>
            <a:r>
              <a:rPr lang="en-US" dirty="0" smtClean="0"/>
              <a:t> frameworks </a:t>
            </a:r>
            <a:r>
              <a:rPr lang="en-US" dirty="0" err="1" smtClean="0"/>
              <a:t>bem</a:t>
            </a:r>
            <a:r>
              <a:rPr lang="en-US" dirty="0" smtClean="0"/>
              <a:t> </a:t>
            </a:r>
            <a:r>
              <a:rPr lang="en-US" dirty="0" err="1" smtClean="0"/>
              <a:t>testados</a:t>
            </a:r>
            <a:r>
              <a:rPr lang="en-US" dirty="0" smtClean="0"/>
              <a:t> no </a:t>
            </a:r>
            <a:r>
              <a:rPr lang="en-US" dirty="0" err="1" smtClean="0"/>
              <a:t>mercado</a:t>
            </a:r>
            <a:endParaRPr lang="en-US" dirty="0" smtClean="0"/>
          </a:p>
          <a:p>
            <a:pPr lvl="1"/>
            <a:r>
              <a:rPr lang="en-US" dirty="0" smtClean="0"/>
              <a:t>Netflix (Express to </a:t>
            </a:r>
            <a:r>
              <a:rPr lang="en-US" dirty="0" err="1" smtClean="0"/>
              <a:t>Restify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Walmart</a:t>
            </a:r>
            <a:r>
              <a:rPr lang="en-US" dirty="0" smtClean="0"/>
              <a:t> (</a:t>
            </a:r>
            <a:r>
              <a:rPr lang="en-US" dirty="0" err="1" smtClean="0"/>
              <a:t>Hapi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Uber</a:t>
            </a:r>
            <a:r>
              <a:rPr lang="en-US" b="1" dirty="0" smtClean="0"/>
              <a:t> (</a:t>
            </a:r>
            <a:r>
              <a:rPr lang="en-US" b="1" dirty="0" err="1" smtClean="0"/>
              <a:t>ver</a:t>
            </a:r>
            <a:r>
              <a:rPr lang="en-US" b="1" dirty="0" smtClean="0"/>
              <a:t> </a:t>
            </a:r>
            <a:r>
              <a:rPr lang="en-US" b="1" dirty="0" err="1" smtClean="0"/>
              <a:t>caso</a:t>
            </a:r>
            <a:r>
              <a:rPr lang="en-US" b="1" dirty="0" smtClean="0"/>
              <a:t> no </a:t>
            </a:r>
            <a:r>
              <a:rPr lang="en-US" b="1" dirty="0" err="1" smtClean="0"/>
              <a:t>youtube</a:t>
            </a:r>
            <a:r>
              <a:rPr lang="en-US" b="1" dirty="0" smtClean="0"/>
              <a:t>)</a:t>
            </a:r>
          </a:p>
          <a:p>
            <a:pPr lvl="1"/>
            <a:r>
              <a:rPr lang="en-US" dirty="0" smtClean="0"/>
              <a:t>Pay-Pal </a:t>
            </a:r>
            <a:r>
              <a:rPr lang="en-US" b="1" dirty="0" smtClean="0"/>
              <a:t>(</a:t>
            </a:r>
            <a:r>
              <a:rPr lang="en-US" b="1" dirty="0" err="1" smtClean="0"/>
              <a:t>ver</a:t>
            </a:r>
            <a:r>
              <a:rPr lang="en-US" b="1" dirty="0" smtClean="0"/>
              <a:t> </a:t>
            </a:r>
            <a:r>
              <a:rPr lang="en-US" b="1" dirty="0" err="1" smtClean="0"/>
              <a:t>caso</a:t>
            </a:r>
            <a:r>
              <a:rPr lang="en-US" b="1" dirty="0" smtClean="0"/>
              <a:t> no </a:t>
            </a:r>
            <a:r>
              <a:rPr lang="en-US" b="1" dirty="0" err="1" smtClean="0"/>
              <a:t>youtube</a:t>
            </a:r>
            <a:r>
              <a:rPr lang="en-US" b="1" dirty="0" smtClean="0"/>
              <a:t>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66764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ENDPOINTS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Show basic server demo with </a:t>
            </a:r>
            <a:r>
              <a:rPr lang="en-US" dirty="0" err="1" smtClean="0"/>
              <a:t>auth</a:t>
            </a:r>
            <a:r>
              <a:rPr lang="en-US" dirty="0" smtClean="0"/>
              <a:t> (???) </a:t>
            </a:r>
          </a:p>
          <a:p>
            <a:r>
              <a:rPr lang="en-US" dirty="0" smtClean="0"/>
              <a:t>Show basic static usage for web site static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7639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VERSUS ASP.NET </a:t>
            </a:r>
            <a:br>
              <a:rPr lang="en-US" dirty="0" smtClean="0"/>
            </a:br>
            <a:r>
              <a:rPr lang="en-US" dirty="0" smtClean="0"/>
              <a:t>PROS &amp; CONS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63" y="1828800"/>
            <a:ext cx="7583488" cy="491605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PROS</a:t>
            </a:r>
          </a:p>
          <a:p>
            <a:pPr lvl="1"/>
            <a:r>
              <a:rPr lang="en-US" dirty="0" smtClean="0"/>
              <a:t>Multi-</a:t>
            </a:r>
            <a:r>
              <a:rPr lang="en-US" dirty="0" err="1" smtClean="0"/>
              <a:t>plataforma</a:t>
            </a:r>
            <a:r>
              <a:rPr lang="en-US" dirty="0" smtClean="0"/>
              <a:t> </a:t>
            </a:r>
          </a:p>
          <a:p>
            <a:pPr lvl="1"/>
            <a:r>
              <a:rPr lang="en-US" dirty="0" err="1" smtClean="0"/>
              <a:t>Menor</a:t>
            </a:r>
            <a:r>
              <a:rPr lang="en-US" dirty="0" smtClean="0"/>
              <a:t> </a:t>
            </a:r>
            <a:r>
              <a:rPr lang="en-US" dirty="0" err="1" smtClean="0"/>
              <a:t>custo</a:t>
            </a:r>
            <a:r>
              <a:rPr lang="en-US" dirty="0" smtClean="0"/>
              <a:t> </a:t>
            </a:r>
          </a:p>
          <a:p>
            <a:pPr lvl="1"/>
            <a:r>
              <a:rPr lang="en-US" dirty="0" err="1" smtClean="0"/>
              <a:t>Fácil</a:t>
            </a:r>
            <a:r>
              <a:rPr lang="en-US" dirty="0" smtClean="0"/>
              <a:t> </a:t>
            </a:r>
            <a:r>
              <a:rPr lang="en-US" dirty="0" err="1" smtClean="0"/>
              <a:t>curva</a:t>
            </a:r>
            <a:r>
              <a:rPr lang="en-US" dirty="0" smtClean="0"/>
              <a:t> de </a:t>
            </a:r>
            <a:r>
              <a:rPr lang="en-US" dirty="0" err="1" smtClean="0"/>
              <a:t>aprendizado</a:t>
            </a:r>
            <a:endParaRPr lang="en-US" dirty="0" smtClean="0"/>
          </a:p>
          <a:p>
            <a:pPr lvl="1"/>
            <a:r>
              <a:rPr lang="en-US" dirty="0" err="1" smtClean="0"/>
              <a:t>Serverless</a:t>
            </a:r>
            <a:r>
              <a:rPr lang="en-US" dirty="0" smtClean="0"/>
              <a:t> e </a:t>
            </a:r>
            <a:r>
              <a:rPr lang="en-US" smtClean="0"/>
              <a:t>Microservices</a:t>
            </a:r>
            <a:endParaRPr lang="en-US" dirty="0" smtClean="0"/>
          </a:p>
          <a:p>
            <a:pPr lvl="1"/>
            <a:r>
              <a:rPr lang="en-US" dirty="0" err="1" smtClean="0"/>
              <a:t>Fácil</a:t>
            </a:r>
            <a:r>
              <a:rPr lang="en-US" dirty="0" smtClean="0"/>
              <a:t> </a:t>
            </a:r>
            <a:r>
              <a:rPr lang="en-US" dirty="0" err="1" smtClean="0"/>
              <a:t>acesso</a:t>
            </a:r>
            <a:r>
              <a:rPr lang="en-US" dirty="0" smtClean="0"/>
              <a:t> a </a:t>
            </a:r>
            <a:r>
              <a:rPr lang="en-US" dirty="0" err="1" smtClean="0"/>
              <a:t>Legado</a:t>
            </a:r>
            <a:r>
              <a:rPr lang="en-US" dirty="0" smtClean="0"/>
              <a:t> (MVC + WEB API) </a:t>
            </a:r>
          </a:p>
          <a:p>
            <a:pPr lvl="1"/>
            <a:r>
              <a:rPr lang="en-US" dirty="0" err="1" smtClean="0"/>
              <a:t>Fácil</a:t>
            </a:r>
            <a:r>
              <a:rPr lang="en-US" dirty="0" smtClean="0"/>
              <a:t> </a:t>
            </a:r>
            <a:r>
              <a:rPr lang="en-US" dirty="0" err="1" smtClean="0"/>
              <a:t>acesso</a:t>
            </a:r>
            <a:r>
              <a:rPr lang="en-US" dirty="0" smtClean="0"/>
              <a:t> a </a:t>
            </a:r>
            <a:r>
              <a:rPr lang="en-US" dirty="0" err="1" smtClean="0"/>
              <a:t>bancos</a:t>
            </a:r>
            <a:r>
              <a:rPr lang="en-US" dirty="0" smtClean="0"/>
              <a:t> SQL/NOSQL/</a:t>
            </a:r>
            <a:r>
              <a:rPr lang="en-US" dirty="0" err="1" smtClean="0"/>
              <a:t>Híbridos</a:t>
            </a:r>
            <a:endParaRPr lang="en-US" dirty="0" smtClean="0"/>
          </a:p>
          <a:p>
            <a:r>
              <a:rPr lang="en-US" dirty="0" smtClean="0"/>
              <a:t>CONS</a:t>
            </a:r>
          </a:p>
          <a:p>
            <a:pPr lvl="1"/>
            <a:r>
              <a:rPr lang="en-US" dirty="0" err="1" smtClean="0"/>
              <a:t>Linq</a:t>
            </a:r>
            <a:r>
              <a:rPr lang="en-US" dirty="0" smtClean="0"/>
              <a:t> + EF + SQL Server ===  Awesomeness</a:t>
            </a:r>
          </a:p>
          <a:p>
            <a:pPr lvl="2"/>
            <a:r>
              <a:rPr lang="en-US" dirty="0" smtClean="0"/>
              <a:t>Rethink DB + Functional + Arrow + Method Properties</a:t>
            </a:r>
          </a:p>
          <a:p>
            <a:pPr lvl="1"/>
            <a:r>
              <a:rPr lang="en-US" dirty="0" smtClean="0"/>
              <a:t>Membership Attributes Decoration for </a:t>
            </a:r>
            <a:r>
              <a:rPr lang="en-US" b="1" dirty="0" smtClean="0"/>
              <a:t>Routes</a:t>
            </a:r>
            <a:r>
              <a:rPr lang="en-US" dirty="0" smtClean="0"/>
              <a:t> Saves Some Serious Coding</a:t>
            </a:r>
          </a:p>
          <a:p>
            <a:pPr lvl="1"/>
            <a:endParaRPr lang="en-US" dirty="0" smtClean="0"/>
          </a:p>
          <a:p>
            <a:pPr marL="282575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142754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???????????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Improve initial demo with </a:t>
            </a:r>
            <a:r>
              <a:rPr lang="en-US" dirty="0" err="1" smtClean="0"/>
              <a:t>auth</a:t>
            </a:r>
            <a:r>
              <a:rPr lang="en-US" dirty="0" smtClean="0"/>
              <a:t> capacities</a:t>
            </a:r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115816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Precedent">
  <a:themeElements>
    <a:clrScheme name="Precedent">
      <a:dk1>
        <a:srgbClr val="921F07"/>
      </a:dk1>
      <a:lt1>
        <a:sysClr val="window" lastClr="FFFFFF"/>
      </a:lt1>
      <a:dk2>
        <a:srgbClr val="333333"/>
      </a:dk2>
      <a:lt2>
        <a:srgbClr val="E5E5D3"/>
      </a:lt2>
      <a:accent1>
        <a:srgbClr val="993232"/>
      </a:accent1>
      <a:accent2>
        <a:srgbClr val="9B6C34"/>
      </a:accent2>
      <a:accent3>
        <a:srgbClr val="736C5D"/>
      </a:accent3>
      <a:accent4>
        <a:srgbClr val="C9972B"/>
      </a:accent4>
      <a:accent5>
        <a:srgbClr val="C95F2B"/>
      </a:accent5>
      <a:accent6>
        <a:srgbClr val="8F7A05"/>
      </a:accent6>
      <a:hlink>
        <a:srgbClr val="933926"/>
      </a:hlink>
      <a:folHlink>
        <a:srgbClr val="916019"/>
      </a:folHlink>
    </a:clrScheme>
    <a:fontScheme name="Precedent">
      <a:majorFont>
        <a:latin typeface="Perpetua Titling MT"/>
        <a:ea typeface=""/>
        <a:cs typeface=""/>
        <a:font script="Jpan" typeface="ＭＳ Ｐ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Ｐ明朝"/>
        <a:font script="Hans" typeface="宋体"/>
        <a:font script="Hant" typeface="新細明體"/>
      </a:minorFont>
    </a:fontScheme>
    <a:fmtScheme name="Precedent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0000"/>
                <a:satMod val="135000"/>
              </a:schemeClr>
            </a:gs>
            <a:gs pos="100000">
              <a:schemeClr val="phClr">
                <a:tint val="100000"/>
                <a:shade val="30000"/>
                <a:satMod val="135000"/>
              </a:schemeClr>
            </a:gs>
          </a:gsLst>
          <a:path path="circle">
            <a:fillToRect l="70000" t="10000" b="7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0000"/>
                <a:satMod val="135000"/>
              </a:schemeClr>
              <a:schemeClr val="phClr">
                <a:satMod val="150000"/>
                <a:lumMod val="11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101600" dist="25400" dir="4800000" sx="103000" sy="103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l">
              <a:rot lat="0" lon="0" rev="3000000"/>
            </a:lightRig>
          </a:scene3d>
          <a:sp3d prstMaterial="softEdge">
            <a:bevelT w="0" h="0"/>
          </a:sp3d>
        </a:effectStyle>
        <a:effectStyle>
          <a:effectLst>
            <a:innerShdw blurRad="127000" dist="38100" dir="13200000">
              <a:srgbClr val="000000">
                <a:alpha val="75000"/>
              </a:srgbClr>
            </a:innerShdw>
            <a:outerShdw blurRad="38100" dist="12700" dir="1800000" sx="101000" sy="101000" rotWithShape="0">
              <a:srgbClr val="000000">
                <a:alpha val="40000"/>
              </a:srgbClr>
            </a:outerShdw>
            <a:reflection blurRad="127000" stA="25000" endPos="30000" dist="12700" dir="5400000" sy="-100000" rotWithShape="0"/>
          </a:effectLst>
          <a:scene3d>
            <a:camera prst="orthographicFront">
              <a:rot lat="0" lon="0" rev="0"/>
            </a:camera>
            <a:lightRig rig="twoPt" dir="t">
              <a:rot lat="0" lon="0" rev="1200000"/>
            </a:lightRig>
          </a:scene3d>
          <a:sp3d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0000"/>
                <a:satMod val="135000"/>
              </a:schemeClr>
            </a:gs>
            <a:gs pos="100000">
              <a:schemeClr val="phClr">
                <a:shade val="30000"/>
                <a:satMod val="150000"/>
              </a:schemeClr>
            </a:gs>
          </a:gsLst>
          <a:path path="circle">
            <a:fillToRect t="10000" r="70000" b="70000"/>
          </a:path>
        </a:gradFill>
        <a:blipFill rotWithShape="1">
          <a:blip xmlns:r="http://schemas.openxmlformats.org/officeDocument/2006/relationships" r:embed="rId2">
            <a:duotone>
              <a:schemeClr val="phClr">
                <a:shade val="10000"/>
                <a:satMod val="130000"/>
                <a:lumMod val="80000"/>
              </a:schemeClr>
              <a:schemeClr val="phClr">
                <a:satMod val="150000"/>
                <a:lumMod val="11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Precedent.thmx</Template>
  <TotalTime>609</TotalTime>
  <Words>433</Words>
  <Application>Microsoft Macintosh PowerPoint</Application>
  <PresentationFormat>On-screen Show (4:3)</PresentationFormat>
  <Paragraphs>107</Paragraphs>
  <Slides>16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Precedent</vt:lpstr>
      <vt:lpstr>NODE JS Everywhere</vt:lpstr>
      <vt:lpstr>Agenda</vt:lpstr>
      <vt:lpstr>Experiência</vt:lpstr>
      <vt:lpstr>Where Exactly ? </vt:lpstr>
      <vt:lpstr>Usos gerais</vt:lpstr>
      <vt:lpstr>Web servers</vt:lpstr>
      <vt:lpstr>DEMO ENDPOINTS</vt:lpstr>
      <vt:lpstr>VERSUS ASP.NET  PROS &amp; CONS</vt:lpstr>
      <vt:lpstr>DEMO ???????????</vt:lpstr>
      <vt:lpstr>devops</vt:lpstr>
      <vt:lpstr>DevOPS </vt:lpstr>
      <vt:lpstr>DEVOPS</vt:lpstr>
      <vt:lpstr>Apoio ao dev/designer</vt:lpstr>
      <vt:lpstr>Demo dev</vt:lpstr>
      <vt:lpstr>Application AND integration server</vt:lpstr>
      <vt:lpstr>END</vt:lpstr>
    </vt:vector>
  </TitlesOfParts>
  <Company>MyOwn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 Everywhere</dc:title>
  <dc:creator>Marco A. Santana</dc:creator>
  <cp:lastModifiedBy>Marco A. Santana</cp:lastModifiedBy>
  <cp:revision>24</cp:revision>
  <dcterms:created xsi:type="dcterms:W3CDTF">2017-04-16T19:08:30Z</dcterms:created>
  <dcterms:modified xsi:type="dcterms:W3CDTF">2017-04-18T02:51:23Z</dcterms:modified>
</cp:coreProperties>
</file>