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3"/>
  </p:notesMasterIdLst>
  <p:sldIdLst>
    <p:sldId id="256" r:id="rId2"/>
    <p:sldId id="316" r:id="rId3"/>
    <p:sldId id="257" r:id="rId4"/>
    <p:sldId id="325" r:id="rId5"/>
    <p:sldId id="326" r:id="rId6"/>
    <p:sldId id="327" r:id="rId7"/>
    <p:sldId id="329" r:id="rId8"/>
    <p:sldId id="330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7" r:id="rId31"/>
    <p:sldId id="318" r:id="rId32"/>
    <p:sldId id="319" r:id="rId33"/>
    <p:sldId id="320" r:id="rId34"/>
    <p:sldId id="321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0" r:id="rId70"/>
    <p:sldId id="301" r:id="rId71"/>
    <p:sldId id="302" r:id="rId7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72" autoAdjust="0"/>
    <p:restoredTop sz="90372" autoAdjust="0"/>
  </p:normalViewPr>
  <p:slideViewPr>
    <p:cSldViewPr>
      <p:cViewPr varScale="1">
        <p:scale>
          <a:sx n="63" d="100"/>
          <a:sy n="63" d="100"/>
        </p:scale>
        <p:origin x="8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3FB8031-6798-4966-93A7-C92DD130AE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CD32A7-C1FE-4E2E-8334-4FB54E3050B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C58D0BF-E9B8-4DEE-920C-A721A73781D0}" type="datetimeFigureOut">
              <a:rPr lang="pt-BR"/>
              <a:pPr>
                <a:defRPr/>
              </a:pPr>
              <a:t>15/10/2020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DA440054-156E-41F2-B753-3367A3A0C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A8869534-60B8-44CC-969D-4694870F2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CAC49A-C2E7-4FA1-9519-9FCEDBB9D0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4B68DB-67C3-4ADB-8F53-24E15C1D4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6D683FA-04AB-4E7A-97C8-2E20ED3E96D0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51720" y="116632"/>
            <a:ext cx="6768752" cy="1066800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 bwMode="auto">
          <a:xfrm>
            <a:off x="8382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800" baseline="0"/>
            </a:lvl1pPr>
            <a:lvl2pPr>
              <a:defRPr sz="2600" baseline="0"/>
            </a:lvl2pPr>
            <a:lvl3pPr>
              <a:defRPr baseline="0"/>
            </a:lvl3pPr>
          </a:lstStyle>
          <a:p>
            <a:pPr lvl="0"/>
            <a:r>
              <a:rPr lang="pt-BR" altLang="pt-BR" noProof="0" dirty="0"/>
              <a:t>Clique para editar os estilos do texto mestre</a:t>
            </a:r>
          </a:p>
          <a:p>
            <a:pPr lvl="1"/>
            <a:r>
              <a:rPr lang="pt-BR" altLang="pt-BR" noProof="0" dirty="0"/>
              <a:t>Segundo nível</a:t>
            </a:r>
          </a:p>
          <a:p>
            <a:pPr lvl="2"/>
            <a:r>
              <a:rPr lang="pt-BR" altLang="pt-BR" noProof="0" dirty="0"/>
              <a:t>Terceiro nível</a:t>
            </a:r>
          </a:p>
          <a:p>
            <a:pPr lvl="3"/>
            <a:r>
              <a:rPr lang="pt-BR" altLang="pt-BR" noProof="0" dirty="0"/>
              <a:t>Quarto nível</a:t>
            </a:r>
          </a:p>
          <a:p>
            <a:pPr lvl="4"/>
            <a:r>
              <a:rPr lang="pt-BR" altLang="pt-BR" noProof="0" dirty="0"/>
              <a:t>Quinto nível</a:t>
            </a:r>
          </a:p>
        </p:txBody>
      </p:sp>
      <p:sp>
        <p:nvSpPr>
          <p:cNvPr id="4" name="Espaço Reservado para Rodapé 9">
            <a:extLst>
              <a:ext uri="{FF2B5EF4-FFF2-40B4-BE49-F238E27FC236}">
                <a16:creationId xmlns:a16="http://schemas.microsoft.com/office/drawing/2014/main" id="{6F11DE13-6621-4E61-95DD-CEDD1885DE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pt-BR"/>
              <a:t>Prof. Marcos Monteiro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407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3">
            <a:extLst>
              <a:ext uri="{FF2B5EF4-FFF2-40B4-BE49-F238E27FC236}">
                <a16:creationId xmlns:a16="http://schemas.microsoft.com/office/drawing/2014/main" id="{EEFE96DF-2F75-4C9B-9497-A06BBC269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188913"/>
            <a:ext cx="563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Teste</a:t>
            </a:r>
          </a:p>
        </p:txBody>
      </p:sp>
      <p:sp>
        <p:nvSpPr>
          <p:cNvPr id="1027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DF11021-A584-400A-B680-720B7C890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25538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5185" name="Rectangle 65">
            <a:extLst>
              <a:ext uri="{FF2B5EF4-FFF2-40B4-BE49-F238E27FC236}">
                <a16:creationId xmlns:a16="http://schemas.microsoft.com/office/drawing/2014/main" id="{032249A5-E3BC-4809-9BD0-E95366E6AD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87" name="Rectangle 67">
            <a:extLst>
              <a:ext uri="{FF2B5EF4-FFF2-40B4-BE49-F238E27FC236}">
                <a16:creationId xmlns:a16="http://schemas.microsoft.com/office/drawing/2014/main" id="{9F3F2EB8-E432-4BB9-8C05-966A231728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</a:defRPr>
            </a:lvl1pPr>
          </a:lstStyle>
          <a:p>
            <a:fld id="{6AF1733E-B2F6-4174-81FB-FBF1EC7F9571}" type="slidenum">
              <a:rPr lang="pt-BR" altLang="pt-BR"/>
              <a:pPr/>
              <a:t>‹nº›</a:t>
            </a:fld>
            <a:endParaRPr lang="pt-BR" altLang="pt-BR"/>
          </a:p>
        </p:txBody>
      </p:sp>
      <p:pic>
        <p:nvPicPr>
          <p:cNvPr id="1030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6159882F-6283-447F-AE62-667DF254E8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2863"/>
            <a:ext cx="21145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Espaço Reservado para Rodapé 9">
            <a:extLst>
              <a:ext uri="{FF2B5EF4-FFF2-40B4-BE49-F238E27FC236}">
                <a16:creationId xmlns:a16="http://schemas.microsoft.com/office/drawing/2014/main" id="{6666ED39-CDFF-482D-B57B-6C2A6ED82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25438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pt-BR"/>
              <a:t>Prof. Marcos Monteiro</a:t>
            </a:r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cos.monteir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4.2/docs/tooldocs/windows/javac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racle.com/br/java/technologies/javase-downloads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198529D-0DC9-4525-A49D-F821561510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708275"/>
            <a:ext cx="7772400" cy="283686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>
                <a:cs typeface="Times New Roman" panose="02020603050405020304" pitchFamily="18" charset="0"/>
              </a:rPr>
              <a:t>Professor  Marcos Monteiro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>
                <a:cs typeface="Times New Roman" panose="02020603050405020304" pitchFamily="18" charset="0"/>
                <a:hlinkClick r:id="rId2"/>
              </a:rPr>
              <a:t>marcos.monteiro@gmail.com</a:t>
            </a:r>
            <a:r>
              <a:rPr lang="pt-BR" altLang="pt-BR" sz="240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75" name="Espaço Reservado para Número de Slide 2">
            <a:extLst>
              <a:ext uri="{FF2B5EF4-FFF2-40B4-BE49-F238E27FC236}">
                <a16:creationId xmlns:a16="http://schemas.microsoft.com/office/drawing/2014/main" id="{599B1808-7930-498A-B17E-A06537ABB9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5133E578-E78F-47FA-B952-863A69807502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1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5EA907D-2F97-45C4-847D-D71E162A8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Características e Diferenciais</a:t>
            </a:r>
          </a:p>
        </p:txBody>
      </p:sp>
      <p:sp>
        <p:nvSpPr>
          <p:cNvPr id="122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3D2C43C-D414-405C-9F8A-C3342A09EC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Processo de desenvolvimento de software</a:t>
            </a:r>
          </a:p>
        </p:txBody>
      </p:sp>
      <p:pic>
        <p:nvPicPr>
          <p:cNvPr id="12292" name="Picture 5" descr="Figure showing MyProgram.java, compiler, MyProgram.class, Java VM, and My Program running on a computer.">
            <a:extLst>
              <a:ext uri="{FF2B5EF4-FFF2-40B4-BE49-F238E27FC236}">
                <a16:creationId xmlns:a16="http://schemas.microsoft.com/office/drawing/2014/main" id="{10BE7BB0-7A34-4867-9AA1-5BCDCE2B9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64770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8">
            <a:extLst>
              <a:ext uri="{FF2B5EF4-FFF2-40B4-BE49-F238E27FC236}">
                <a16:creationId xmlns:a16="http://schemas.microsoft.com/office/drawing/2014/main" id="{9A2B5A9E-5504-477D-B060-D3F3FB588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953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800">
                <a:solidFill>
                  <a:schemeClr val="tx1"/>
                </a:solidFill>
              </a:rPr>
              <a:t>bytecode</a:t>
            </a:r>
          </a:p>
        </p:txBody>
      </p:sp>
      <p:sp>
        <p:nvSpPr>
          <p:cNvPr id="12294" name="Line 9">
            <a:extLst>
              <a:ext uri="{FF2B5EF4-FFF2-40B4-BE49-F238E27FC236}">
                <a16:creationId xmlns:a16="http://schemas.microsoft.com/office/drawing/2014/main" id="{BE042A4D-EE11-4D6F-8563-9CC27F50B7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pt-BR"/>
          </a:p>
        </p:txBody>
      </p:sp>
      <p:sp>
        <p:nvSpPr>
          <p:cNvPr id="12295" name="Text Box 10">
            <a:extLst>
              <a:ext uri="{FF2B5EF4-FFF2-40B4-BE49-F238E27FC236}">
                <a16:creationId xmlns:a16="http://schemas.microsoft.com/office/drawing/2014/main" id="{FE7B348D-C8BE-4A62-8D4F-63431393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9530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800">
                <a:solidFill>
                  <a:schemeClr val="tx1"/>
                </a:solidFill>
              </a:rPr>
              <a:t>Código fonte</a:t>
            </a:r>
          </a:p>
        </p:txBody>
      </p:sp>
      <p:sp>
        <p:nvSpPr>
          <p:cNvPr id="12296" name="Line 11">
            <a:extLst>
              <a:ext uri="{FF2B5EF4-FFF2-40B4-BE49-F238E27FC236}">
                <a16:creationId xmlns:a16="http://schemas.microsoft.com/office/drawing/2014/main" id="{3ECECCE5-CCF5-4AD2-8D7F-698A2AE84C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b"/>
          <a:lstStyle/>
          <a:p>
            <a:endParaRPr lang="pt-BR"/>
          </a:p>
        </p:txBody>
      </p:sp>
      <p:sp>
        <p:nvSpPr>
          <p:cNvPr id="12297" name="Espaço Reservado para Rodapé 1">
            <a:extLst>
              <a:ext uri="{FF2B5EF4-FFF2-40B4-BE49-F238E27FC236}">
                <a16:creationId xmlns:a16="http://schemas.microsoft.com/office/drawing/2014/main" id="{A76A2342-9AA4-4F7B-8CE9-848F2FFAE7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12298" name="Espaço Reservado para Número de Slide 2">
            <a:extLst>
              <a:ext uri="{FF2B5EF4-FFF2-40B4-BE49-F238E27FC236}">
                <a16:creationId xmlns:a16="http://schemas.microsoft.com/office/drawing/2014/main" id="{11F8DFED-CD90-42CD-B086-43B40ECA40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DE55FB94-F718-4CA7-BF57-DF22DD07F170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10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62849CB-7213-4B3C-ABDB-47D8C27E1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Características e Diferenciais</a:t>
            </a:r>
          </a:p>
        </p:txBody>
      </p:sp>
      <p:sp>
        <p:nvSpPr>
          <p:cNvPr id="133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B5D6879-17AA-499A-BEA3-9826562563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876800"/>
          </a:xfrm>
        </p:spPr>
        <p:txBody>
          <a:bodyPr/>
          <a:lstStyle/>
          <a:p>
            <a:pPr eaLnBrk="1" hangingPunct="1"/>
            <a:r>
              <a:rPr lang="pt-BR" altLang="pt-BR"/>
              <a:t>JVM: Disponível em diferentes sistemas operacionais</a:t>
            </a:r>
          </a:p>
        </p:txBody>
      </p:sp>
      <p:pic>
        <p:nvPicPr>
          <p:cNvPr id="13316" name="Picture 7" descr="Figure showing source code, compiler, and Java VM's for Win32, Solaris OS/Linux, and Mac OS">
            <a:extLst>
              <a:ext uri="{FF2B5EF4-FFF2-40B4-BE49-F238E27FC236}">
                <a16:creationId xmlns:a16="http://schemas.microsoft.com/office/drawing/2014/main" id="{E7F2F4AF-59B1-4FF8-B59E-4FCA0578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3954463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9">
            <a:extLst>
              <a:ext uri="{FF2B5EF4-FFF2-40B4-BE49-F238E27FC236}">
                <a16:creationId xmlns:a16="http://schemas.microsoft.com/office/drawing/2014/main" id="{2A385067-AC38-4D20-89ED-F40A06DC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3505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800">
                <a:solidFill>
                  <a:schemeClr val="tx1"/>
                </a:solidFill>
              </a:rPr>
              <a:t>Arquivo class gerado em um sistema operacional pode ser executado em qualquer outro</a:t>
            </a:r>
          </a:p>
        </p:txBody>
      </p:sp>
      <p:sp>
        <p:nvSpPr>
          <p:cNvPr id="13318" name="Espaço Reservado para Rodapé 1">
            <a:extLst>
              <a:ext uri="{FF2B5EF4-FFF2-40B4-BE49-F238E27FC236}">
                <a16:creationId xmlns:a16="http://schemas.microsoft.com/office/drawing/2014/main" id="{7EAE2907-1820-4F45-859F-2956793EB1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13319" name="Espaço Reservado para Número de Slide 2">
            <a:extLst>
              <a:ext uri="{FF2B5EF4-FFF2-40B4-BE49-F238E27FC236}">
                <a16:creationId xmlns:a16="http://schemas.microsoft.com/office/drawing/2014/main" id="{DCF0D482-5057-4FA0-873A-884C17159A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F2E80C80-4FF4-4B63-8A83-1582F28E3A31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11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B19BF9-04CB-48DC-BB54-226A13843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Características e Diferenciais</a:t>
            </a:r>
          </a:p>
        </p:txBody>
      </p:sp>
      <p:sp>
        <p:nvSpPr>
          <p:cNvPr id="143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2C2336E-6657-42A7-92AF-B068653AA3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O Compilador javac</a:t>
            </a:r>
          </a:p>
          <a:p>
            <a:pPr lvl="1" eaLnBrk="1" hangingPunct="1"/>
            <a:r>
              <a:rPr lang="pt-BR" altLang="pt-BR" sz="2400">
                <a:cs typeface="Times New Roman" panose="02020603050405020304" pitchFamily="18" charset="0"/>
                <a:hlinkClick r:id="rId2"/>
              </a:rPr>
              <a:t>http://java.sun.com/j2se/1.4.2/docs/tooldocs/windows/javac.html</a:t>
            </a:r>
            <a:endParaRPr lang="pt-BR" altLang="pt-BR" sz="2400"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400">
              <a:cs typeface="Times New Roman" panose="02020603050405020304" pitchFamily="18" charset="0"/>
            </a:endParaRPr>
          </a:p>
          <a:p>
            <a:pPr lvl="1" eaLnBrk="1" hangingPunct="1"/>
            <a:r>
              <a:rPr lang="pt-BR" altLang="pt-BR" sz="2400">
                <a:cs typeface="Times New Roman" panose="02020603050405020304" pitchFamily="18" charset="0"/>
              </a:rPr>
              <a:t>O compilador javac tem por objetivo ler definições de classes e interfaces, escritas na linguagem de programação Java, e compilar as mesmas em arquivos bytecode (.class)</a:t>
            </a:r>
          </a:p>
        </p:txBody>
      </p:sp>
      <p:sp>
        <p:nvSpPr>
          <p:cNvPr id="14340" name="Espaço Reservado para Rodapé 1">
            <a:extLst>
              <a:ext uri="{FF2B5EF4-FFF2-40B4-BE49-F238E27FC236}">
                <a16:creationId xmlns:a16="http://schemas.microsoft.com/office/drawing/2014/main" id="{D22014B0-C225-49EB-A738-EF8791BEC0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14341" name="Espaço Reservado para Número de Slide 2">
            <a:extLst>
              <a:ext uri="{FF2B5EF4-FFF2-40B4-BE49-F238E27FC236}">
                <a16:creationId xmlns:a16="http://schemas.microsoft.com/office/drawing/2014/main" id="{1D249AC1-4950-4817-B29E-05F518888F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BE9CA26D-3D72-4F52-9B8D-1C8EC6ED1BCB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12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5624100-22DB-4027-A821-18599387B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Características e Diferenciais</a:t>
            </a:r>
          </a:p>
        </p:txBody>
      </p:sp>
      <p:sp>
        <p:nvSpPr>
          <p:cNvPr id="153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D2879FA-8D2E-4A27-AF04-15D2D72073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O Compilador javac</a:t>
            </a:r>
          </a:p>
          <a:p>
            <a:pPr lvl="1" eaLnBrk="1" hangingPunct="1"/>
            <a:r>
              <a:rPr lang="pt-BR" altLang="pt-BR" sz="2400"/>
              <a:t>Duas forma de passar parâmetros</a:t>
            </a:r>
          </a:p>
          <a:p>
            <a:pPr lvl="2" eaLnBrk="1" hangingPunct="1"/>
            <a:r>
              <a:rPr lang="pt-BR" altLang="pt-BR" sz="2200"/>
              <a:t>Para um número pequeno de arquivos fonte, simplesmente liste os nomes dos arquivos na linha de comando</a:t>
            </a:r>
          </a:p>
          <a:p>
            <a:pPr lvl="2" eaLnBrk="1" hangingPunct="1"/>
            <a:r>
              <a:rPr lang="pt-BR" altLang="pt-BR" sz="2200"/>
              <a:t>Para um número grande de arquivos fonte, liste os nomes dos arquivos em um arquivo texto, separando os nome por branco ou quebras de linha. Então utilize o nome do arquivo que contém a lista como parâmetro para o aplicativo javac, precedido por um caracter "@" (arroba)</a:t>
            </a:r>
          </a:p>
        </p:txBody>
      </p:sp>
      <p:sp>
        <p:nvSpPr>
          <p:cNvPr id="15364" name="Espaço Reservado para Rodapé 1">
            <a:extLst>
              <a:ext uri="{FF2B5EF4-FFF2-40B4-BE49-F238E27FC236}">
                <a16:creationId xmlns:a16="http://schemas.microsoft.com/office/drawing/2014/main" id="{1F510A21-AFB7-41B9-AC5D-38ACC3AA0A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15365" name="Espaço Reservado para Número de Slide 2">
            <a:extLst>
              <a:ext uri="{FF2B5EF4-FFF2-40B4-BE49-F238E27FC236}">
                <a16:creationId xmlns:a16="http://schemas.microsoft.com/office/drawing/2014/main" id="{AA2CC6C4-3D0F-43B2-8635-9B98D59E23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3D45379C-0401-4F5D-B261-8D9FBF0ED7C1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13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512E67-D480-435A-AB53-25E36E265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Características e Diferenciais</a:t>
            </a:r>
          </a:p>
        </p:txBody>
      </p:sp>
      <p:sp>
        <p:nvSpPr>
          <p:cNvPr id="163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E59E7F6-22C2-4EE0-B022-8CBB248CF7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O Compilador javac</a:t>
            </a:r>
          </a:p>
          <a:p>
            <a:pPr lvl="1" eaLnBrk="1" hangingPunct="1"/>
            <a:r>
              <a:rPr lang="pt-BR" altLang="pt-BR"/>
              <a:t>Nomes de arquivos fonte devem ter extensão .java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1" eaLnBrk="1" hangingPunct="1"/>
            <a:r>
              <a:rPr lang="pt-BR" altLang="pt-BR"/>
              <a:t>Arquivos compilados devem ter extensão .class</a:t>
            </a:r>
          </a:p>
          <a:p>
            <a:pPr lvl="2" eaLnBrk="1" hangingPunct="1"/>
            <a:r>
              <a:rPr lang="pt-BR" altLang="pt-BR"/>
              <a:t>Exemplo: MinhaClasse.java e MinhaClasse.class</a:t>
            </a:r>
          </a:p>
        </p:txBody>
      </p:sp>
      <p:sp>
        <p:nvSpPr>
          <p:cNvPr id="16388" name="Espaço Reservado para Rodapé 1">
            <a:extLst>
              <a:ext uri="{FF2B5EF4-FFF2-40B4-BE49-F238E27FC236}">
                <a16:creationId xmlns:a16="http://schemas.microsoft.com/office/drawing/2014/main" id="{C082D62C-31A7-4FDA-BB7D-1137C1EDF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16389" name="Espaço Reservado para Número de Slide 2">
            <a:extLst>
              <a:ext uri="{FF2B5EF4-FFF2-40B4-BE49-F238E27FC236}">
                <a16:creationId xmlns:a16="http://schemas.microsoft.com/office/drawing/2014/main" id="{3C737A20-01AB-40AD-836D-CFCE241FFE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DEE6F492-EB93-4B50-BD11-EBEC475C3E10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14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4EAA575-2E9B-4D2F-86E7-CC085AF6C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Características e Diferenciais</a:t>
            </a:r>
          </a:p>
        </p:txBody>
      </p:sp>
      <p:sp>
        <p:nvSpPr>
          <p:cNvPr id="174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A816938-0D39-4B8E-90A7-295A9B619B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O Compilador javac: Opções de compilação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-</a:t>
            </a:r>
            <a:r>
              <a:rPr lang="pt-BR" altLang="pt-BR" b="1"/>
              <a:t>classpath</a:t>
            </a:r>
            <a:r>
              <a:rPr lang="pt-BR" altLang="pt-BR"/>
              <a:t> classpath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Esta opção define o caminho (diretório) onde o compilador Java procura por arquivos que já foram previamente compilados (com extensão class) e outros recursos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-</a:t>
            </a:r>
            <a:r>
              <a:rPr lang="pt-BR" altLang="pt-BR" b="1"/>
              <a:t>d</a:t>
            </a:r>
            <a:r>
              <a:rPr lang="pt-BR" altLang="pt-BR"/>
              <a:t> diretório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Ajusta o diretório de destino dos arquivos .class. O diretório de destino deve existir, ou seja, o aplicativo javac não irá criar o diretório de destino</a:t>
            </a:r>
          </a:p>
        </p:txBody>
      </p:sp>
      <p:sp>
        <p:nvSpPr>
          <p:cNvPr id="17412" name="Espaço Reservado para Rodapé 1">
            <a:extLst>
              <a:ext uri="{FF2B5EF4-FFF2-40B4-BE49-F238E27FC236}">
                <a16:creationId xmlns:a16="http://schemas.microsoft.com/office/drawing/2014/main" id="{6EC1AC7C-9F7B-4CF9-B5BB-D20B461D91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17413" name="Espaço Reservado para Número de Slide 2">
            <a:extLst>
              <a:ext uri="{FF2B5EF4-FFF2-40B4-BE49-F238E27FC236}">
                <a16:creationId xmlns:a16="http://schemas.microsoft.com/office/drawing/2014/main" id="{4D572AB4-6141-460B-BFC7-CD52ADAF4F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64A5C735-55F9-4DE5-9213-51FE0E7B120E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15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E31569A-5BEC-44F5-BCD6-4F1B4271D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Características e Diferenciais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96A875D-AAFE-4627-9DB9-508D7801DC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876800"/>
          </a:xfrm>
        </p:spPr>
        <p:txBody>
          <a:bodyPr/>
          <a:lstStyle/>
          <a:p>
            <a:pPr eaLnBrk="1" hangingPunct="1"/>
            <a:r>
              <a:rPr lang="pt-BR" altLang="pt-BR"/>
              <a:t>O Compilador javac: Opções de compilação</a:t>
            </a:r>
          </a:p>
          <a:p>
            <a:pPr lvl="1" eaLnBrk="1" hangingPunct="1"/>
            <a:r>
              <a:rPr lang="pt-BR" altLang="pt-BR"/>
              <a:t>-</a:t>
            </a:r>
            <a:r>
              <a:rPr lang="pt-BR" altLang="pt-BR" b="1"/>
              <a:t>help</a:t>
            </a:r>
          </a:p>
          <a:p>
            <a:pPr lvl="2" eaLnBrk="1" hangingPunct="1"/>
            <a:r>
              <a:rPr lang="pt-BR" altLang="pt-BR"/>
              <a:t>Imprime um resumo das opções padrão de compilação</a:t>
            </a:r>
          </a:p>
          <a:p>
            <a:pPr lvl="1" eaLnBrk="1" hangingPunct="1"/>
            <a:r>
              <a:rPr lang="pt-BR" altLang="pt-BR"/>
              <a:t>-</a:t>
            </a:r>
            <a:r>
              <a:rPr lang="pt-BR" altLang="pt-BR" b="1"/>
              <a:t>sourcepath</a:t>
            </a:r>
            <a:r>
              <a:rPr lang="pt-BR" altLang="pt-BR"/>
              <a:t> sourcepath</a:t>
            </a:r>
          </a:p>
          <a:p>
            <a:pPr lvl="2" eaLnBrk="1" hangingPunct="1"/>
            <a:r>
              <a:rPr lang="pt-BR" altLang="pt-BR"/>
              <a:t>Especifica o caminho para procurar pelo código fonte de classes e definições de interfaces. As entradas para o Source path devem ser separadas por ponto e virgula (;) e podem ser diretórios, arquivos JAR ou arquivos ZIP</a:t>
            </a:r>
          </a:p>
        </p:txBody>
      </p:sp>
      <p:sp>
        <p:nvSpPr>
          <p:cNvPr id="18436" name="Espaço Reservado para Rodapé 1">
            <a:extLst>
              <a:ext uri="{FF2B5EF4-FFF2-40B4-BE49-F238E27FC236}">
                <a16:creationId xmlns:a16="http://schemas.microsoft.com/office/drawing/2014/main" id="{E797F2C0-B5DF-4DDB-B130-618D07305D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18437" name="Espaço Reservado para Número de Slide 2">
            <a:extLst>
              <a:ext uri="{FF2B5EF4-FFF2-40B4-BE49-F238E27FC236}">
                <a16:creationId xmlns:a16="http://schemas.microsoft.com/office/drawing/2014/main" id="{A73A1DAF-88F1-42FD-BF11-BD78EFFB91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4D464847-839F-49B6-86B7-0E787DC01C82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16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A5E268E4-6DD5-4C58-B4A9-333B0F20E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Criando o Ambiente para o Desenvolvimento</a:t>
            </a:r>
          </a:p>
        </p:txBody>
      </p:sp>
      <p:sp>
        <p:nvSpPr>
          <p:cNvPr id="3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B4AEE5C-09BB-4C2B-BDAB-5AAC3A292B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4313" y="1541463"/>
            <a:ext cx="8713787" cy="1512887"/>
          </a:xfrm>
        </p:spPr>
        <p:txBody>
          <a:bodyPr/>
          <a:lstStyle/>
          <a:p>
            <a:pPr eaLnBrk="1" hangingPunct="1">
              <a:defRPr/>
            </a:pPr>
            <a:r>
              <a:rPr lang="pt-BR" sz="2300" dirty="0"/>
              <a:t>Instalar o Java. </a:t>
            </a:r>
          </a:p>
          <a:p>
            <a:pPr indent="190500" eaLnBrk="1" hangingPunct="1">
              <a:buFont typeface="Wingdings" panose="05000000000000000000" pitchFamily="2" charset="2"/>
              <a:buNone/>
              <a:defRPr/>
            </a:pPr>
            <a:r>
              <a:rPr lang="pt-BR" sz="1800" dirty="0">
                <a:hlinkClick r:id="rId2"/>
              </a:rPr>
              <a:t>https://www.oracle.com/br/java/technologies/javase-downloads.html</a:t>
            </a:r>
            <a:endParaRPr lang="pt-BR" sz="1800" dirty="0"/>
          </a:p>
          <a:p>
            <a:pPr indent="190500" eaLnBrk="1" hangingPunct="1">
              <a:buFont typeface="Wingdings" panose="05000000000000000000" pitchFamily="2" charset="2"/>
              <a:buNone/>
              <a:defRPr/>
            </a:pPr>
            <a:endParaRPr lang="pt-BR" sz="1800" dirty="0"/>
          </a:p>
          <a:p>
            <a:pPr indent="190500" eaLnBrk="1" hangingPunct="1">
              <a:buFont typeface="Wingdings" panose="05000000000000000000" pitchFamily="2" charset="2"/>
              <a:buNone/>
              <a:defRPr/>
            </a:pPr>
            <a:r>
              <a:rPr lang="pt-BR" sz="1800" dirty="0"/>
              <a:t>Role a página até achar o link para o Download</a:t>
            </a:r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BF4E4F67-D59D-4296-85E2-2CD133371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BCACD2E8-F08D-4ECB-ADA7-7D3769746659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17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grpSp>
        <p:nvGrpSpPr>
          <p:cNvPr id="19461" name="Agrupar 7">
            <a:extLst>
              <a:ext uri="{FF2B5EF4-FFF2-40B4-BE49-F238E27FC236}">
                <a16:creationId xmlns:a16="http://schemas.microsoft.com/office/drawing/2014/main" id="{EB135CF2-3DE3-4321-AA16-DFB80C10325A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054350"/>
            <a:ext cx="6197600" cy="2751138"/>
            <a:chOff x="827583" y="3053902"/>
            <a:chExt cx="6197509" cy="2751361"/>
          </a:xfrm>
        </p:grpSpPr>
        <p:pic>
          <p:nvPicPr>
            <p:cNvPr id="19463" name="Imagem 3">
              <a:extLst>
                <a:ext uri="{FF2B5EF4-FFF2-40B4-BE49-F238E27FC236}">
                  <a16:creationId xmlns:a16="http://schemas.microsoft.com/office/drawing/2014/main" id="{2378986D-8E4D-4068-A12F-A7F6F2FD7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3" y="3053902"/>
              <a:ext cx="6197509" cy="275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464" name="Conector de Seta Reta 6">
              <a:extLst>
                <a:ext uri="{FF2B5EF4-FFF2-40B4-BE49-F238E27FC236}">
                  <a16:creationId xmlns:a16="http://schemas.microsoft.com/office/drawing/2014/main" id="{3ABFFF6E-B288-4B60-8BBE-71F4A791C2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743200" y="4680010"/>
              <a:ext cx="1656184" cy="64807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2" name="Espaço Reservado para Rodapé 8">
            <a:extLst>
              <a:ext uri="{FF2B5EF4-FFF2-40B4-BE49-F238E27FC236}">
                <a16:creationId xmlns:a16="http://schemas.microsoft.com/office/drawing/2014/main" id="{BC12F04E-10FF-4123-987A-2E82FE2075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A6D89B1D-0E3F-4BDC-9B99-7EC9FEB38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8538" y="201613"/>
            <a:ext cx="6113462" cy="1066800"/>
          </a:xfrm>
        </p:spPr>
        <p:txBody>
          <a:bodyPr/>
          <a:lstStyle/>
          <a:p>
            <a:pPr eaLnBrk="1" hangingPunct="1"/>
            <a:r>
              <a:rPr lang="pt-BR" altLang="pt-BR"/>
              <a:t>Criando o Ambiente para o Desenvolvimento</a:t>
            </a:r>
          </a:p>
        </p:txBody>
      </p:sp>
      <p:sp>
        <p:nvSpPr>
          <p:cNvPr id="20483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CDC7F61-D7BB-4161-9DBB-941D7EDBCE4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9388" y="1196975"/>
            <a:ext cx="8713787" cy="863600"/>
          </a:xfrm>
        </p:spPr>
        <p:txBody>
          <a:bodyPr/>
          <a:lstStyle/>
          <a:p>
            <a:pPr eaLnBrk="1" hangingPunct="1"/>
            <a:r>
              <a:rPr lang="pt-BR" altLang="pt-BR" sz="2300"/>
              <a:t>Na página seguinte localize a versão ZIP correspondente ao seu Sistema Operacional, como vemos na imagem a seguir:</a:t>
            </a:r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70021111-AFD8-48CC-9B68-8C6EC5255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95386972-1583-4CFA-B176-E8B566B7F9C9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18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grpSp>
        <p:nvGrpSpPr>
          <p:cNvPr id="20485" name="Agrupar 5">
            <a:extLst>
              <a:ext uri="{FF2B5EF4-FFF2-40B4-BE49-F238E27FC236}">
                <a16:creationId xmlns:a16="http://schemas.microsoft.com/office/drawing/2014/main" id="{68102970-70F2-477F-9CAC-899F70901A0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581275"/>
            <a:ext cx="7773987" cy="3667125"/>
            <a:chOff x="683567" y="2581274"/>
            <a:chExt cx="7774633" cy="3667125"/>
          </a:xfrm>
        </p:grpSpPr>
        <p:pic>
          <p:nvPicPr>
            <p:cNvPr id="20487" name="Imagem 1">
              <a:extLst>
                <a:ext uri="{FF2B5EF4-FFF2-40B4-BE49-F238E27FC236}">
                  <a16:creationId xmlns:a16="http://schemas.microsoft.com/office/drawing/2014/main" id="{A4029C71-0589-4B52-B337-3E3CD7FA7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2581274"/>
              <a:ext cx="7149575" cy="3667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488" name="Conector de Seta Reta 4">
              <a:extLst>
                <a:ext uri="{FF2B5EF4-FFF2-40B4-BE49-F238E27FC236}">
                  <a16:creationId xmlns:a16="http://schemas.microsoft.com/office/drawing/2014/main" id="{D74FE6E3-B56C-4285-8929-2467EEF941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876256" y="4653136"/>
              <a:ext cx="1581944" cy="122413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6" name="Espaço Reservado para Rodapé 6">
            <a:extLst>
              <a:ext uri="{FF2B5EF4-FFF2-40B4-BE49-F238E27FC236}">
                <a16:creationId xmlns:a16="http://schemas.microsoft.com/office/drawing/2014/main" id="{19690049-2596-4A0D-9467-BB37C05C62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19E4E8B1-5AB2-48E3-BE05-B5B946A67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Criando o Ambiente para o Desenvolvimento</a:t>
            </a:r>
          </a:p>
        </p:txBody>
      </p:sp>
      <p:sp>
        <p:nvSpPr>
          <p:cNvPr id="21507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F4CA11-5A2F-4E96-A4CC-6B1B9A80805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9388" y="1628775"/>
            <a:ext cx="8713787" cy="1179513"/>
          </a:xfrm>
        </p:spPr>
        <p:txBody>
          <a:bodyPr/>
          <a:lstStyle/>
          <a:p>
            <a:pPr eaLnBrk="1" hangingPunct="1"/>
            <a:r>
              <a:rPr lang="pt-BR" altLang="pt-BR" sz="2300"/>
              <a:t>Clique na Caixa de Seleção para aceitar os termos de contrato e em seguida no botão Download. Lembre-se de autorizar o download se seu antivírus interromper este processo.</a:t>
            </a:r>
          </a:p>
        </p:txBody>
      </p:sp>
      <p:sp>
        <p:nvSpPr>
          <p:cNvPr id="21508" name="Espaço Reservado para Número de Slide 3">
            <a:extLst>
              <a:ext uri="{FF2B5EF4-FFF2-40B4-BE49-F238E27FC236}">
                <a16:creationId xmlns:a16="http://schemas.microsoft.com/office/drawing/2014/main" id="{1FB7F7D6-078E-4AE2-8DE6-487C19F28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B6FECBB5-224C-44C3-BDA9-EC801803C830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19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grpSp>
        <p:nvGrpSpPr>
          <p:cNvPr id="21509" name="Agrupar 9">
            <a:extLst>
              <a:ext uri="{FF2B5EF4-FFF2-40B4-BE49-F238E27FC236}">
                <a16:creationId xmlns:a16="http://schemas.microsoft.com/office/drawing/2014/main" id="{FFA1DB4C-19DE-4FE1-A93C-BD6F31336EB0}"/>
              </a:ext>
            </a:extLst>
          </p:cNvPr>
          <p:cNvGrpSpPr>
            <a:grpSpLocks/>
          </p:cNvGrpSpPr>
          <p:nvPr/>
        </p:nvGrpSpPr>
        <p:grpSpPr bwMode="auto">
          <a:xfrm>
            <a:off x="465138" y="2808288"/>
            <a:ext cx="8142287" cy="2379662"/>
            <a:chOff x="465550" y="2807975"/>
            <a:chExt cx="8141462" cy="2379508"/>
          </a:xfrm>
        </p:grpSpPr>
        <p:pic>
          <p:nvPicPr>
            <p:cNvPr id="21511" name="Imagem 3">
              <a:extLst>
                <a:ext uri="{FF2B5EF4-FFF2-40B4-BE49-F238E27FC236}">
                  <a16:creationId xmlns:a16="http://schemas.microsoft.com/office/drawing/2014/main" id="{BC599763-8F62-4F16-BF72-C62778FB9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550" y="2807975"/>
              <a:ext cx="8141462" cy="1934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512" name="Conector de Seta Reta 5">
              <a:extLst>
                <a:ext uri="{FF2B5EF4-FFF2-40B4-BE49-F238E27FC236}">
                  <a16:creationId xmlns:a16="http://schemas.microsoft.com/office/drawing/2014/main" id="{42764426-7D1C-4283-8558-8D6A29936C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3568" y="3775134"/>
              <a:ext cx="0" cy="1412349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3" name="Conector de Seta Reta 8">
              <a:extLst>
                <a:ext uri="{FF2B5EF4-FFF2-40B4-BE49-F238E27FC236}">
                  <a16:creationId xmlns:a16="http://schemas.microsoft.com/office/drawing/2014/main" id="{42502FF5-5DDC-49D6-84B8-BD93B004AA9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40419" y="3343086"/>
              <a:ext cx="1025562" cy="86409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10" name="Espaço Reservado para Rodapé 10">
            <a:extLst>
              <a:ext uri="{FF2B5EF4-FFF2-40B4-BE49-F238E27FC236}">
                <a16:creationId xmlns:a16="http://schemas.microsoft.com/office/drawing/2014/main" id="{C7B3A8F4-8784-4C63-B96C-4207DF888C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5A9C4D-7B59-4CE6-8241-F2747F3CC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603250"/>
          </a:xfrm>
        </p:spPr>
        <p:txBody>
          <a:bodyPr/>
          <a:lstStyle/>
          <a:p>
            <a:pPr eaLnBrk="1" hangingPunct="1"/>
            <a:r>
              <a:rPr lang="pt-BR" altLang="pt-BR"/>
              <a:t>Ementa</a:t>
            </a:r>
          </a:p>
        </p:txBody>
      </p:sp>
      <p:sp>
        <p:nvSpPr>
          <p:cNvPr id="51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56C421C-73DE-4210-BF28-54802991A2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980728"/>
            <a:ext cx="7772400" cy="526767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Bef>
                <a:spcPts val="385"/>
              </a:spcBef>
              <a:buFont typeface="+mj-lt"/>
              <a:buAutoNum type="arabicPeriod"/>
              <a:defRPr/>
            </a:pPr>
            <a:r>
              <a:rPr lang="pt-PT" sz="2000" b="1" dirty="0">
                <a:highlight>
                  <a:srgbClr val="FFFF00"/>
                </a:highlight>
                <a:latin typeface="Roboto"/>
                <a:ea typeface="Roboto"/>
                <a:cs typeface="Roboto"/>
              </a:rPr>
              <a:t>Conceitos</a:t>
            </a:r>
            <a:endParaRPr lang="pt-BR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tabLst>
                <a:tab pos="306070" algn="l"/>
              </a:tabLst>
              <a:defRPr/>
            </a:pPr>
            <a:r>
              <a:rPr lang="pt-PT" sz="2000" b="1" dirty="0">
                <a:latin typeface="Roboto"/>
                <a:ea typeface="Roboto"/>
                <a:cs typeface="Roboto"/>
              </a:rPr>
              <a:t>1.1 Introdução</a:t>
            </a:r>
            <a:endParaRPr lang="pt-BR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63270" indent="-229235">
              <a:lnSpc>
                <a:spcPct val="115000"/>
              </a:lnSpc>
              <a:spcBef>
                <a:spcPts val="385"/>
              </a:spcBef>
              <a:tabLst>
                <a:tab pos="306070" algn="l"/>
              </a:tabLst>
              <a:defRPr/>
            </a:pPr>
            <a:r>
              <a:rPr lang="pt-PT" sz="2000" dirty="0">
                <a:latin typeface="Roboto"/>
                <a:ea typeface="Roboto"/>
                <a:cs typeface="Roboto"/>
              </a:rPr>
              <a:t> Fundamentos da Linguagem (Compilação, ByteCode, JVM)</a:t>
            </a:r>
            <a:endParaRPr lang="pt-BR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63270" indent="-229235">
              <a:lnSpc>
                <a:spcPct val="115000"/>
              </a:lnSpc>
              <a:spcBef>
                <a:spcPts val="385"/>
              </a:spcBef>
              <a:tabLst>
                <a:tab pos="306070" algn="l"/>
              </a:tabLst>
              <a:defRPr/>
            </a:pPr>
            <a:r>
              <a:rPr lang="pt-PT" sz="2000" dirty="0">
                <a:latin typeface="Roboto"/>
                <a:ea typeface="Roboto"/>
                <a:cs typeface="Roboto"/>
              </a:rPr>
              <a:t> Paradigma de Orientação a Objetos</a:t>
            </a:r>
            <a:endParaRPr lang="pt-BR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63270" indent="-229235">
              <a:lnSpc>
                <a:spcPct val="115000"/>
              </a:lnSpc>
              <a:spcBef>
                <a:spcPts val="385"/>
              </a:spcBef>
              <a:tabLst>
                <a:tab pos="306070" algn="l"/>
              </a:tabLst>
              <a:defRPr/>
            </a:pPr>
            <a:r>
              <a:rPr lang="pt-PT" sz="2000" dirty="0">
                <a:latin typeface="Roboto"/>
                <a:ea typeface="Roboto"/>
                <a:cs typeface="Roboto"/>
              </a:rPr>
              <a:t> Plataforma Java (Ferramentas, documentações, IDE Eclipse)</a:t>
            </a:r>
            <a:endParaRPr lang="pt-BR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tabLst>
                <a:tab pos="306070" algn="l"/>
              </a:tabLst>
              <a:defRPr/>
            </a:pPr>
            <a:r>
              <a:rPr lang="pt-PT" sz="2000" b="1" dirty="0">
                <a:latin typeface="Roboto"/>
                <a:ea typeface="Roboto"/>
                <a:cs typeface="Roboto"/>
              </a:rPr>
              <a:t>1.2  Lógica de Programação</a:t>
            </a:r>
            <a:endParaRPr lang="pt-BR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indent="-229235">
              <a:lnSpc>
                <a:spcPct val="115000"/>
              </a:lnSpc>
              <a:spcBef>
                <a:spcPts val="385"/>
              </a:spcBef>
              <a:tabLst>
                <a:tab pos="306070" algn="l"/>
              </a:tabLst>
              <a:defRPr/>
            </a:pPr>
            <a:r>
              <a:rPr lang="pt-PT" sz="2000" dirty="0">
                <a:latin typeface="Roboto"/>
                <a:ea typeface="Roboto"/>
                <a:cs typeface="Roboto"/>
              </a:rPr>
              <a:t>Fundamentos de Lógica de Programação</a:t>
            </a:r>
            <a:endParaRPr lang="pt-BR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indent="-229235">
              <a:lnSpc>
                <a:spcPct val="115000"/>
              </a:lnSpc>
              <a:spcBef>
                <a:spcPts val="385"/>
              </a:spcBef>
              <a:tabLst>
                <a:tab pos="306070" algn="l"/>
              </a:tabLst>
              <a:defRPr/>
            </a:pPr>
            <a:r>
              <a:rPr lang="pt-PT" sz="2000" dirty="0">
                <a:latin typeface="Roboto"/>
                <a:ea typeface="Roboto"/>
                <a:cs typeface="Roboto"/>
              </a:rPr>
              <a:t>Composição da Plataforma Java</a:t>
            </a:r>
            <a:endParaRPr lang="pt-BR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indent="-229235">
              <a:lnSpc>
                <a:spcPct val="115000"/>
              </a:lnSpc>
              <a:spcBef>
                <a:spcPts val="385"/>
              </a:spcBef>
              <a:tabLst>
                <a:tab pos="306070" algn="l"/>
              </a:tabLst>
              <a:defRPr/>
            </a:pPr>
            <a:r>
              <a:rPr lang="pt-PT" sz="2000" dirty="0">
                <a:latin typeface="Roboto"/>
                <a:ea typeface="Roboto"/>
                <a:cs typeface="Roboto"/>
              </a:rPr>
              <a:t>Exemplo de programa Java</a:t>
            </a:r>
            <a:endParaRPr lang="pt-BR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indent="-229235">
              <a:lnSpc>
                <a:spcPct val="115000"/>
              </a:lnSpc>
              <a:spcBef>
                <a:spcPts val="385"/>
              </a:spcBef>
              <a:tabLst>
                <a:tab pos="306070" algn="l"/>
              </a:tabLst>
              <a:defRPr/>
            </a:pPr>
            <a:r>
              <a:rPr lang="pt-PT" sz="2000" dirty="0">
                <a:latin typeface="Roboto"/>
                <a:ea typeface="Roboto"/>
                <a:cs typeface="Roboto"/>
              </a:rPr>
              <a:t>Ponto principal de entrada</a:t>
            </a:r>
            <a:endParaRPr lang="pt-BR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indent="-229235">
              <a:lnSpc>
                <a:spcPct val="115000"/>
              </a:lnSpc>
              <a:spcBef>
                <a:spcPts val="385"/>
              </a:spcBef>
              <a:tabLst>
                <a:tab pos="306070" algn="l"/>
              </a:tabLst>
              <a:defRPr/>
            </a:pPr>
            <a:r>
              <a:rPr lang="pt-PT" sz="2000" dirty="0">
                <a:latin typeface="Roboto"/>
                <a:ea typeface="Roboto"/>
                <a:cs typeface="Roboto"/>
              </a:rPr>
              <a:t>Variáveis e Constantes</a:t>
            </a:r>
            <a:endParaRPr lang="pt-BR" sz="20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00" name="Espaço Reservado para Número de Slide 2">
            <a:extLst>
              <a:ext uri="{FF2B5EF4-FFF2-40B4-BE49-F238E27FC236}">
                <a16:creationId xmlns:a16="http://schemas.microsoft.com/office/drawing/2014/main" id="{2F6E8118-34F5-4BA5-85CC-AB49258BC3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EF62205A-D57D-4065-A58A-2DAF662E777C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2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E080C63D-505A-48F1-BB00-A8A9C011E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Criando o Ambiente para o Desenvolvimento</a:t>
            </a:r>
          </a:p>
        </p:txBody>
      </p:sp>
      <p:sp>
        <p:nvSpPr>
          <p:cNvPr id="22531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1A15F15-EA47-44BC-BB41-0DE23AE38B4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9388" y="1628775"/>
            <a:ext cx="8713787" cy="936625"/>
          </a:xfrm>
        </p:spPr>
        <p:txBody>
          <a:bodyPr/>
          <a:lstStyle/>
          <a:p>
            <a:pPr eaLnBrk="1" hangingPunct="1"/>
            <a:r>
              <a:rPr lang="pt-BR" altLang="pt-BR" sz="2300"/>
              <a:t>Vá até a pasta onde foi feito o Download e mande extrair os arquivos para o local desejado.</a:t>
            </a:r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3E68BBDA-C950-4EFD-AC9B-83720B2C9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989AAB22-7948-4496-A285-A3B80856E3AF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20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grpSp>
        <p:nvGrpSpPr>
          <p:cNvPr id="22533" name="Agrupar 6">
            <a:extLst>
              <a:ext uri="{FF2B5EF4-FFF2-40B4-BE49-F238E27FC236}">
                <a16:creationId xmlns:a16="http://schemas.microsoft.com/office/drawing/2014/main" id="{6B8F3A93-9A88-492D-A040-444EB4AED99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420938"/>
            <a:ext cx="7680325" cy="3533775"/>
            <a:chOff x="467543" y="2420888"/>
            <a:chExt cx="7680853" cy="3533936"/>
          </a:xfrm>
        </p:grpSpPr>
        <p:pic>
          <p:nvPicPr>
            <p:cNvPr id="22535" name="Imagem 1">
              <a:extLst>
                <a:ext uri="{FF2B5EF4-FFF2-40B4-BE49-F238E27FC236}">
                  <a16:creationId xmlns:a16="http://schemas.microsoft.com/office/drawing/2014/main" id="{9BB56D33-E6C1-4D22-82B0-E8C6F1EFD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3" y="2420888"/>
              <a:ext cx="7680853" cy="3456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536" name="Conector de Seta Reta 4">
              <a:extLst>
                <a:ext uri="{FF2B5EF4-FFF2-40B4-BE49-F238E27FC236}">
                  <a16:creationId xmlns:a16="http://schemas.microsoft.com/office/drawing/2014/main" id="{79DA87BF-1E18-49FB-AB2A-7FC0C810CD7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76056" y="5738800"/>
              <a:ext cx="1152128" cy="21602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4" name="Espaço Reservado para Rodapé 7">
            <a:extLst>
              <a:ext uri="{FF2B5EF4-FFF2-40B4-BE49-F238E27FC236}">
                <a16:creationId xmlns:a16="http://schemas.microsoft.com/office/drawing/2014/main" id="{847E8D48-9F8C-47A4-9FF8-A0DBDC548E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FF7C86BF-E461-4FDA-9294-23905230D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01613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Criando o Ambiente para o Desenvolvimento</a:t>
            </a:r>
          </a:p>
        </p:txBody>
      </p:sp>
      <p:sp>
        <p:nvSpPr>
          <p:cNvPr id="23555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0794497-EEDB-497D-9F42-75F2F552422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9388" y="1341438"/>
            <a:ext cx="8713787" cy="1066800"/>
          </a:xfrm>
        </p:spPr>
        <p:txBody>
          <a:bodyPr/>
          <a:lstStyle/>
          <a:p>
            <a:pPr eaLnBrk="1" hangingPunct="1"/>
            <a:r>
              <a:rPr lang="pt-BR" altLang="pt-BR" sz="2300"/>
              <a:t>Precisamos agora Configurar o JavaHome e o Path.</a:t>
            </a:r>
          </a:p>
          <a:p>
            <a:pPr lvl="1"/>
            <a:r>
              <a:rPr lang="pt-BR" altLang="pt-BR" sz="2000"/>
              <a:t>Clique com o botão direito em “Este computador", e em seguida clique em "propriedades“:</a:t>
            </a:r>
          </a:p>
        </p:txBody>
      </p:sp>
      <p:sp>
        <p:nvSpPr>
          <p:cNvPr id="23556" name="Espaço Reservado para Número de Slide 3">
            <a:extLst>
              <a:ext uri="{FF2B5EF4-FFF2-40B4-BE49-F238E27FC236}">
                <a16:creationId xmlns:a16="http://schemas.microsoft.com/office/drawing/2014/main" id="{B06F5550-F781-4534-8A6E-4C3E20549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4897AD81-FA2A-4F10-9ACC-DE79FFA65205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21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pic>
        <p:nvPicPr>
          <p:cNvPr id="23557" name="Imagem 1">
            <a:extLst>
              <a:ext uri="{FF2B5EF4-FFF2-40B4-BE49-F238E27FC236}">
                <a16:creationId xmlns:a16="http://schemas.microsoft.com/office/drawing/2014/main" id="{6DFA8D19-66FF-4CC6-B0CD-C383C5204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552700"/>
            <a:ext cx="5178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Espaço Reservado para Rodapé 3">
            <a:extLst>
              <a:ext uri="{FF2B5EF4-FFF2-40B4-BE49-F238E27FC236}">
                <a16:creationId xmlns:a16="http://schemas.microsoft.com/office/drawing/2014/main" id="{F2D9598F-FDF8-4117-A577-6676EDD38D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95B6A3BF-B9D3-482F-AB77-DC4EB982A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Criando o Ambiente para o Desenvolvimento</a:t>
            </a:r>
          </a:p>
        </p:txBody>
      </p:sp>
      <p:sp>
        <p:nvSpPr>
          <p:cNvPr id="24579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40214D1-2BC1-4E19-A289-3558D73EA6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9388" y="1628775"/>
            <a:ext cx="8713787" cy="863600"/>
          </a:xfrm>
        </p:spPr>
        <p:txBody>
          <a:bodyPr/>
          <a:lstStyle/>
          <a:p>
            <a:pPr eaLnBrk="1" hangingPunct="1"/>
            <a:r>
              <a:rPr lang="pt-BR" altLang="pt-BR" sz="2300"/>
              <a:t>Na tela seguinte escolha “Configurações Avançadas do Sistema” </a:t>
            </a:r>
          </a:p>
        </p:txBody>
      </p:sp>
      <p:sp>
        <p:nvSpPr>
          <p:cNvPr id="24580" name="Espaço Reservado para Número de Slide 3">
            <a:extLst>
              <a:ext uri="{FF2B5EF4-FFF2-40B4-BE49-F238E27FC236}">
                <a16:creationId xmlns:a16="http://schemas.microsoft.com/office/drawing/2014/main" id="{9C53567B-1383-4F9E-94DA-27DBDDC40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E17934D1-59B5-49F6-8CA0-726F88661A3B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22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pic>
        <p:nvPicPr>
          <p:cNvPr id="24581" name="Imagem 1">
            <a:extLst>
              <a:ext uri="{FF2B5EF4-FFF2-40B4-BE49-F238E27FC236}">
                <a16:creationId xmlns:a16="http://schemas.microsoft.com/office/drawing/2014/main" id="{DBC5645D-96B7-457F-866A-DCCDEDD8E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2492375"/>
            <a:ext cx="443865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Espaço Reservado para Rodapé 4">
            <a:extLst>
              <a:ext uri="{FF2B5EF4-FFF2-40B4-BE49-F238E27FC236}">
                <a16:creationId xmlns:a16="http://schemas.microsoft.com/office/drawing/2014/main" id="{9DCA46FA-51AD-41E2-956A-1D282E01E3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DFFA2C1D-DA21-435A-AB50-4A1C63552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88913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Criando o Ambiente para o Desenvolvimento</a:t>
            </a:r>
          </a:p>
        </p:txBody>
      </p:sp>
      <p:sp>
        <p:nvSpPr>
          <p:cNvPr id="25603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1248077-848B-4022-AA6C-7A0BA3AA325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9388" y="1628775"/>
            <a:ext cx="2563812" cy="3240088"/>
          </a:xfrm>
        </p:spPr>
        <p:txBody>
          <a:bodyPr/>
          <a:lstStyle/>
          <a:p>
            <a:pPr eaLnBrk="1" hangingPunct="1"/>
            <a:r>
              <a:rPr lang="pt-BR" altLang="pt-BR" sz="2300"/>
              <a:t>A seguir clique em Variáveis de Ambiente:</a:t>
            </a:r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12A00493-F126-403D-8840-6302443C2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7F38607F-39E9-45B8-B907-27427EAACCF3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23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pic>
        <p:nvPicPr>
          <p:cNvPr id="25605" name="Imagem 4">
            <a:extLst>
              <a:ext uri="{FF2B5EF4-FFF2-40B4-BE49-F238E27FC236}">
                <a16:creationId xmlns:a16="http://schemas.microsoft.com/office/drawing/2014/main" id="{76D258B0-4EA2-4E77-A090-490A0CF8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412875"/>
            <a:ext cx="5087937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Espaço Reservado para Rodapé 1">
            <a:extLst>
              <a:ext uri="{FF2B5EF4-FFF2-40B4-BE49-F238E27FC236}">
                <a16:creationId xmlns:a16="http://schemas.microsoft.com/office/drawing/2014/main" id="{DDE6ECA0-7AF5-49C5-8E74-A19F308CAD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5136F6F9-71E2-413A-9CAF-6AD1C88CB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Criando o Ambiente para o Desenvolvimento</a:t>
            </a:r>
          </a:p>
        </p:txBody>
      </p:sp>
      <p:sp>
        <p:nvSpPr>
          <p:cNvPr id="26627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F2AFF11-C993-4DB2-A8E5-1F7A1633D11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9388" y="1628775"/>
            <a:ext cx="8713787" cy="863600"/>
          </a:xfrm>
        </p:spPr>
        <p:txBody>
          <a:bodyPr/>
          <a:lstStyle/>
          <a:p>
            <a:pPr eaLnBrk="1" hangingPunct="1"/>
            <a:r>
              <a:rPr lang="pt-BR" altLang="pt-BR" sz="2400"/>
              <a:t>Procure pela variável "Path", selecione a mesma e clique no botão "Editar". </a:t>
            </a:r>
          </a:p>
        </p:txBody>
      </p:sp>
      <p:sp>
        <p:nvSpPr>
          <p:cNvPr id="26628" name="Espaço Reservado para Número de Slide 3">
            <a:extLst>
              <a:ext uri="{FF2B5EF4-FFF2-40B4-BE49-F238E27FC236}">
                <a16:creationId xmlns:a16="http://schemas.microsoft.com/office/drawing/2014/main" id="{78D96120-B5D4-4085-A87F-7B4E053A7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0A9C861E-1646-499E-9EF6-054BD94898F3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24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pic>
        <p:nvPicPr>
          <p:cNvPr id="26629" name="Imagem 1">
            <a:extLst>
              <a:ext uri="{FF2B5EF4-FFF2-40B4-BE49-F238E27FC236}">
                <a16:creationId xmlns:a16="http://schemas.microsoft.com/office/drawing/2014/main" id="{161B2105-2A4B-41C0-A8B8-0EF2593A5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92375"/>
            <a:ext cx="766921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Espaço Reservado para Rodapé 3">
            <a:extLst>
              <a:ext uri="{FF2B5EF4-FFF2-40B4-BE49-F238E27FC236}">
                <a16:creationId xmlns:a16="http://schemas.microsoft.com/office/drawing/2014/main" id="{56DC9D5D-0F70-4E58-9361-230A00611B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67C06BCA-9696-4FFB-80DE-8BC1F2049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Criando o Ambiente para o Desenvolvimento</a:t>
            </a:r>
          </a:p>
        </p:txBody>
      </p:sp>
      <p:sp>
        <p:nvSpPr>
          <p:cNvPr id="27651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FC05944-FE97-4236-9173-003896C4E9F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9388" y="1557338"/>
            <a:ext cx="8713787" cy="1247775"/>
          </a:xfrm>
        </p:spPr>
        <p:txBody>
          <a:bodyPr/>
          <a:lstStyle/>
          <a:p>
            <a:pPr eaLnBrk="1" hangingPunct="1"/>
            <a:r>
              <a:rPr lang="pt-BR" altLang="pt-BR" sz="2300"/>
              <a:t>Vamos colocar uma nova variável com o caminho(PATH) da pasta </a:t>
            </a:r>
            <a:r>
              <a:rPr lang="pt-BR" altLang="pt-BR" sz="2300" b="1"/>
              <a:t>bin</a:t>
            </a:r>
            <a:r>
              <a:rPr lang="pt-BR" altLang="pt-BR" sz="2300"/>
              <a:t> de onde instalamos o JDK. Clique no botão </a:t>
            </a:r>
            <a:r>
              <a:rPr lang="pt-BR" altLang="pt-BR" sz="2300" b="1"/>
              <a:t>Novo</a:t>
            </a:r>
            <a:r>
              <a:rPr lang="pt-BR" altLang="pt-BR" sz="2300"/>
              <a:t> e adicione o caminho.</a:t>
            </a:r>
          </a:p>
        </p:txBody>
      </p:sp>
      <p:sp>
        <p:nvSpPr>
          <p:cNvPr id="27652" name="Espaço Reservado para Número de Slide 3">
            <a:extLst>
              <a:ext uri="{FF2B5EF4-FFF2-40B4-BE49-F238E27FC236}">
                <a16:creationId xmlns:a16="http://schemas.microsoft.com/office/drawing/2014/main" id="{8FC10070-EDBB-423D-A70C-628BBCD0C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F2C01208-5DE5-4F3B-A32E-AAE3D92D5BA3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25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pic>
        <p:nvPicPr>
          <p:cNvPr id="27653" name="Imagem 1">
            <a:extLst>
              <a:ext uri="{FF2B5EF4-FFF2-40B4-BE49-F238E27FC236}">
                <a16:creationId xmlns:a16="http://schemas.microsoft.com/office/drawing/2014/main" id="{D71BA61D-80FE-4BEF-9A0E-13C03743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8"/>
          <a:stretch>
            <a:fillRect/>
          </a:stretch>
        </p:blipFill>
        <p:spPr bwMode="auto">
          <a:xfrm>
            <a:off x="447675" y="2805113"/>
            <a:ext cx="8353425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BFB7DDB-9D2E-48BD-BB1F-6E28151EC0E4}"/>
              </a:ext>
            </a:extLst>
          </p:cNvPr>
          <p:cNvSpPr txBox="1">
            <a:spLocks/>
          </p:cNvSpPr>
          <p:nvPr/>
        </p:nvSpPr>
        <p:spPr bwMode="auto">
          <a:xfrm>
            <a:off x="463550" y="5708650"/>
            <a:ext cx="8713788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pt-BR" sz="2300" kern="0" dirty="0"/>
              <a:t>Depois clique no botão </a:t>
            </a:r>
            <a:r>
              <a:rPr lang="pt-BR" sz="2300" b="1" kern="0" dirty="0"/>
              <a:t>OK</a:t>
            </a:r>
          </a:p>
        </p:txBody>
      </p:sp>
      <p:sp>
        <p:nvSpPr>
          <p:cNvPr id="27655" name="Espaço Reservado para Rodapé 3">
            <a:extLst>
              <a:ext uri="{FF2B5EF4-FFF2-40B4-BE49-F238E27FC236}">
                <a16:creationId xmlns:a16="http://schemas.microsoft.com/office/drawing/2014/main" id="{A615C6EE-ED74-4083-AE27-3FA9A81825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>
            <a:extLst>
              <a:ext uri="{FF2B5EF4-FFF2-40B4-BE49-F238E27FC236}">
                <a16:creationId xmlns:a16="http://schemas.microsoft.com/office/drawing/2014/main" id="{6777EDCD-2616-4218-BD8B-D9A49243E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Criando o Ambiente para o Desenvolvimento</a:t>
            </a:r>
          </a:p>
        </p:txBody>
      </p:sp>
      <p:sp>
        <p:nvSpPr>
          <p:cNvPr id="28675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C674CD-272C-4FF8-852A-0538351FE77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9388" y="1628775"/>
            <a:ext cx="8713787" cy="720725"/>
          </a:xfrm>
        </p:spPr>
        <p:txBody>
          <a:bodyPr/>
          <a:lstStyle/>
          <a:p>
            <a:pPr eaLnBrk="1" hangingPunct="1"/>
            <a:r>
              <a:rPr lang="pt-BR" altLang="pt-BR" sz="2400"/>
              <a:t>Agora em "Variáveis do sistema" clique no botão "</a:t>
            </a:r>
            <a:r>
              <a:rPr lang="pt-BR" altLang="pt-BR" sz="2400" b="1"/>
              <a:t>Novo</a:t>
            </a:r>
            <a:r>
              <a:rPr lang="pt-BR" altLang="pt-BR" sz="2400"/>
              <a:t>". </a:t>
            </a: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B6F6E277-835E-419C-82ED-EF7E3539F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91251EED-1BCA-4E55-9849-2D1D55123869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26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pic>
        <p:nvPicPr>
          <p:cNvPr id="28677" name="Imagem 1">
            <a:extLst>
              <a:ext uri="{FF2B5EF4-FFF2-40B4-BE49-F238E27FC236}">
                <a16:creationId xmlns:a16="http://schemas.microsoft.com/office/drawing/2014/main" id="{72F8871E-E442-45E7-A98A-97557F63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349500"/>
            <a:ext cx="860425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Espaço Reservado para Rodapé 3">
            <a:extLst>
              <a:ext uri="{FF2B5EF4-FFF2-40B4-BE49-F238E27FC236}">
                <a16:creationId xmlns:a16="http://schemas.microsoft.com/office/drawing/2014/main" id="{7E71936A-DCA9-4ECA-86BC-FC40273ABD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7D48D601-5B3F-444D-84B8-D7700DAA8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Criando o Ambiente para o Desenvolvimento</a:t>
            </a:r>
          </a:p>
        </p:txBody>
      </p:sp>
      <p:sp>
        <p:nvSpPr>
          <p:cNvPr id="29699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74514A-3E9D-4362-B358-4BFC30392EA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9388" y="1628775"/>
            <a:ext cx="8713787" cy="1584325"/>
          </a:xfrm>
        </p:spPr>
        <p:txBody>
          <a:bodyPr/>
          <a:lstStyle/>
          <a:p>
            <a:pPr eaLnBrk="1" hangingPunct="1"/>
            <a:r>
              <a:rPr lang="pt-BR" altLang="pt-BR" sz="2400"/>
              <a:t>Na janela seguinte escreva "JAVA_HOME" para a caixa de texto "</a:t>
            </a:r>
            <a:r>
              <a:rPr lang="pt-BR" altLang="pt-BR" sz="2400" b="1"/>
              <a:t>Nome da variável</a:t>
            </a:r>
            <a:r>
              <a:rPr lang="pt-BR" altLang="pt-BR" sz="2400"/>
              <a:t>". Em seguida, escrevao diretório do Java Exemplo: "E:\Downloads\jdk-15" para a caixa de texto "</a:t>
            </a:r>
            <a:r>
              <a:rPr lang="pt-BR" altLang="pt-BR" sz="2400" b="1"/>
              <a:t>Valor da variável</a:t>
            </a:r>
            <a:r>
              <a:rPr lang="pt-BR" altLang="pt-BR" sz="2400"/>
              <a:t>". </a:t>
            </a:r>
          </a:p>
        </p:txBody>
      </p:sp>
      <p:sp>
        <p:nvSpPr>
          <p:cNvPr id="29700" name="Espaço Reservado para Número de Slide 3">
            <a:extLst>
              <a:ext uri="{FF2B5EF4-FFF2-40B4-BE49-F238E27FC236}">
                <a16:creationId xmlns:a16="http://schemas.microsoft.com/office/drawing/2014/main" id="{F82548B8-0D67-45B1-8D41-C43E2A5E4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173D419A-9F33-4701-AA0E-0D932791A8FC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27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pic>
        <p:nvPicPr>
          <p:cNvPr id="29701" name="Imagem 1">
            <a:extLst>
              <a:ext uri="{FF2B5EF4-FFF2-40B4-BE49-F238E27FC236}">
                <a16:creationId xmlns:a16="http://schemas.microsoft.com/office/drawing/2014/main" id="{4192964E-4FFE-4AF7-B701-98C17C6A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3403600"/>
            <a:ext cx="8202613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C6FE0B0-EC5C-4F10-895C-B78214B36896}"/>
              </a:ext>
            </a:extLst>
          </p:cNvPr>
          <p:cNvSpPr txBox="1">
            <a:spLocks/>
          </p:cNvSpPr>
          <p:nvPr/>
        </p:nvSpPr>
        <p:spPr bwMode="auto">
          <a:xfrm>
            <a:off x="463550" y="5589588"/>
            <a:ext cx="6916738" cy="844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pt-BR" sz="2300" kern="0" dirty="0"/>
              <a:t>Depois clique no botão </a:t>
            </a:r>
            <a:r>
              <a:rPr lang="pt-BR" sz="2300" b="1" kern="0" dirty="0"/>
              <a:t>OK e OK </a:t>
            </a:r>
            <a:r>
              <a:rPr lang="pt-BR" sz="2300" kern="0" dirty="0"/>
              <a:t>até sair e voltar ao Painel de Controle.</a:t>
            </a:r>
            <a:endParaRPr lang="pt-BR" sz="2300" b="1" kern="0" dirty="0"/>
          </a:p>
        </p:txBody>
      </p:sp>
      <p:sp>
        <p:nvSpPr>
          <p:cNvPr id="29703" name="Espaço Reservado para Rodapé 3">
            <a:extLst>
              <a:ext uri="{FF2B5EF4-FFF2-40B4-BE49-F238E27FC236}">
                <a16:creationId xmlns:a16="http://schemas.microsoft.com/office/drawing/2014/main" id="{EB913B03-9116-4E36-848F-BCD7DE93C8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00EE3E43-F91E-48E9-A8D8-3B3FEA04E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Criando o Ambiente para o Desenvolvimento</a:t>
            </a:r>
          </a:p>
        </p:txBody>
      </p:sp>
      <p:sp>
        <p:nvSpPr>
          <p:cNvPr id="30723" name="Espaço Reservado para Conteúdo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30115F3-6B10-4F79-8B43-96E0936C5F0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9388" y="1484313"/>
            <a:ext cx="8713787" cy="1441450"/>
          </a:xfrm>
        </p:spPr>
        <p:txBody>
          <a:bodyPr/>
          <a:lstStyle/>
          <a:p>
            <a:pPr eaLnBrk="1" hangingPunct="1"/>
            <a:r>
              <a:rPr lang="pt-BR" altLang="pt-BR" sz="2400"/>
              <a:t>Testando se deu tudo certo.</a:t>
            </a:r>
          </a:p>
          <a:p>
            <a:r>
              <a:rPr lang="pt-BR" altLang="pt-BR" sz="2400"/>
              <a:t>Abra um prompt do MS-DOS e digite: java –version. Você deverá ver a seguinte mensagem:</a:t>
            </a:r>
          </a:p>
        </p:txBody>
      </p:sp>
      <p:sp>
        <p:nvSpPr>
          <p:cNvPr id="30724" name="Espaço Reservado para Número de Slide 3">
            <a:extLst>
              <a:ext uri="{FF2B5EF4-FFF2-40B4-BE49-F238E27FC236}">
                <a16:creationId xmlns:a16="http://schemas.microsoft.com/office/drawing/2014/main" id="{91F29EEF-3282-4ADC-A737-CB05BB0EA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199D4342-78A6-4B27-A6A3-6267816E68B4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28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pic>
        <p:nvPicPr>
          <p:cNvPr id="30725" name="Imagem 3">
            <a:extLst>
              <a:ext uri="{FF2B5EF4-FFF2-40B4-BE49-F238E27FC236}">
                <a16:creationId xmlns:a16="http://schemas.microsoft.com/office/drawing/2014/main" id="{74DF9B11-7CC4-4B30-B739-DC3354CF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09875"/>
            <a:ext cx="7939087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Espaço Reservado para Rodapé 4">
            <a:extLst>
              <a:ext uri="{FF2B5EF4-FFF2-40B4-BE49-F238E27FC236}">
                <a16:creationId xmlns:a16="http://schemas.microsoft.com/office/drawing/2014/main" id="{F34B96C0-E4BD-4D7D-A276-0E3C8F5969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F7903CE-1712-4BC2-A828-DF135855F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44450"/>
            <a:ext cx="6402387" cy="750888"/>
          </a:xfrm>
        </p:spPr>
        <p:txBody>
          <a:bodyPr/>
          <a:lstStyle/>
          <a:p>
            <a:pPr eaLnBrk="1" hangingPunct="1"/>
            <a:r>
              <a:rPr lang="pt-BR" altLang="pt-BR"/>
              <a:t>Instalação do Eclipse</a:t>
            </a:r>
          </a:p>
        </p:txBody>
      </p:sp>
      <p:sp>
        <p:nvSpPr>
          <p:cNvPr id="317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4F30CF4-CBAE-44CA-8712-DD8C87DC42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90600"/>
            <a:ext cx="2335213" cy="4329113"/>
          </a:xfrm>
        </p:spPr>
        <p:txBody>
          <a:bodyPr/>
          <a:lstStyle/>
          <a:p>
            <a:pPr eaLnBrk="1" hangingPunct="1"/>
            <a:r>
              <a:rPr lang="pt-BR" altLang="pt-BR" sz="2400"/>
              <a:t>Vamos ao site </a:t>
            </a:r>
            <a:r>
              <a:rPr lang="pt-BR" altLang="pt-BR" sz="2400">
                <a:hlinkClick r:id="rId2"/>
              </a:rPr>
              <a:t>http://www.eclipse.org/downloads/</a:t>
            </a:r>
            <a:r>
              <a:rPr lang="pt-BR" altLang="pt-BR" sz="2400"/>
              <a:t> para baixar o Eclipse.</a:t>
            </a:r>
            <a:endParaRPr lang="pt-BR" altLang="pt-BR" sz="240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748" name="Imagem 1">
            <a:extLst>
              <a:ext uri="{FF2B5EF4-FFF2-40B4-BE49-F238E27FC236}">
                <a16:creationId xmlns:a16="http://schemas.microsoft.com/office/drawing/2014/main" id="{34B48857-3FCE-4980-B151-2A736CDA5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785813"/>
            <a:ext cx="526891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Espaço Reservado para Rodapé 2">
            <a:extLst>
              <a:ext uri="{FF2B5EF4-FFF2-40B4-BE49-F238E27FC236}">
                <a16:creationId xmlns:a16="http://schemas.microsoft.com/office/drawing/2014/main" id="{34118140-935D-4A3D-A6A0-E6CB3A4A3E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31750" name="Espaço Reservado para Número de Slide 3">
            <a:extLst>
              <a:ext uri="{FF2B5EF4-FFF2-40B4-BE49-F238E27FC236}">
                <a16:creationId xmlns:a16="http://schemas.microsoft.com/office/drawing/2014/main" id="{EFF7CACC-2B21-465F-AF63-F5FE259776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4FE32436-AAC5-415F-8215-49701F4E6CA4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29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43C9265-DB49-4349-B110-1AB0F66F71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513"/>
            <a:ext cx="8496300" cy="4419600"/>
          </a:xfrm>
        </p:spPr>
        <p:txBody>
          <a:bodyPr/>
          <a:lstStyle/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tabLst>
                <a:tab pos="306070" algn="l"/>
              </a:tabLst>
              <a:defRPr/>
            </a:pPr>
            <a:r>
              <a:rPr lang="pt-PT" sz="1800" b="1" dirty="0">
                <a:latin typeface="Roboto"/>
              </a:rPr>
              <a:t>	1.3 Operadores</a:t>
            </a:r>
            <a:endParaRPr lang="pt-BR" sz="1800" b="1" dirty="0">
              <a:latin typeface="Roboto"/>
            </a:endParaRPr>
          </a:p>
          <a:p>
            <a:pPr marL="857250" lvl="1" indent="-229235">
              <a:lnSpc>
                <a:spcPct val="115000"/>
              </a:lnSpc>
              <a:spcBef>
                <a:spcPts val="385"/>
              </a:spcBef>
              <a:tabLst>
                <a:tab pos="306070" algn="l"/>
              </a:tabLst>
              <a:defRPr/>
            </a:pPr>
            <a:r>
              <a:rPr lang="pt-PT" sz="1600" dirty="0">
                <a:latin typeface="Roboto"/>
                <a:ea typeface="Roboto"/>
                <a:cs typeface="Roboto"/>
              </a:rPr>
              <a:t>Estruturas lógicas de decisão (if/else/switch)</a:t>
            </a:r>
            <a:endParaRPr lang="pt-B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57250" lvl="1" indent="-229235">
              <a:lnSpc>
                <a:spcPct val="115000"/>
              </a:lnSpc>
              <a:spcBef>
                <a:spcPts val="385"/>
              </a:spcBef>
              <a:tabLst>
                <a:tab pos="306070" algn="l"/>
              </a:tabLst>
              <a:defRPr/>
            </a:pPr>
            <a:r>
              <a:rPr lang="pt-PT" sz="1600" dirty="0">
                <a:latin typeface="Roboto"/>
                <a:ea typeface="Roboto"/>
                <a:cs typeface="Roboto"/>
              </a:rPr>
              <a:t>Estruturas lógicas de repetição (do/while/for/break/continue/recursividade)</a:t>
            </a:r>
            <a:endParaRPr lang="pt-B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tabLst>
                <a:tab pos="306070" algn="l"/>
              </a:tabLst>
              <a:defRPr/>
            </a:pPr>
            <a:r>
              <a:rPr lang="pt-PT" sz="1800" b="1" dirty="0">
                <a:latin typeface="Roboto"/>
                <a:ea typeface="Roboto"/>
                <a:cs typeface="Roboto"/>
              </a:rPr>
              <a:t>	1.4  Orientação a Objetos</a:t>
            </a:r>
            <a:endParaRPr lang="pt-BR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6070" algn="l"/>
              </a:tabLst>
              <a:defRPr/>
            </a:pPr>
            <a:r>
              <a:rPr lang="pt-PT" sz="1600" dirty="0">
                <a:latin typeface="Roboto"/>
                <a:ea typeface="Roboto"/>
                <a:cs typeface="Roboto"/>
              </a:rPr>
              <a:t>Classes</a:t>
            </a:r>
            <a:endParaRPr lang="pt-B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6070" algn="l"/>
              </a:tabLst>
              <a:defRPr/>
            </a:pPr>
            <a:r>
              <a:rPr lang="pt-PT" sz="1600" dirty="0">
                <a:latin typeface="Roboto"/>
                <a:ea typeface="Roboto"/>
                <a:cs typeface="Roboto"/>
              </a:rPr>
              <a:t>Objetos</a:t>
            </a:r>
            <a:endParaRPr lang="pt-B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6070" algn="l"/>
              </a:tabLst>
              <a:defRPr/>
            </a:pPr>
            <a:r>
              <a:rPr lang="pt-PT" sz="1600" dirty="0">
                <a:latin typeface="Roboto"/>
                <a:ea typeface="Roboto"/>
                <a:cs typeface="Roboto"/>
              </a:rPr>
              <a:t>Atributos</a:t>
            </a:r>
            <a:endParaRPr lang="pt-B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6070" algn="l"/>
              </a:tabLst>
              <a:defRPr/>
            </a:pPr>
            <a:r>
              <a:rPr lang="pt-PT" sz="1600" dirty="0">
                <a:latin typeface="Roboto"/>
                <a:ea typeface="Roboto"/>
                <a:cs typeface="Roboto"/>
              </a:rPr>
              <a:t>Métodos</a:t>
            </a:r>
            <a:endParaRPr lang="pt-B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6070" algn="l"/>
              </a:tabLst>
              <a:defRPr/>
            </a:pPr>
            <a:r>
              <a:rPr lang="pt-PT" sz="1600" dirty="0">
                <a:latin typeface="Roboto"/>
                <a:ea typeface="Roboto"/>
                <a:cs typeface="Roboto"/>
              </a:rPr>
              <a:t>Referências</a:t>
            </a:r>
            <a:endParaRPr lang="pt-BR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6070" algn="l"/>
              </a:tabLst>
              <a:defRPr/>
            </a:pPr>
            <a:r>
              <a:rPr lang="pt-PT" sz="1600" dirty="0">
                <a:latin typeface="Roboto"/>
                <a:ea typeface="Roboto"/>
                <a:cs typeface="Roboto"/>
              </a:rPr>
              <a:t>Manipulação de Atributos</a:t>
            </a:r>
            <a:endParaRPr lang="pt-BR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23" name="Espaço Reservado para Rodapé 1">
            <a:extLst>
              <a:ext uri="{FF2B5EF4-FFF2-40B4-BE49-F238E27FC236}">
                <a16:creationId xmlns:a16="http://schemas.microsoft.com/office/drawing/2014/main" id="{2A9D82C0-A1C2-47A5-8EB4-3BFFCA2BBA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5124" name="Espaço Reservado para Número de Slide 2">
            <a:extLst>
              <a:ext uri="{FF2B5EF4-FFF2-40B4-BE49-F238E27FC236}">
                <a16:creationId xmlns:a16="http://schemas.microsoft.com/office/drawing/2014/main" id="{72269D7E-FA90-48DB-878C-41D0A52D49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fld id="{CD1D3E9D-1521-465D-8526-8AFE988A2ABE}" type="slidenum">
              <a:rPr lang="pt-BR" altLang="pt-BR" sz="1400">
                <a:solidFill>
                  <a:schemeClr val="tx1"/>
                </a:solidFill>
              </a:rPr>
              <a:pPr/>
              <a:t>3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F1C3F9B5-B830-4D30-8B56-0DB2CC9A5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603250"/>
          </a:xfrm>
        </p:spPr>
        <p:txBody>
          <a:bodyPr/>
          <a:lstStyle/>
          <a:p>
            <a:pPr eaLnBrk="1" hangingPunct="1"/>
            <a:r>
              <a:rPr lang="pt-BR" altLang="pt-BR"/>
              <a:t>Ementa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41BB8FA-1FF1-4995-8959-30C92D955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44450"/>
            <a:ext cx="6402387" cy="750888"/>
          </a:xfrm>
        </p:spPr>
        <p:txBody>
          <a:bodyPr/>
          <a:lstStyle/>
          <a:p>
            <a:pPr eaLnBrk="1" hangingPunct="1"/>
            <a:r>
              <a:rPr lang="pt-BR" altLang="pt-BR"/>
              <a:t>Instalação do Eclipse</a:t>
            </a:r>
          </a:p>
        </p:txBody>
      </p:sp>
      <p:sp>
        <p:nvSpPr>
          <p:cNvPr id="327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2B1C743-E269-4BEF-A707-52933B387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90600"/>
            <a:ext cx="2335213" cy="4329113"/>
          </a:xfrm>
        </p:spPr>
        <p:txBody>
          <a:bodyPr/>
          <a:lstStyle/>
          <a:p>
            <a:pPr eaLnBrk="1" hangingPunct="1"/>
            <a:r>
              <a:rPr lang="pt-BR" altLang="pt-BR" sz="2400"/>
              <a:t>Clique no botão </a:t>
            </a:r>
            <a:r>
              <a:rPr lang="pt-BR" altLang="pt-BR" sz="2400" b="1"/>
              <a:t>Download</a:t>
            </a:r>
            <a:r>
              <a:rPr lang="pt-BR" altLang="pt-BR" sz="2400"/>
              <a:t> para baixar o Eclipse.</a:t>
            </a:r>
            <a:endParaRPr lang="pt-BR" altLang="pt-BR" sz="240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72" name="Espaço Reservado para Rodapé 2">
            <a:extLst>
              <a:ext uri="{FF2B5EF4-FFF2-40B4-BE49-F238E27FC236}">
                <a16:creationId xmlns:a16="http://schemas.microsoft.com/office/drawing/2014/main" id="{83175994-A96A-4AB1-B871-4B34121822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32773" name="Espaço Reservado para Número de Slide 3">
            <a:extLst>
              <a:ext uri="{FF2B5EF4-FFF2-40B4-BE49-F238E27FC236}">
                <a16:creationId xmlns:a16="http://schemas.microsoft.com/office/drawing/2014/main" id="{9EE14438-D3D5-49A4-8262-75428B54E9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C862C626-2AD0-454D-BDD6-66C940115BB4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30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pic>
        <p:nvPicPr>
          <p:cNvPr id="32774" name="Imagem 4">
            <a:extLst>
              <a:ext uri="{FF2B5EF4-FFF2-40B4-BE49-F238E27FC236}">
                <a16:creationId xmlns:a16="http://schemas.microsoft.com/office/drawing/2014/main" id="{906A26E0-70E0-4E0F-AC8B-A1EDDCA00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935038"/>
            <a:ext cx="496411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1AE852D-87E8-42A2-9F72-681A35896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44450"/>
            <a:ext cx="6402387" cy="750888"/>
          </a:xfrm>
        </p:spPr>
        <p:txBody>
          <a:bodyPr/>
          <a:lstStyle/>
          <a:p>
            <a:pPr eaLnBrk="1" hangingPunct="1"/>
            <a:r>
              <a:rPr lang="pt-BR" altLang="pt-BR"/>
              <a:t>Instalação do Eclipse</a:t>
            </a:r>
          </a:p>
        </p:txBody>
      </p:sp>
      <p:sp>
        <p:nvSpPr>
          <p:cNvPr id="33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B588B28-9B87-42B4-BDBD-AB897C4C2B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90600"/>
            <a:ext cx="8207375" cy="750888"/>
          </a:xfrm>
        </p:spPr>
        <p:txBody>
          <a:bodyPr/>
          <a:lstStyle/>
          <a:p>
            <a:pPr eaLnBrk="1" hangingPunct="1"/>
            <a:r>
              <a:rPr lang="pt-BR" altLang="pt-BR" sz="2400"/>
              <a:t>Abra a pasta onde ele foi baixado e dê dois cliques para iniciar a instalação.</a:t>
            </a:r>
            <a:endParaRPr lang="pt-BR" altLang="pt-BR" sz="240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6" name="Espaço Reservado para Rodapé 2">
            <a:extLst>
              <a:ext uri="{FF2B5EF4-FFF2-40B4-BE49-F238E27FC236}">
                <a16:creationId xmlns:a16="http://schemas.microsoft.com/office/drawing/2014/main" id="{CD511B24-DCE4-4767-9D55-2D6B403296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33797" name="Espaço Reservado para Número de Slide 3">
            <a:extLst>
              <a:ext uri="{FF2B5EF4-FFF2-40B4-BE49-F238E27FC236}">
                <a16:creationId xmlns:a16="http://schemas.microsoft.com/office/drawing/2014/main" id="{FBFF496D-96E1-4012-939F-EA9DE1C385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D17FACAF-F2B6-4F75-924A-3C56BC75F9E9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31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grpSp>
        <p:nvGrpSpPr>
          <p:cNvPr id="33798" name="Agrupar 7">
            <a:extLst>
              <a:ext uri="{FF2B5EF4-FFF2-40B4-BE49-F238E27FC236}">
                <a16:creationId xmlns:a16="http://schemas.microsoft.com/office/drawing/2014/main" id="{B72A6B15-EBA0-4609-9A4C-8D71F3C5461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3413"/>
            <a:ext cx="7772400" cy="2894012"/>
            <a:chOff x="685800" y="1903040"/>
            <a:chExt cx="7772400" cy="2894112"/>
          </a:xfrm>
        </p:grpSpPr>
        <p:pic>
          <p:nvPicPr>
            <p:cNvPr id="33799" name="Imagem 4">
              <a:extLst>
                <a:ext uri="{FF2B5EF4-FFF2-40B4-BE49-F238E27FC236}">
                  <a16:creationId xmlns:a16="http://schemas.microsoft.com/office/drawing/2014/main" id="{25D9C3D9-D5AE-4CE5-B801-8EE9F6BF1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03040"/>
              <a:ext cx="7204492" cy="2894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3800" name="Conector de Seta Reta 6">
              <a:extLst>
                <a:ext uri="{FF2B5EF4-FFF2-40B4-BE49-F238E27FC236}">
                  <a16:creationId xmlns:a16="http://schemas.microsoft.com/office/drawing/2014/main" id="{1763E513-E504-426F-B8C0-3424713771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220072" y="2996952"/>
              <a:ext cx="3238128" cy="86409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531F6A3-E9D3-4EED-BA12-1349EE04C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44450"/>
            <a:ext cx="6402387" cy="750888"/>
          </a:xfrm>
        </p:spPr>
        <p:txBody>
          <a:bodyPr/>
          <a:lstStyle/>
          <a:p>
            <a:pPr eaLnBrk="1" hangingPunct="1"/>
            <a:r>
              <a:rPr lang="pt-BR" altLang="pt-BR"/>
              <a:t>Instalação do Eclipse</a:t>
            </a:r>
          </a:p>
        </p:txBody>
      </p:sp>
      <p:sp>
        <p:nvSpPr>
          <p:cNvPr id="348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03EA3BE-F2E3-4DE9-BFE0-F3BCF8162B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90600"/>
            <a:ext cx="7989888" cy="750888"/>
          </a:xfrm>
        </p:spPr>
        <p:txBody>
          <a:bodyPr/>
          <a:lstStyle/>
          <a:p>
            <a:pPr eaLnBrk="1" hangingPunct="1"/>
            <a:r>
              <a:rPr lang="pt-BR" altLang="pt-BR" sz="2400"/>
              <a:t>Escolha a versão que deseja instalar e em seguida o local de instalação.</a:t>
            </a:r>
            <a:endParaRPr lang="pt-BR" altLang="pt-BR" sz="240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Espaço Reservado para Rodapé 2">
            <a:extLst>
              <a:ext uri="{FF2B5EF4-FFF2-40B4-BE49-F238E27FC236}">
                <a16:creationId xmlns:a16="http://schemas.microsoft.com/office/drawing/2014/main" id="{373292D4-EB49-43B7-90F3-8FE47902E0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34821" name="Espaço Reservado para Número de Slide 3">
            <a:extLst>
              <a:ext uri="{FF2B5EF4-FFF2-40B4-BE49-F238E27FC236}">
                <a16:creationId xmlns:a16="http://schemas.microsoft.com/office/drawing/2014/main" id="{BCA06A72-69A2-4869-9949-9E933633CD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F5E35C2D-7BAF-42FE-82F2-97B02355F7FD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32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pic>
        <p:nvPicPr>
          <p:cNvPr id="34822" name="Imagem 5">
            <a:extLst>
              <a:ext uri="{FF2B5EF4-FFF2-40B4-BE49-F238E27FC236}">
                <a16:creationId xmlns:a16="http://schemas.microsoft.com/office/drawing/2014/main" id="{C9BB9FB2-7A1B-4F5E-9F6E-023F7DFFD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936750"/>
            <a:ext cx="685165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57317B4-EA01-47C0-8B33-514F692CF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44450"/>
            <a:ext cx="6402387" cy="750888"/>
          </a:xfrm>
        </p:spPr>
        <p:txBody>
          <a:bodyPr/>
          <a:lstStyle/>
          <a:p>
            <a:pPr eaLnBrk="1" hangingPunct="1"/>
            <a:r>
              <a:rPr lang="pt-BR" altLang="pt-BR"/>
              <a:t>Instalação do Eclipse</a:t>
            </a:r>
          </a:p>
        </p:txBody>
      </p:sp>
      <p:sp>
        <p:nvSpPr>
          <p:cNvPr id="358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5ED2212-99A9-43D1-8647-96E9EED420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90600"/>
            <a:ext cx="7989888" cy="750888"/>
          </a:xfrm>
        </p:spPr>
        <p:txBody>
          <a:bodyPr/>
          <a:lstStyle/>
          <a:p>
            <a:pPr eaLnBrk="1" hangingPunct="1"/>
            <a:r>
              <a:rPr lang="pt-BR" altLang="pt-BR" sz="2400"/>
              <a:t>Execute o Eclipse e defina a pasta da sua </a:t>
            </a:r>
            <a:r>
              <a:rPr lang="pt-BR" altLang="pt-BR" sz="2400" b="1"/>
              <a:t>Área de Trabalho</a:t>
            </a:r>
            <a:r>
              <a:rPr lang="pt-BR" altLang="pt-BR" sz="2400"/>
              <a:t>.</a:t>
            </a:r>
            <a:endParaRPr lang="pt-BR" altLang="pt-BR" sz="240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4" name="Espaço Reservado para Rodapé 2">
            <a:extLst>
              <a:ext uri="{FF2B5EF4-FFF2-40B4-BE49-F238E27FC236}">
                <a16:creationId xmlns:a16="http://schemas.microsoft.com/office/drawing/2014/main" id="{5E6BC2A0-542A-4BEB-A5BE-30F9CBEBEB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35845" name="Espaço Reservado para Número de Slide 3">
            <a:extLst>
              <a:ext uri="{FF2B5EF4-FFF2-40B4-BE49-F238E27FC236}">
                <a16:creationId xmlns:a16="http://schemas.microsoft.com/office/drawing/2014/main" id="{8289E270-8532-438F-A9A7-3B70948AA0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3E183B84-7EE2-4932-9A32-CFE7CE586FDB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33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pic>
        <p:nvPicPr>
          <p:cNvPr id="35846" name="Imagem 4">
            <a:extLst>
              <a:ext uri="{FF2B5EF4-FFF2-40B4-BE49-F238E27FC236}">
                <a16:creationId xmlns:a16="http://schemas.microsoft.com/office/drawing/2014/main" id="{AAB770D1-15E5-48E0-929D-4AA138412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12925"/>
            <a:ext cx="7888287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6DB86D7-013D-45AA-BFA3-D82C9B7BD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44450"/>
            <a:ext cx="6402387" cy="750888"/>
          </a:xfrm>
        </p:spPr>
        <p:txBody>
          <a:bodyPr/>
          <a:lstStyle/>
          <a:p>
            <a:pPr eaLnBrk="1" hangingPunct="1"/>
            <a:r>
              <a:rPr lang="pt-BR" altLang="pt-BR"/>
              <a:t>Instalação do Eclipse</a:t>
            </a:r>
          </a:p>
        </p:txBody>
      </p:sp>
      <p:sp>
        <p:nvSpPr>
          <p:cNvPr id="368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BAD5961-D695-4E2F-A88B-BBCF618485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90600"/>
            <a:ext cx="8062913" cy="998538"/>
          </a:xfrm>
        </p:spPr>
        <p:txBody>
          <a:bodyPr/>
          <a:lstStyle/>
          <a:p>
            <a:pPr eaLnBrk="1" hangingPunct="1"/>
            <a:r>
              <a:rPr lang="pt-BR" altLang="pt-BR" sz="2400"/>
              <a:t>Tudo pronto podemos agora nos divertir com o Ambiente Construído.</a:t>
            </a:r>
            <a:endParaRPr lang="pt-BR" altLang="pt-BR" sz="2400">
              <a:cs typeface="Courier New" panose="02070309020205020404" pitchFamily="49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8" name="Espaço Reservado para Rodapé 2">
            <a:extLst>
              <a:ext uri="{FF2B5EF4-FFF2-40B4-BE49-F238E27FC236}">
                <a16:creationId xmlns:a16="http://schemas.microsoft.com/office/drawing/2014/main" id="{8167A7FE-2823-406B-A2EA-D707DFB908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36869" name="Espaço Reservado para Número de Slide 3">
            <a:extLst>
              <a:ext uri="{FF2B5EF4-FFF2-40B4-BE49-F238E27FC236}">
                <a16:creationId xmlns:a16="http://schemas.microsoft.com/office/drawing/2014/main" id="{D0CC9A9F-C234-402A-AA84-906C63F083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1E492E48-3187-4943-A2CB-49D9EE0B3ACC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34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pic>
        <p:nvPicPr>
          <p:cNvPr id="36870" name="Imagem 4">
            <a:extLst>
              <a:ext uri="{FF2B5EF4-FFF2-40B4-BE49-F238E27FC236}">
                <a16:creationId xmlns:a16="http://schemas.microsoft.com/office/drawing/2014/main" id="{DF2E7CCB-E4E3-4093-803D-3041884A6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3"/>
          <a:stretch>
            <a:fillRect/>
          </a:stretch>
        </p:blipFill>
        <p:spPr bwMode="auto">
          <a:xfrm>
            <a:off x="811213" y="1873250"/>
            <a:ext cx="7812087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876C4CB-D80D-4445-9205-18F66BB98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513" y="115888"/>
            <a:ext cx="6042025" cy="749300"/>
          </a:xfrm>
        </p:spPr>
        <p:txBody>
          <a:bodyPr/>
          <a:lstStyle/>
          <a:p>
            <a:pPr eaLnBrk="1" hangingPunct="1"/>
            <a:r>
              <a:rPr lang="pt-BR" altLang="pt-BR"/>
              <a:t>Características e Diferenciais</a:t>
            </a:r>
          </a:p>
        </p:txBody>
      </p:sp>
      <p:sp>
        <p:nvSpPr>
          <p:cNvPr id="378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1E557F8-2F4A-46CD-8548-5A4EDA2480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876800"/>
          </a:xfrm>
        </p:spPr>
        <p:txBody>
          <a:bodyPr/>
          <a:lstStyle/>
          <a:p>
            <a:pPr eaLnBrk="1" hangingPunct="1"/>
            <a:r>
              <a:rPr lang="pt-BR" altLang="pt-BR"/>
              <a:t>Utilização do javac: Criar uma classe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pt-BR" sz="2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alt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PrimeiraClasse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200"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2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alt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altLang="pt-BR" sz="2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args[])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2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.out.println(</a:t>
            </a:r>
            <a:r>
              <a:rPr lang="pt-BR" altLang="pt-BR" sz="220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"Primeira Classe"</a:t>
            </a:r>
            <a:r>
              <a:rPr lang="en-US" alt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 sz="2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>
                <a:cs typeface="Courier New" panose="02070309020205020404" pitchFamily="49" charset="0"/>
              </a:rPr>
              <a:t>O nome do arquivo é: PrimeiraClasse.java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>
                <a:cs typeface="Courier New" panose="02070309020205020404" pitchFamily="49" charset="0"/>
              </a:rPr>
              <a:t>Comando: javac PrimeiraClasse.java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>
                <a:cs typeface="Courier New" panose="02070309020205020404" pitchFamily="49" charset="0"/>
              </a:rPr>
              <a:t>Será gerado: PrimeiraClasse.class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pt-BR">
                <a:cs typeface="Courier New" panose="02070309020205020404" pitchFamily="49" charset="0"/>
              </a:rPr>
              <a:t>Executar: java PrimeiraClasse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pt-BR" altLang="pt-BR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2" name="Espaço Reservado para Rodapé 1">
            <a:extLst>
              <a:ext uri="{FF2B5EF4-FFF2-40B4-BE49-F238E27FC236}">
                <a16:creationId xmlns:a16="http://schemas.microsoft.com/office/drawing/2014/main" id="{4812697B-BC9E-435C-ACC8-570C74F3EA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37893" name="Espaço Reservado para Número de Slide 2">
            <a:extLst>
              <a:ext uri="{FF2B5EF4-FFF2-40B4-BE49-F238E27FC236}">
                <a16:creationId xmlns:a16="http://schemas.microsoft.com/office/drawing/2014/main" id="{4DD230B3-93BB-456E-B4EE-6919850290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E97CAD6B-FFCD-418D-9BBF-C63F2836595E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35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A59821B-FE34-4F04-9A96-0D25736E9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Tipos de distribuição</a:t>
            </a:r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ED48834-E1FE-4B74-93F9-FCD5F17751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 b="1"/>
              <a:t>J2SE</a:t>
            </a:r>
            <a:r>
              <a:rPr lang="pt-BR" altLang="pt-BR"/>
              <a:t>: Java 2 Platform Standar Edition - Edição Padrão da Plataforma Java2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eaLnBrk="1" hangingPunct="1"/>
            <a:r>
              <a:rPr lang="pt-BR" altLang="pt-BR" b="1"/>
              <a:t>J2EE</a:t>
            </a:r>
            <a:r>
              <a:rPr lang="pt-BR" altLang="pt-BR"/>
              <a:t>: Java 2 Platform Enterprise Editon - Edição Empresarial da Plataforma Java 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eaLnBrk="1" hangingPunct="1"/>
            <a:r>
              <a:rPr lang="pt-BR" altLang="pt-BR" b="1"/>
              <a:t>J2ME</a:t>
            </a:r>
            <a:r>
              <a:rPr lang="pt-BR" altLang="pt-BR"/>
              <a:t>: Java 2 Platform Micro Edition: Edição Micro da Plataforma Java 2</a:t>
            </a:r>
          </a:p>
        </p:txBody>
      </p:sp>
      <p:sp>
        <p:nvSpPr>
          <p:cNvPr id="38916" name="Espaço Reservado para Rodapé 1">
            <a:extLst>
              <a:ext uri="{FF2B5EF4-FFF2-40B4-BE49-F238E27FC236}">
                <a16:creationId xmlns:a16="http://schemas.microsoft.com/office/drawing/2014/main" id="{FFD101BC-84C1-4069-9A2B-1357415AB5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38917" name="Espaço Reservado para Número de Slide 2">
            <a:extLst>
              <a:ext uri="{FF2B5EF4-FFF2-40B4-BE49-F238E27FC236}">
                <a16:creationId xmlns:a16="http://schemas.microsoft.com/office/drawing/2014/main" id="{AC337313-965B-48C2-BE2C-58D8A61A5D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9F8BC11C-6579-4323-A577-40D3B3F2457C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36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B013FD3-949A-4C0C-AA6B-706655B97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Tipos de distribuição</a:t>
            </a:r>
          </a:p>
        </p:txBody>
      </p:sp>
      <p:sp>
        <p:nvSpPr>
          <p:cNvPr id="399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1AC97FF-44AC-4D7D-B7EF-3384F6FBD3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876800"/>
          </a:xfrm>
        </p:spPr>
        <p:txBody>
          <a:bodyPr/>
          <a:lstStyle/>
          <a:p>
            <a:pPr eaLnBrk="1" hangingPunct="1"/>
            <a:r>
              <a:rPr lang="pt-BR" altLang="pt-BR"/>
              <a:t>J2SE aplica-se à: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1" eaLnBrk="1" hangingPunct="1"/>
            <a:r>
              <a:rPr lang="pt-BR" altLang="pt-BR"/>
              <a:t>Conexão com banco de dados</a:t>
            </a:r>
          </a:p>
          <a:p>
            <a:pPr lvl="1" eaLnBrk="1" hangingPunct="1"/>
            <a:r>
              <a:rPr lang="pt-BR" altLang="pt-BR"/>
              <a:t>I/O</a:t>
            </a:r>
          </a:p>
          <a:p>
            <a:pPr lvl="1" eaLnBrk="1" hangingPunct="1"/>
            <a:r>
              <a:rPr lang="pt-BR" altLang="pt-BR"/>
              <a:t>Multithread</a:t>
            </a:r>
          </a:p>
          <a:p>
            <a:pPr lvl="1" eaLnBrk="1" hangingPunct="1"/>
            <a:r>
              <a:rPr lang="pt-BR" altLang="pt-BR">
                <a:cs typeface="Times New Roman" panose="02020603050405020304" pitchFamily="18" charset="0"/>
              </a:rPr>
              <a:t>network (rede)</a:t>
            </a:r>
            <a:endParaRPr lang="pt-BR" altLang="pt-BR"/>
          </a:p>
          <a:p>
            <a:pPr lvl="1" eaLnBrk="1" hangingPunct="1"/>
            <a:r>
              <a:rPr lang="pt-BR" altLang="pt-BR"/>
              <a:t>etc</a:t>
            </a:r>
          </a:p>
        </p:txBody>
      </p:sp>
      <p:sp>
        <p:nvSpPr>
          <p:cNvPr id="39940" name="Espaço Reservado para Rodapé 1">
            <a:extLst>
              <a:ext uri="{FF2B5EF4-FFF2-40B4-BE49-F238E27FC236}">
                <a16:creationId xmlns:a16="http://schemas.microsoft.com/office/drawing/2014/main" id="{A3289CCA-694B-4F16-B822-DF6E63E661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39941" name="Espaço Reservado para Número de Slide 2">
            <a:extLst>
              <a:ext uri="{FF2B5EF4-FFF2-40B4-BE49-F238E27FC236}">
                <a16:creationId xmlns:a16="http://schemas.microsoft.com/office/drawing/2014/main" id="{F0E90BAE-2033-498A-B81D-065E70AC0F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8662BDDF-5BC2-4B7B-9C3B-C4EAEF9E3CF1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37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821CF3A-C03F-48DF-B598-F6B35F98E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Tipos de distribuição</a:t>
            </a:r>
          </a:p>
        </p:txBody>
      </p:sp>
      <p:sp>
        <p:nvSpPr>
          <p:cNvPr id="409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7228AF4-A8AA-4E63-9167-DBDDD38C52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J2SE é composta por:</a:t>
            </a:r>
          </a:p>
          <a:p>
            <a:pPr eaLnBrk="1" hangingPunct="1"/>
            <a:endParaRPr lang="pt-BR" altLang="pt-BR"/>
          </a:p>
          <a:p>
            <a:pPr lvl="1" eaLnBrk="1" hangingPunct="1"/>
            <a:r>
              <a:rPr lang="pt-BR" altLang="pt-BR"/>
              <a:t>Java Runtime Environment (JRE)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1" eaLnBrk="1" hangingPunct="1"/>
            <a:r>
              <a:rPr lang="pt-BR" altLang="pt-BR"/>
              <a:t>Java development Kit (JDK) </a:t>
            </a:r>
          </a:p>
        </p:txBody>
      </p:sp>
      <p:sp>
        <p:nvSpPr>
          <p:cNvPr id="40964" name="Espaço Reservado para Rodapé 1">
            <a:extLst>
              <a:ext uri="{FF2B5EF4-FFF2-40B4-BE49-F238E27FC236}">
                <a16:creationId xmlns:a16="http://schemas.microsoft.com/office/drawing/2014/main" id="{87DC8182-87D0-41CD-8531-8CA858117E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40965" name="Espaço Reservado para Número de Slide 2">
            <a:extLst>
              <a:ext uri="{FF2B5EF4-FFF2-40B4-BE49-F238E27FC236}">
                <a16:creationId xmlns:a16="http://schemas.microsoft.com/office/drawing/2014/main" id="{0EE452F8-751A-4EA0-8E48-C3D25D9DEC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0A77BCF0-98C7-462E-820E-9F74D595EE9E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38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5BC6BCF-E76F-4334-8732-7239B1E3B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Tipos de distribuição</a:t>
            </a:r>
          </a:p>
        </p:txBody>
      </p:sp>
      <p:sp>
        <p:nvSpPr>
          <p:cNvPr id="419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2FD489-8E56-468C-8494-E3CD828532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Java Runtime Environment (JRE)</a:t>
            </a:r>
          </a:p>
          <a:p>
            <a:pPr lvl="1" eaLnBrk="1" hangingPunct="1"/>
            <a:r>
              <a:rPr lang="pt-BR" altLang="pt-BR"/>
              <a:t>A JRE contém bibliotecas, a máquina virtual Java (JVM) e outros componentes para rodar applets e aplicações escritas na linguagem de programação Java</a:t>
            </a:r>
          </a:p>
          <a:p>
            <a:pPr lvl="1" eaLnBrk="1" hangingPunct="1"/>
            <a:r>
              <a:rPr lang="pt-BR" altLang="pt-BR"/>
              <a:t>A JRE não contém ferramentas e utilitários como compiladores e depuradores para desenvolvimento de applets e aplicações</a:t>
            </a:r>
          </a:p>
        </p:txBody>
      </p:sp>
      <p:sp>
        <p:nvSpPr>
          <p:cNvPr id="41988" name="Espaço Reservado para Rodapé 1">
            <a:extLst>
              <a:ext uri="{FF2B5EF4-FFF2-40B4-BE49-F238E27FC236}">
                <a16:creationId xmlns:a16="http://schemas.microsoft.com/office/drawing/2014/main" id="{639B984E-6957-40B1-97C1-F35C5C3DED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41989" name="Espaço Reservado para Número de Slide 2">
            <a:extLst>
              <a:ext uri="{FF2B5EF4-FFF2-40B4-BE49-F238E27FC236}">
                <a16:creationId xmlns:a16="http://schemas.microsoft.com/office/drawing/2014/main" id="{D352B11A-2CE4-4065-A6DA-EE0B8E5319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28A48F79-217E-4047-A490-9EAEB7862724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39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DE8FD88-1EB6-4B43-B221-99C3779C35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513"/>
            <a:ext cx="8496300" cy="4419600"/>
          </a:xfrm>
        </p:spPr>
        <p:txBody>
          <a:bodyPr/>
          <a:lstStyle/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tabLst>
                <a:tab pos="304800" algn="l"/>
              </a:tabLst>
            </a:pPr>
            <a:r>
              <a:rPr lang="pt-PT" altLang="pt-BR" sz="2000" b="1">
                <a:latin typeface="Roboto"/>
                <a:ea typeface="Roboto"/>
                <a:cs typeface="Roboto"/>
              </a:rPr>
              <a:t>	1.5 Encapsulamento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Métodos / Atributos estáticos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Métodos / Atributos privados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Métodos / Atributos públicos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tabLst>
                <a:tab pos="304800" algn="l"/>
              </a:tabLst>
            </a:pP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tabLst>
                <a:tab pos="304800" algn="l"/>
              </a:tabLst>
            </a:pPr>
            <a:r>
              <a:rPr lang="pt-PT" altLang="pt-BR" sz="2000" b="1">
                <a:latin typeface="Roboto"/>
                <a:ea typeface="Roboto"/>
                <a:cs typeface="Roboto"/>
              </a:rPr>
              <a:t>	1.6 Coleções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List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Set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Map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Espaço Reservado para Rodapé 1">
            <a:extLst>
              <a:ext uri="{FF2B5EF4-FFF2-40B4-BE49-F238E27FC236}">
                <a16:creationId xmlns:a16="http://schemas.microsoft.com/office/drawing/2014/main" id="{7C1401DA-BD8B-4EE4-87E1-10811AFF89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6148" name="Espaço Reservado para Número de Slide 2">
            <a:extLst>
              <a:ext uri="{FF2B5EF4-FFF2-40B4-BE49-F238E27FC236}">
                <a16:creationId xmlns:a16="http://schemas.microsoft.com/office/drawing/2014/main" id="{278B7FBE-49D0-479A-9D2C-D191F10417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fld id="{AB5F5315-96D0-4E95-8CCC-36A96B45350C}" type="slidenum">
              <a:rPr lang="pt-BR" altLang="pt-BR" sz="1400">
                <a:solidFill>
                  <a:schemeClr val="tx1"/>
                </a:solidFill>
              </a:rPr>
              <a:pPr/>
              <a:t>4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E3485C38-E48C-4A30-81AD-8C3986F91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603250"/>
          </a:xfrm>
        </p:spPr>
        <p:txBody>
          <a:bodyPr/>
          <a:lstStyle/>
          <a:p>
            <a:pPr eaLnBrk="1" hangingPunct="1"/>
            <a:r>
              <a:rPr lang="pt-BR" altLang="pt-BR"/>
              <a:t>Ementa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4B7937E-2874-44FB-BE34-C4F9F8374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Tipos de distribuição</a:t>
            </a:r>
          </a:p>
        </p:txBody>
      </p:sp>
      <p:sp>
        <p:nvSpPr>
          <p:cNvPr id="430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F5AF834-EA64-4368-9866-226B5D1B3D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Java development Kit (JDK)</a:t>
            </a:r>
          </a:p>
          <a:p>
            <a:pPr lvl="1" eaLnBrk="1" hangingPunct="1"/>
            <a:r>
              <a:rPr lang="pt-BR" altLang="pt-BR"/>
              <a:t>A JDK é um superconjunto da JRE, e contém tudo o que está presente na JRE, mais ferramentas tais como compilador e depurador necessários para desenvolvimento de applets e aplicações</a:t>
            </a:r>
          </a:p>
        </p:txBody>
      </p:sp>
      <p:sp>
        <p:nvSpPr>
          <p:cNvPr id="43012" name="Espaço Reservado para Rodapé 1">
            <a:extLst>
              <a:ext uri="{FF2B5EF4-FFF2-40B4-BE49-F238E27FC236}">
                <a16:creationId xmlns:a16="http://schemas.microsoft.com/office/drawing/2014/main" id="{86E54D13-6616-42AF-87DF-80681F34B9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43013" name="Espaço Reservado para Número de Slide 2">
            <a:extLst>
              <a:ext uri="{FF2B5EF4-FFF2-40B4-BE49-F238E27FC236}">
                <a16:creationId xmlns:a16="http://schemas.microsoft.com/office/drawing/2014/main" id="{BAAF6D04-3F4A-4FA8-9004-CF9B24F764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C790D1BA-6A23-491C-B6F9-A4C6B8549D4B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40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438336B-3210-4C6A-BF7F-E0CC972A3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Tipos de distribuição</a:t>
            </a:r>
          </a:p>
        </p:txBody>
      </p:sp>
      <p:sp>
        <p:nvSpPr>
          <p:cNvPr id="440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71AE270-8DC8-414E-8332-E3A3E7C245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J2EE aplica-se à:</a:t>
            </a:r>
          </a:p>
          <a:p>
            <a:pPr lvl="1" eaLnBrk="1" hangingPunct="1"/>
            <a:r>
              <a:rPr lang="pt-BR" altLang="pt-BR"/>
              <a:t>Web Services</a:t>
            </a:r>
          </a:p>
          <a:p>
            <a:pPr lvl="1" eaLnBrk="1" hangingPunct="1"/>
            <a:r>
              <a:rPr lang="pt-BR" altLang="pt-BR">
                <a:cs typeface="Times New Roman" panose="02020603050405020304" pitchFamily="18" charset="0"/>
              </a:rPr>
              <a:t>Aplicações complexas para rodar na Internet</a:t>
            </a:r>
            <a:endParaRPr lang="pt-BR" altLang="pt-BR"/>
          </a:p>
          <a:p>
            <a:pPr lvl="1" eaLnBrk="1" hangingPunct="1"/>
            <a:r>
              <a:rPr lang="pt-BR" altLang="pt-BR"/>
              <a:t>Aplicações para servidores tais como: JSP, EJB e etc</a:t>
            </a:r>
          </a:p>
        </p:txBody>
      </p:sp>
      <p:sp>
        <p:nvSpPr>
          <p:cNvPr id="44036" name="Espaço Reservado para Rodapé 1">
            <a:extLst>
              <a:ext uri="{FF2B5EF4-FFF2-40B4-BE49-F238E27FC236}">
                <a16:creationId xmlns:a16="http://schemas.microsoft.com/office/drawing/2014/main" id="{C50FDE97-E7BD-4C7E-9458-ECC7D4F0ED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44037" name="Espaço Reservado para Número de Slide 2">
            <a:extLst>
              <a:ext uri="{FF2B5EF4-FFF2-40B4-BE49-F238E27FC236}">
                <a16:creationId xmlns:a16="http://schemas.microsoft.com/office/drawing/2014/main" id="{1B1B5F97-D1C0-4E41-9A9C-9EBFB1DBD5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0C522A1A-6D8A-4E4E-B34A-3BB42D7B2779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41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5631B8B-FB45-43C8-B6B9-4FA12DD1B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Tipos de distribuição</a:t>
            </a:r>
          </a:p>
        </p:txBody>
      </p:sp>
      <p:sp>
        <p:nvSpPr>
          <p:cNvPr id="450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7CE8497-2DB5-432D-A93D-351E5769E5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J2ME aplica-se à:</a:t>
            </a:r>
          </a:p>
          <a:p>
            <a:pPr lvl="1" eaLnBrk="1" hangingPunct="1"/>
            <a:r>
              <a:rPr lang="pt-BR" altLang="pt-BR"/>
              <a:t>Programação de pequenos dispositivos eletrônicos como: agendas eletrônicas, telefone celular, palmtop e aparelhos eletrônicos em geral</a:t>
            </a:r>
          </a:p>
        </p:txBody>
      </p:sp>
      <p:sp>
        <p:nvSpPr>
          <p:cNvPr id="45060" name="Espaço Reservado para Rodapé 1">
            <a:extLst>
              <a:ext uri="{FF2B5EF4-FFF2-40B4-BE49-F238E27FC236}">
                <a16:creationId xmlns:a16="http://schemas.microsoft.com/office/drawing/2014/main" id="{6D3E35B8-1253-4A36-951B-B44E1544C5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45061" name="Espaço Reservado para Número de Slide 2">
            <a:extLst>
              <a:ext uri="{FF2B5EF4-FFF2-40B4-BE49-F238E27FC236}">
                <a16:creationId xmlns:a16="http://schemas.microsoft.com/office/drawing/2014/main" id="{EDF1035B-530F-49EB-9EA7-E183AB6917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57F9298F-F05E-45F7-A427-D8B52CBC1BEA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42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1B4F4B4-E32E-48BF-8256-C731D8807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Tipos de distribuição</a:t>
            </a:r>
          </a:p>
        </p:txBody>
      </p:sp>
      <p:sp>
        <p:nvSpPr>
          <p:cNvPr id="460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818399B-340B-41D3-8C71-8ACD289CB4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800600"/>
          </a:xfrm>
        </p:spPr>
        <p:txBody>
          <a:bodyPr/>
          <a:lstStyle/>
          <a:p>
            <a:pPr eaLnBrk="1" hangingPunct="1"/>
            <a:r>
              <a:rPr lang="pt-BR" altLang="pt-BR"/>
              <a:t>Evolução da plataforma Java</a:t>
            </a:r>
          </a:p>
          <a:p>
            <a:pPr lvl="1" eaLnBrk="1" hangingPunct="1"/>
            <a:r>
              <a:rPr lang="pt-BR" altLang="pt-BR"/>
              <a:t>Java Development Kit 1.1</a:t>
            </a:r>
          </a:p>
          <a:p>
            <a:pPr lvl="1" eaLnBrk="1" hangingPunct="1"/>
            <a:r>
              <a:rPr lang="pt-BR" altLang="pt-BR"/>
              <a:t>Java 2 Platform 1.2; (J2SE, J2EE e  J2ME)</a:t>
            </a:r>
          </a:p>
          <a:p>
            <a:pPr lvl="1" eaLnBrk="1" hangingPunct="1"/>
            <a:r>
              <a:rPr lang="pt-BR" altLang="pt-BR"/>
              <a:t>Java 2 Platform 1.3; (J2SE, J2EE e J2ME)</a:t>
            </a:r>
          </a:p>
          <a:p>
            <a:pPr lvl="1" eaLnBrk="1" hangingPunct="1"/>
            <a:r>
              <a:rPr lang="pt-BR" altLang="pt-BR"/>
              <a:t>Java 2 Platform 1.4; (J2SE, J2EE e J2ME)</a:t>
            </a:r>
          </a:p>
          <a:p>
            <a:pPr lvl="1" eaLnBrk="1" hangingPunct="1"/>
            <a:r>
              <a:rPr lang="pt-BR" altLang="pt-BR"/>
              <a:t>Java Platform 5; (JSE 5, JEE 5 e JME 5)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OBS: A partir da versão 1.2, passou para Java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        A partir da versão 1.5, passou para Java 5</a:t>
            </a:r>
          </a:p>
        </p:txBody>
      </p:sp>
      <p:sp>
        <p:nvSpPr>
          <p:cNvPr id="46084" name="Espaço Reservado para Rodapé 1">
            <a:extLst>
              <a:ext uri="{FF2B5EF4-FFF2-40B4-BE49-F238E27FC236}">
                <a16:creationId xmlns:a16="http://schemas.microsoft.com/office/drawing/2014/main" id="{263F700D-7C5F-4EF4-BF0D-CE2B01BF7B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46085" name="Espaço Reservado para Número de Slide 2">
            <a:extLst>
              <a:ext uri="{FF2B5EF4-FFF2-40B4-BE49-F238E27FC236}">
                <a16:creationId xmlns:a16="http://schemas.microsoft.com/office/drawing/2014/main" id="{93B49004-7321-4153-820F-7E24B7FF08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1DA7EE9B-A5B0-4A17-B569-17846DB3CA03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43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D4D607C-DBA6-435B-9A44-48DF1933F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Tipos de distribuição</a:t>
            </a:r>
          </a:p>
        </p:txBody>
      </p:sp>
      <p:sp>
        <p:nvSpPr>
          <p:cNvPr id="471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BEEFBF2-A885-4B9B-A80C-4116F79129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O documento escrito possui uma passo-a-passo para fazer o download e instalação do JDK 1.4.2</a:t>
            </a:r>
          </a:p>
        </p:txBody>
      </p:sp>
      <p:sp>
        <p:nvSpPr>
          <p:cNvPr id="47108" name="Espaço Reservado para Rodapé 1">
            <a:extLst>
              <a:ext uri="{FF2B5EF4-FFF2-40B4-BE49-F238E27FC236}">
                <a16:creationId xmlns:a16="http://schemas.microsoft.com/office/drawing/2014/main" id="{E50F1F6B-2B87-4D40-886C-2A750BDBFA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47109" name="Espaço Reservado para Número de Slide 2">
            <a:extLst>
              <a:ext uri="{FF2B5EF4-FFF2-40B4-BE49-F238E27FC236}">
                <a16:creationId xmlns:a16="http://schemas.microsoft.com/office/drawing/2014/main" id="{D77F9513-BC0F-4907-BE04-DD6A79E0CA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D711E6EF-69CC-430D-A5F4-9458B5A969D3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44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D53E715-DF9A-4703-98C0-060A99AF1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JVM</a:t>
            </a:r>
            <a:br>
              <a:rPr lang="pt-BR" altLang="pt-BR"/>
            </a:br>
            <a:r>
              <a:rPr lang="pt-BR" altLang="pt-BR"/>
              <a:t>Java Virtual Machine</a:t>
            </a:r>
          </a:p>
        </p:txBody>
      </p:sp>
      <p:sp>
        <p:nvSpPr>
          <p:cNvPr id="481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3AE2B2-7AD0-42DF-ACA3-A1D66B0F49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JVM: É uma máquina imaginária que é implementada para emulação, em software, de uma máquina real. O código para a JVM está armazenado em arquivos .class</a:t>
            </a:r>
          </a:p>
          <a:p>
            <a:pPr eaLnBrk="1" hangingPunct="1"/>
            <a:r>
              <a:rPr lang="pt-BR" altLang="pt-BR"/>
              <a:t>arquivos .class: São gerados a partir do processo de compilação e linkedição</a:t>
            </a:r>
          </a:p>
          <a:p>
            <a:pPr eaLnBrk="1" hangingPunct="1"/>
            <a:r>
              <a:rPr lang="pt-BR" altLang="pt-BR"/>
              <a:t>Bytecode: É um arquivo .class</a:t>
            </a:r>
          </a:p>
        </p:txBody>
      </p:sp>
      <p:sp>
        <p:nvSpPr>
          <p:cNvPr id="48132" name="Espaço Reservado para Rodapé 1">
            <a:extLst>
              <a:ext uri="{FF2B5EF4-FFF2-40B4-BE49-F238E27FC236}">
                <a16:creationId xmlns:a16="http://schemas.microsoft.com/office/drawing/2014/main" id="{B94D6DE9-6B0D-46EF-BE66-DA1B30D3E8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48133" name="Espaço Reservado para Número de Slide 2">
            <a:extLst>
              <a:ext uri="{FF2B5EF4-FFF2-40B4-BE49-F238E27FC236}">
                <a16:creationId xmlns:a16="http://schemas.microsoft.com/office/drawing/2014/main" id="{EEB25651-F58F-4BDA-8F12-69B87405A8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8D6FEE20-8094-4511-9662-60F764147CE7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45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4C2DD78-3CC1-44F3-9609-10C7E9613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JVM</a:t>
            </a:r>
            <a:br>
              <a:rPr lang="pt-BR" altLang="pt-BR"/>
            </a:br>
            <a:r>
              <a:rPr lang="pt-BR" altLang="pt-BR"/>
              <a:t>Java Virtual Machine</a:t>
            </a:r>
          </a:p>
        </p:txBody>
      </p:sp>
      <p:sp>
        <p:nvSpPr>
          <p:cNvPr id="491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8750447-1385-438F-A6C7-13E5D3FE84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Um arquivo bytecode (class) é comum a todos os sistemas operacionais que tenham uma JVM instalada.</a:t>
            </a:r>
          </a:p>
          <a:p>
            <a:pPr eaLnBrk="1" hangingPunct="1"/>
            <a:r>
              <a:rPr lang="pt-BR" altLang="pt-BR"/>
              <a:t>Um programa Java é considerado multiplataforma porque um mesmo binário Java pode ser executado nas diferentes plataformas que implementam a JVM</a:t>
            </a:r>
          </a:p>
        </p:txBody>
      </p:sp>
      <p:sp>
        <p:nvSpPr>
          <p:cNvPr id="49156" name="Espaço Reservado para Rodapé 1">
            <a:extLst>
              <a:ext uri="{FF2B5EF4-FFF2-40B4-BE49-F238E27FC236}">
                <a16:creationId xmlns:a16="http://schemas.microsoft.com/office/drawing/2014/main" id="{DB9CC5BE-0920-4529-82BD-C0BBD19887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49157" name="Espaço Reservado para Número de Slide 2">
            <a:extLst>
              <a:ext uri="{FF2B5EF4-FFF2-40B4-BE49-F238E27FC236}">
                <a16:creationId xmlns:a16="http://schemas.microsoft.com/office/drawing/2014/main" id="{AB001940-68B1-4180-BE98-A7A567D24A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61D09C0F-DF96-4CD1-8B08-4F055FEF2708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46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746DA6D-B724-4CD2-AD73-9B1FF993F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JVM</a:t>
            </a:r>
            <a:br>
              <a:rPr lang="pt-BR" altLang="pt-BR"/>
            </a:br>
            <a:r>
              <a:rPr lang="pt-BR" altLang="pt-BR"/>
              <a:t>Java Virtual Machine</a:t>
            </a:r>
          </a:p>
        </p:txBody>
      </p:sp>
      <p:sp>
        <p:nvSpPr>
          <p:cNvPr id="501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F91C66E-8FC2-4C5B-8FFA-0C965582DF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</p:txBody>
      </p:sp>
      <p:grpSp>
        <p:nvGrpSpPr>
          <p:cNvPr id="50180" name="Group 4">
            <a:extLst>
              <a:ext uri="{FF2B5EF4-FFF2-40B4-BE49-F238E27FC236}">
                <a16:creationId xmlns:a16="http://schemas.microsoft.com/office/drawing/2014/main" id="{57501F75-DD3F-4D80-AB87-81B53F19A06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7620000" cy="4572000"/>
            <a:chOff x="1815" y="5554"/>
            <a:chExt cx="8265" cy="5221"/>
          </a:xfrm>
        </p:grpSpPr>
        <p:grpSp>
          <p:nvGrpSpPr>
            <p:cNvPr id="50183" name="Group 5">
              <a:extLst>
                <a:ext uri="{FF2B5EF4-FFF2-40B4-BE49-F238E27FC236}">
                  <a16:creationId xmlns:a16="http://schemas.microsoft.com/office/drawing/2014/main" id="{B4802567-A03A-4E5B-BF87-3E79F4399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5" y="5554"/>
              <a:ext cx="8265" cy="5221"/>
              <a:chOff x="1815" y="5557"/>
              <a:chExt cx="8265" cy="5221"/>
            </a:xfrm>
          </p:grpSpPr>
          <p:sp>
            <p:nvSpPr>
              <p:cNvPr id="51209" name="AutoShape 6">
                <a:extLst>
                  <a:ext uri="{FF2B5EF4-FFF2-40B4-BE49-F238E27FC236}">
                    <a16:creationId xmlns:a16="http://schemas.microsoft.com/office/drawing/2014/main" id="{888937BE-953B-4046-8CA0-0D1A73B43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5" y="7716"/>
                <a:ext cx="1197" cy="901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0186" name="Text Box 7">
                <a:extLst>
                  <a:ext uri="{FF2B5EF4-FFF2-40B4-BE49-F238E27FC236}">
                    <a16:creationId xmlns:a16="http://schemas.microsoft.com/office/drawing/2014/main" id="{D8148415-B08F-494E-AF62-1C8B3DA76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9" y="7897"/>
                <a:ext cx="912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fonte</a:t>
                </a:r>
              </a:p>
            </p:txBody>
          </p:sp>
          <p:sp>
            <p:nvSpPr>
              <p:cNvPr id="51211" name="Oval 8">
                <a:extLst>
                  <a:ext uri="{FF2B5EF4-FFF2-40B4-BE49-F238E27FC236}">
                    <a16:creationId xmlns:a16="http://schemas.microsoft.com/office/drawing/2014/main" id="{B06A7E1E-78F0-4F8D-8A75-F7E4945EA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" y="6097"/>
                <a:ext cx="142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1212" name="Oval 9">
                <a:extLst>
                  <a:ext uri="{FF2B5EF4-FFF2-40B4-BE49-F238E27FC236}">
                    <a16:creationId xmlns:a16="http://schemas.microsoft.com/office/drawing/2014/main" id="{B50B404E-8DB9-40A8-9904-28572F5B5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" y="6996"/>
                <a:ext cx="142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1213" name="Oval 10">
                <a:extLst>
                  <a:ext uri="{FF2B5EF4-FFF2-40B4-BE49-F238E27FC236}">
                    <a16:creationId xmlns:a16="http://schemas.microsoft.com/office/drawing/2014/main" id="{1575A958-113B-436B-988A-6BE47FE69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7897"/>
                <a:ext cx="142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1214" name="Oval 11">
                <a:extLst>
                  <a:ext uri="{FF2B5EF4-FFF2-40B4-BE49-F238E27FC236}">
                    <a16:creationId xmlns:a16="http://schemas.microsoft.com/office/drawing/2014/main" id="{1E0AD3CE-55BE-4788-97C8-FD38C195C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8797"/>
                <a:ext cx="142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1215" name="Oval 12">
                <a:extLst>
                  <a:ext uri="{FF2B5EF4-FFF2-40B4-BE49-F238E27FC236}">
                    <a16:creationId xmlns:a16="http://schemas.microsoft.com/office/drawing/2014/main" id="{2FDCC78C-3975-4E4B-8CA7-B385AFF28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9698"/>
                <a:ext cx="142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0192" name="Line 13">
                <a:extLst>
                  <a:ext uri="{FF2B5EF4-FFF2-40B4-BE49-F238E27FC236}">
                    <a16:creationId xmlns:a16="http://schemas.microsoft.com/office/drawing/2014/main" id="{0BC27519-1145-4E09-A3D1-E8E1AF2D3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2" y="6457"/>
                <a:ext cx="399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193" name="Line 14">
                <a:extLst>
                  <a:ext uri="{FF2B5EF4-FFF2-40B4-BE49-F238E27FC236}">
                    <a16:creationId xmlns:a16="http://schemas.microsoft.com/office/drawing/2014/main" id="{6BF2CC46-F4E9-42C8-ACA1-697A031B3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2" y="7357"/>
                <a:ext cx="456" cy="8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194" name="Line 15">
                <a:extLst>
                  <a:ext uri="{FF2B5EF4-FFF2-40B4-BE49-F238E27FC236}">
                    <a16:creationId xmlns:a16="http://schemas.microsoft.com/office/drawing/2014/main" id="{73EC6DE6-B457-4929-9711-7350F7038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2" y="8257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195" name="Line 16">
                <a:extLst>
                  <a:ext uri="{FF2B5EF4-FFF2-40B4-BE49-F238E27FC236}">
                    <a16:creationId xmlns:a16="http://schemas.microsoft.com/office/drawing/2014/main" id="{D9CCDB91-EECF-4A37-9B58-CE3662F1D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8257"/>
                <a:ext cx="513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196" name="Line 17">
                <a:extLst>
                  <a:ext uri="{FF2B5EF4-FFF2-40B4-BE49-F238E27FC236}">
                    <a16:creationId xmlns:a16="http://schemas.microsoft.com/office/drawing/2014/main" id="{82F7481F-B3F3-4F58-AC78-7DA5CFB19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2" y="8257"/>
                <a:ext cx="399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197" name="Line 18">
                <a:extLst>
                  <a:ext uri="{FF2B5EF4-FFF2-40B4-BE49-F238E27FC236}">
                    <a16:creationId xmlns:a16="http://schemas.microsoft.com/office/drawing/2014/main" id="{8C8D35B4-E421-450C-BC85-D46748E83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6" y="5735"/>
                <a:ext cx="0" cy="50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198" name="Line 19">
                <a:extLst>
                  <a:ext uri="{FF2B5EF4-FFF2-40B4-BE49-F238E27FC236}">
                    <a16:creationId xmlns:a16="http://schemas.microsoft.com/office/drawing/2014/main" id="{EBBFF428-82CC-4438-8508-C4096CF11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2" y="5738"/>
                <a:ext cx="0" cy="50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199" name="Text Box 20">
                <a:extLst>
                  <a:ext uri="{FF2B5EF4-FFF2-40B4-BE49-F238E27FC236}">
                    <a16:creationId xmlns:a16="http://schemas.microsoft.com/office/drawing/2014/main" id="{1F51227E-70D3-4554-8741-E2BEDE4112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" y="5557"/>
                <a:ext cx="2337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5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Compiladores Java</a:t>
                </a:r>
              </a:p>
            </p:txBody>
          </p:sp>
          <p:sp>
            <p:nvSpPr>
              <p:cNvPr id="50200" name="Text Box 21">
                <a:extLst>
                  <a:ext uri="{FF2B5EF4-FFF2-40B4-BE49-F238E27FC236}">
                    <a16:creationId xmlns:a16="http://schemas.microsoft.com/office/drawing/2014/main" id="{C902FD1F-2CFD-4839-825B-B5A16E9A1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5" y="7051"/>
                <a:ext cx="1140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Solaris</a:t>
                </a:r>
              </a:p>
            </p:txBody>
          </p:sp>
          <p:sp>
            <p:nvSpPr>
              <p:cNvPr id="50201" name="Text Box 22">
                <a:extLst>
                  <a:ext uri="{FF2B5EF4-FFF2-40B4-BE49-F238E27FC236}">
                    <a16:creationId xmlns:a16="http://schemas.microsoft.com/office/drawing/2014/main" id="{140D7E10-076B-4576-A6F2-CAF1E156C3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7951"/>
                <a:ext cx="912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Linux</a:t>
                </a:r>
              </a:p>
            </p:txBody>
          </p:sp>
          <p:sp>
            <p:nvSpPr>
              <p:cNvPr id="50202" name="Text Box 23">
                <a:extLst>
                  <a:ext uri="{FF2B5EF4-FFF2-40B4-BE49-F238E27FC236}">
                    <a16:creationId xmlns:a16="http://schemas.microsoft.com/office/drawing/2014/main" id="{9BC8FB3B-A5D5-4D27-9977-0360CC440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3" y="8852"/>
                <a:ext cx="741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OS2</a:t>
                </a:r>
              </a:p>
            </p:txBody>
          </p:sp>
          <p:sp>
            <p:nvSpPr>
              <p:cNvPr id="50203" name="Text Box 24">
                <a:extLst>
                  <a:ext uri="{FF2B5EF4-FFF2-40B4-BE49-F238E27FC236}">
                    <a16:creationId xmlns:a16="http://schemas.microsoft.com/office/drawing/2014/main" id="{45DFA19B-800E-4FAF-AD49-900F9A02A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9751"/>
                <a:ext cx="912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MacOS</a:t>
                </a:r>
              </a:p>
            </p:txBody>
          </p:sp>
          <p:sp>
            <p:nvSpPr>
              <p:cNvPr id="50204" name="Text Box 25">
                <a:extLst>
                  <a:ext uri="{FF2B5EF4-FFF2-40B4-BE49-F238E27FC236}">
                    <a16:creationId xmlns:a16="http://schemas.microsoft.com/office/drawing/2014/main" id="{FC4ECA11-D30B-4498-BE72-7FEA375A6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2" y="6151"/>
                <a:ext cx="969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Win32</a:t>
                </a:r>
              </a:p>
            </p:txBody>
          </p:sp>
          <p:sp>
            <p:nvSpPr>
              <p:cNvPr id="51229" name="AutoShape 26">
                <a:extLst>
                  <a:ext uri="{FF2B5EF4-FFF2-40B4-BE49-F238E27FC236}">
                    <a16:creationId xmlns:a16="http://schemas.microsoft.com/office/drawing/2014/main" id="{CD3698CE-B7E7-4A44-A14A-BAF847B02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4" y="7716"/>
                <a:ext cx="1254" cy="901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0206" name="Text Box 27">
                <a:extLst>
                  <a:ext uri="{FF2B5EF4-FFF2-40B4-BE49-F238E27FC236}">
                    <a16:creationId xmlns:a16="http://schemas.microsoft.com/office/drawing/2014/main" id="{3EC938EE-8F4B-44BB-BB4C-85586A4D5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3" y="7897"/>
                <a:ext cx="1253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/>
                <a:r>
                  <a:rPr lang="pt-BR" altLang="pt-BR" sz="15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ByteCode</a:t>
                </a:r>
              </a:p>
            </p:txBody>
          </p:sp>
          <p:sp>
            <p:nvSpPr>
              <p:cNvPr id="50207" name="Line 28">
                <a:extLst>
                  <a:ext uri="{FF2B5EF4-FFF2-40B4-BE49-F238E27FC236}">
                    <a16:creationId xmlns:a16="http://schemas.microsoft.com/office/drawing/2014/main" id="{EF356D14-C699-48FA-A4C9-25DF9E973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6457"/>
                <a:ext cx="627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08" name="Line 29">
                <a:extLst>
                  <a:ext uri="{FF2B5EF4-FFF2-40B4-BE49-F238E27FC236}">
                    <a16:creationId xmlns:a16="http://schemas.microsoft.com/office/drawing/2014/main" id="{E2B7825C-34EF-4E43-8EE3-E7C1C5E4E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9" y="7357"/>
                <a:ext cx="684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09" name="Line 30">
                <a:extLst>
                  <a:ext uri="{FF2B5EF4-FFF2-40B4-BE49-F238E27FC236}">
                    <a16:creationId xmlns:a16="http://schemas.microsoft.com/office/drawing/2014/main" id="{E0305CFC-A32C-40D0-8776-FA6C9352F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6" y="8257"/>
                <a:ext cx="6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10" name="Line 31">
                <a:extLst>
                  <a:ext uri="{FF2B5EF4-FFF2-40B4-BE49-F238E27FC236}">
                    <a16:creationId xmlns:a16="http://schemas.microsoft.com/office/drawing/2014/main" id="{E1089013-E8F0-4433-8F12-8491F9A11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8437"/>
                <a:ext cx="627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11" name="Line 32">
                <a:extLst>
                  <a:ext uri="{FF2B5EF4-FFF2-40B4-BE49-F238E27FC236}">
                    <a16:creationId xmlns:a16="http://schemas.microsoft.com/office/drawing/2014/main" id="{8B172985-5473-4B25-80E4-A0C2BC298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6" y="8617"/>
                <a:ext cx="627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12" name="Line 33">
                <a:extLst>
                  <a:ext uri="{FF2B5EF4-FFF2-40B4-BE49-F238E27FC236}">
                    <a16:creationId xmlns:a16="http://schemas.microsoft.com/office/drawing/2014/main" id="{E173222F-3FDC-449C-BE63-36DBBE738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31" y="5737"/>
                <a:ext cx="0" cy="50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13" name="Text Box 34">
                <a:extLst>
                  <a:ext uri="{FF2B5EF4-FFF2-40B4-BE49-F238E27FC236}">
                    <a16:creationId xmlns:a16="http://schemas.microsoft.com/office/drawing/2014/main" id="{B498C036-DBF5-4AED-B765-F6B76CC2F4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3" y="5557"/>
                <a:ext cx="912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JVM</a:t>
                </a:r>
              </a:p>
            </p:txBody>
          </p:sp>
          <p:sp>
            <p:nvSpPr>
              <p:cNvPr id="51238" name="Oval 35">
                <a:extLst>
                  <a:ext uri="{FF2B5EF4-FFF2-40B4-BE49-F238E27FC236}">
                    <a16:creationId xmlns:a16="http://schemas.microsoft.com/office/drawing/2014/main" id="{7F09AEDD-8345-4CEC-88B3-7214AC803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1" y="6097"/>
                <a:ext cx="1426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1239" name="Oval 36">
                <a:extLst>
                  <a:ext uri="{FF2B5EF4-FFF2-40B4-BE49-F238E27FC236}">
                    <a16:creationId xmlns:a16="http://schemas.microsoft.com/office/drawing/2014/main" id="{7B514FFA-0D6B-4194-85F7-B9531FD80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1" y="6996"/>
                <a:ext cx="1426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1240" name="Oval 37">
                <a:extLst>
                  <a:ext uri="{FF2B5EF4-FFF2-40B4-BE49-F238E27FC236}">
                    <a16:creationId xmlns:a16="http://schemas.microsoft.com/office/drawing/2014/main" id="{E2158E6C-5D61-44A2-ADCD-AE1288CD2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0" y="7897"/>
                <a:ext cx="142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1241" name="Oval 38">
                <a:extLst>
                  <a:ext uri="{FF2B5EF4-FFF2-40B4-BE49-F238E27FC236}">
                    <a16:creationId xmlns:a16="http://schemas.microsoft.com/office/drawing/2014/main" id="{CD941AE7-33AD-4C60-9AF3-422850CC7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0" y="8797"/>
                <a:ext cx="142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1242" name="Oval 39">
                <a:extLst>
                  <a:ext uri="{FF2B5EF4-FFF2-40B4-BE49-F238E27FC236}">
                    <a16:creationId xmlns:a16="http://schemas.microsoft.com/office/drawing/2014/main" id="{E30B9A6E-4A41-4B0E-8540-93F5BAC79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0" y="9698"/>
                <a:ext cx="1424" cy="5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0219" name="Text Box 40">
                <a:extLst>
                  <a:ext uri="{FF2B5EF4-FFF2-40B4-BE49-F238E27FC236}">
                    <a16:creationId xmlns:a16="http://schemas.microsoft.com/office/drawing/2014/main" id="{17116E40-E99E-4987-A7C1-1E3B90EB02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3" y="7051"/>
                <a:ext cx="1140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Solaris</a:t>
                </a:r>
              </a:p>
            </p:txBody>
          </p:sp>
          <p:sp>
            <p:nvSpPr>
              <p:cNvPr id="50220" name="Text Box 41">
                <a:extLst>
                  <a:ext uri="{FF2B5EF4-FFF2-40B4-BE49-F238E27FC236}">
                    <a16:creationId xmlns:a16="http://schemas.microsoft.com/office/drawing/2014/main" id="{2D5FA6E3-6544-4663-9293-34E4D21B1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4" y="7951"/>
                <a:ext cx="912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Linux</a:t>
                </a:r>
              </a:p>
            </p:txBody>
          </p:sp>
          <p:sp>
            <p:nvSpPr>
              <p:cNvPr id="50221" name="Text Box 42">
                <a:extLst>
                  <a:ext uri="{FF2B5EF4-FFF2-40B4-BE49-F238E27FC236}">
                    <a16:creationId xmlns:a16="http://schemas.microsoft.com/office/drawing/2014/main" id="{61C024EE-EB8A-4A34-ADBA-B42A61678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1" y="8852"/>
                <a:ext cx="741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OS2</a:t>
                </a:r>
              </a:p>
            </p:txBody>
          </p:sp>
          <p:sp>
            <p:nvSpPr>
              <p:cNvPr id="50222" name="Text Box 43">
                <a:extLst>
                  <a:ext uri="{FF2B5EF4-FFF2-40B4-BE49-F238E27FC236}">
                    <a16:creationId xmlns:a16="http://schemas.microsoft.com/office/drawing/2014/main" id="{646154A8-F44A-47A1-8D17-CFD8B2705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4" y="9751"/>
                <a:ext cx="912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MacOS</a:t>
                </a:r>
              </a:p>
            </p:txBody>
          </p:sp>
          <p:sp>
            <p:nvSpPr>
              <p:cNvPr id="50223" name="Text Box 44">
                <a:extLst>
                  <a:ext uri="{FF2B5EF4-FFF2-40B4-BE49-F238E27FC236}">
                    <a16:creationId xmlns:a16="http://schemas.microsoft.com/office/drawing/2014/main" id="{57A6C90A-2D51-4984-AC90-6EB159BF6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30" y="6151"/>
                <a:ext cx="969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Win32</a:t>
                </a:r>
              </a:p>
            </p:txBody>
          </p:sp>
          <p:sp>
            <p:nvSpPr>
              <p:cNvPr id="50224" name="Line 45">
                <a:extLst>
                  <a:ext uri="{FF2B5EF4-FFF2-40B4-BE49-F238E27FC236}">
                    <a16:creationId xmlns:a16="http://schemas.microsoft.com/office/drawing/2014/main" id="{58EA1C21-DADF-4144-BB53-3652D931F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17" y="6457"/>
                <a:ext cx="342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25" name="Line 46">
                <a:extLst>
                  <a:ext uri="{FF2B5EF4-FFF2-40B4-BE49-F238E27FC236}">
                    <a16:creationId xmlns:a16="http://schemas.microsoft.com/office/drawing/2014/main" id="{B65D4074-7A62-42D7-A815-8C380F074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17" y="7357"/>
                <a:ext cx="342" cy="8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26" name="Line 47">
                <a:extLst>
                  <a:ext uri="{FF2B5EF4-FFF2-40B4-BE49-F238E27FC236}">
                    <a16:creationId xmlns:a16="http://schemas.microsoft.com/office/drawing/2014/main" id="{ED05C451-BCD2-468E-8D75-247B9BF93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17" y="8257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27" name="Line 48">
                <a:extLst>
                  <a:ext uri="{FF2B5EF4-FFF2-40B4-BE49-F238E27FC236}">
                    <a16:creationId xmlns:a16="http://schemas.microsoft.com/office/drawing/2014/main" id="{32AE86FD-0408-4723-92F9-69D408DF9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7" y="8257"/>
                <a:ext cx="456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28" name="Line 49">
                <a:extLst>
                  <a:ext uri="{FF2B5EF4-FFF2-40B4-BE49-F238E27FC236}">
                    <a16:creationId xmlns:a16="http://schemas.microsoft.com/office/drawing/2014/main" id="{8144ABBB-4C7A-4C79-8823-5528CD761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7" y="8257"/>
                <a:ext cx="456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53" name="Rectangle 50">
                <a:extLst>
                  <a:ext uri="{FF2B5EF4-FFF2-40B4-BE49-F238E27FC236}">
                    <a16:creationId xmlns:a16="http://schemas.microsoft.com/office/drawing/2014/main" id="{296795BE-71BF-4627-9FC5-B1B043137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3" y="6097"/>
                <a:ext cx="1197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0230" name="Text Box 51">
                <a:extLst>
                  <a:ext uri="{FF2B5EF4-FFF2-40B4-BE49-F238E27FC236}">
                    <a16:creationId xmlns:a16="http://schemas.microsoft.com/office/drawing/2014/main" id="{E89EE6BE-48FE-4925-B3AA-AD98116A8F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7" y="6154"/>
                <a:ext cx="1083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Win32</a:t>
                </a:r>
              </a:p>
            </p:txBody>
          </p:sp>
          <p:sp>
            <p:nvSpPr>
              <p:cNvPr id="51255" name="Rectangle 52">
                <a:extLst>
                  <a:ext uri="{FF2B5EF4-FFF2-40B4-BE49-F238E27FC236}">
                    <a16:creationId xmlns:a16="http://schemas.microsoft.com/office/drawing/2014/main" id="{08DA7FE8-31B4-42B3-9772-5A1B4C697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3" y="6996"/>
                <a:ext cx="1197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0232" name="Text Box 53">
                <a:extLst>
                  <a:ext uri="{FF2B5EF4-FFF2-40B4-BE49-F238E27FC236}">
                    <a16:creationId xmlns:a16="http://schemas.microsoft.com/office/drawing/2014/main" id="{E584668F-8C2A-4C52-9B3B-4810E7AC75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40" y="7054"/>
                <a:ext cx="1140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Solaris</a:t>
                </a:r>
              </a:p>
            </p:txBody>
          </p:sp>
          <p:sp>
            <p:nvSpPr>
              <p:cNvPr id="51257" name="Rectangle 54">
                <a:extLst>
                  <a:ext uri="{FF2B5EF4-FFF2-40B4-BE49-F238E27FC236}">
                    <a16:creationId xmlns:a16="http://schemas.microsoft.com/office/drawing/2014/main" id="{5DE578DC-66A4-444F-AF6C-B23E4742A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3" y="7897"/>
                <a:ext cx="1197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0234" name="Text Box 55">
                <a:extLst>
                  <a:ext uri="{FF2B5EF4-FFF2-40B4-BE49-F238E27FC236}">
                    <a16:creationId xmlns:a16="http://schemas.microsoft.com/office/drawing/2014/main" id="{AB0472A3-51DC-4008-8405-2D99B70749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40" y="7954"/>
                <a:ext cx="1140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Linux</a:t>
                </a:r>
              </a:p>
            </p:txBody>
          </p:sp>
          <p:sp>
            <p:nvSpPr>
              <p:cNvPr id="51259" name="Rectangle 56">
                <a:extLst>
                  <a:ext uri="{FF2B5EF4-FFF2-40B4-BE49-F238E27FC236}">
                    <a16:creationId xmlns:a16="http://schemas.microsoft.com/office/drawing/2014/main" id="{F5DBF9A6-95A6-4775-B47A-C08099142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3" y="8797"/>
                <a:ext cx="1197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0236" name="Text Box 57">
                <a:extLst>
                  <a:ext uri="{FF2B5EF4-FFF2-40B4-BE49-F238E27FC236}">
                    <a16:creationId xmlns:a16="http://schemas.microsoft.com/office/drawing/2014/main" id="{BEC04253-3AC1-45AD-862B-B758D264D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10" y="8857"/>
                <a:ext cx="856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OS2</a:t>
                </a:r>
              </a:p>
            </p:txBody>
          </p:sp>
          <p:sp>
            <p:nvSpPr>
              <p:cNvPr id="51261" name="Rectangle 58">
                <a:extLst>
                  <a:ext uri="{FF2B5EF4-FFF2-40B4-BE49-F238E27FC236}">
                    <a16:creationId xmlns:a16="http://schemas.microsoft.com/office/drawing/2014/main" id="{61EC0020-AAA1-4B37-A7DF-C7A5CCF55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3" y="9698"/>
                <a:ext cx="1197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pt-BR" altLang="pt-BR"/>
              </a:p>
            </p:txBody>
          </p:sp>
          <p:sp>
            <p:nvSpPr>
              <p:cNvPr id="50238" name="Text Box 59">
                <a:extLst>
                  <a:ext uri="{FF2B5EF4-FFF2-40B4-BE49-F238E27FC236}">
                    <a16:creationId xmlns:a16="http://schemas.microsoft.com/office/drawing/2014/main" id="{688EBC84-9610-4693-AD11-9DF3E8730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7" y="9757"/>
                <a:ext cx="1026" cy="3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pt-BR" altLang="pt-BR" sz="16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MacOS</a:t>
                </a:r>
              </a:p>
            </p:txBody>
          </p:sp>
          <p:sp>
            <p:nvSpPr>
              <p:cNvPr id="50239" name="Line 60">
                <a:extLst>
                  <a:ext uri="{FF2B5EF4-FFF2-40B4-BE49-F238E27FC236}">
                    <a16:creationId xmlns:a16="http://schemas.microsoft.com/office/drawing/2014/main" id="{0DD8F332-A210-4F8C-A7B5-70C1EB2C3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7" y="6457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40" name="Line 61">
                <a:extLst>
                  <a:ext uri="{FF2B5EF4-FFF2-40B4-BE49-F238E27FC236}">
                    <a16:creationId xmlns:a16="http://schemas.microsoft.com/office/drawing/2014/main" id="{0CAE834E-76B1-4EF3-94AD-717DC1D81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84" y="7357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41" name="Line 62">
                <a:extLst>
                  <a:ext uri="{FF2B5EF4-FFF2-40B4-BE49-F238E27FC236}">
                    <a16:creationId xmlns:a16="http://schemas.microsoft.com/office/drawing/2014/main" id="{98C00CD8-870B-4841-9D14-7A30D2C96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84" y="8257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42" name="Line 63">
                <a:extLst>
                  <a:ext uri="{FF2B5EF4-FFF2-40B4-BE49-F238E27FC236}">
                    <a16:creationId xmlns:a16="http://schemas.microsoft.com/office/drawing/2014/main" id="{10F74640-66DE-48E1-A5C8-B3D2E24B9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84" y="9157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243" name="Line 64">
                <a:extLst>
                  <a:ext uri="{FF2B5EF4-FFF2-40B4-BE49-F238E27FC236}">
                    <a16:creationId xmlns:a16="http://schemas.microsoft.com/office/drawing/2014/main" id="{E5689363-0D78-4F9D-A206-14C17E31FE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7" y="10057"/>
                <a:ext cx="45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0184" name="Text Box 65">
              <a:extLst>
                <a:ext uri="{FF2B5EF4-FFF2-40B4-BE49-F238E27FC236}">
                  <a16:creationId xmlns:a16="http://schemas.microsoft.com/office/drawing/2014/main" id="{F2FABEDF-996A-4899-8416-63C1C990A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9" y="5557"/>
              <a:ext cx="1311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pt-BR" altLang="pt-BR" sz="1600">
                  <a:solidFill>
                    <a:schemeClr val="tx1"/>
                  </a:solidFill>
                  <a:latin typeface="Courier New" panose="02070309020205020404" pitchFamily="49" charset="0"/>
                </a:rPr>
                <a:t>Máquinas</a:t>
              </a:r>
            </a:p>
          </p:txBody>
        </p:sp>
      </p:grpSp>
      <p:sp>
        <p:nvSpPr>
          <p:cNvPr id="50181" name="Espaço Reservado para Rodapé 1">
            <a:extLst>
              <a:ext uri="{FF2B5EF4-FFF2-40B4-BE49-F238E27FC236}">
                <a16:creationId xmlns:a16="http://schemas.microsoft.com/office/drawing/2014/main" id="{DC19CA10-BD99-4A4D-B172-A8C61408E7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50182" name="Espaço Reservado para Número de Slide 2">
            <a:extLst>
              <a:ext uri="{FF2B5EF4-FFF2-40B4-BE49-F238E27FC236}">
                <a16:creationId xmlns:a16="http://schemas.microsoft.com/office/drawing/2014/main" id="{4E96F01E-F507-4F59-93BB-5C3E6F20BE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0C3C0B1D-ECE4-4BE9-B215-FC2E3F7F8185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47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9DC55C9-EB85-405C-AB45-03F1B8E04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JVM</a:t>
            </a:r>
            <a:br>
              <a:rPr lang="pt-BR" altLang="pt-BR"/>
            </a:br>
            <a:r>
              <a:rPr lang="pt-BR" altLang="pt-BR"/>
              <a:t>Java Virtual Machine</a:t>
            </a:r>
          </a:p>
        </p:txBody>
      </p:sp>
      <p:sp>
        <p:nvSpPr>
          <p:cNvPr id="512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0C7F4A6-E7FB-424F-AEC9-61B961F8BB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JVM – Características: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Gerenciar alocação e desalocação de memória;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Class loader - carregar arquivos class para a memória;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Verificar se os bytecodes aderem às especificações da JVM e se não violam a integridade e segurança do sistema;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Interpretar o bytecode para a plataforma em questão</a:t>
            </a:r>
          </a:p>
        </p:txBody>
      </p:sp>
      <p:sp>
        <p:nvSpPr>
          <p:cNvPr id="51204" name="Espaço Reservado para Rodapé 1">
            <a:extLst>
              <a:ext uri="{FF2B5EF4-FFF2-40B4-BE49-F238E27FC236}">
                <a16:creationId xmlns:a16="http://schemas.microsoft.com/office/drawing/2014/main" id="{538181AA-8460-4BD7-AD18-24CA91BD51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51205" name="Espaço Reservado para Número de Slide 2">
            <a:extLst>
              <a:ext uri="{FF2B5EF4-FFF2-40B4-BE49-F238E27FC236}">
                <a16:creationId xmlns:a16="http://schemas.microsoft.com/office/drawing/2014/main" id="{B4E3C5D3-C53F-4DDC-B730-337F303453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3EC0CC07-7DA9-431A-8A0C-6AD34834B6BA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48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E279BED-2932-47C9-B8A0-2695F659D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JVM</a:t>
            </a:r>
            <a:br>
              <a:rPr lang="pt-BR" altLang="pt-BR"/>
            </a:br>
            <a:r>
              <a:rPr lang="pt-BR" altLang="pt-BR"/>
              <a:t>Java Virtual Machine</a:t>
            </a:r>
          </a:p>
        </p:txBody>
      </p:sp>
      <p:sp>
        <p:nvSpPr>
          <p:cNvPr id="522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E10D59E-DAA8-43AB-8CF4-9A951392E8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Garbage Collector</a:t>
            </a:r>
          </a:p>
          <a:p>
            <a:pPr lvl="1" eaLnBrk="1" hangingPunct="1"/>
            <a:r>
              <a:rPr lang="pt-BR" altLang="pt-BR"/>
              <a:t>a JVM provê um mecanismo de liberação de espaço de memória alocada chamado Garbage Collector (coletor de lixo)</a:t>
            </a:r>
          </a:p>
          <a:p>
            <a:pPr lvl="1" eaLnBrk="1" hangingPunct="1"/>
            <a:r>
              <a:rPr lang="pt-BR" altLang="pt-BR"/>
              <a:t>O GC não pode ser controlado via código, pois é uma thread de baixa prioridade e somente a JVM e o sistema operacional são capazes de gerenciar threads</a:t>
            </a:r>
          </a:p>
        </p:txBody>
      </p:sp>
      <p:sp>
        <p:nvSpPr>
          <p:cNvPr id="52228" name="Espaço Reservado para Rodapé 1">
            <a:extLst>
              <a:ext uri="{FF2B5EF4-FFF2-40B4-BE49-F238E27FC236}">
                <a16:creationId xmlns:a16="http://schemas.microsoft.com/office/drawing/2014/main" id="{CF33C416-7AAE-40EB-B5AA-78675A81B7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52229" name="Espaço Reservado para Número de Slide 2">
            <a:extLst>
              <a:ext uri="{FF2B5EF4-FFF2-40B4-BE49-F238E27FC236}">
                <a16:creationId xmlns:a16="http://schemas.microsoft.com/office/drawing/2014/main" id="{84FB1DEF-1B5B-46B4-8082-999CABDC96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F6F1B721-6D09-4247-8B52-D956E3305720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49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7815428-965A-4809-8C6F-AF01268C94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513"/>
            <a:ext cx="8496300" cy="5195887"/>
          </a:xfrm>
        </p:spPr>
        <p:txBody>
          <a:bodyPr/>
          <a:lstStyle/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tabLst>
                <a:tab pos="304800" algn="l"/>
              </a:tabLst>
            </a:pPr>
            <a:r>
              <a:rPr lang="pt-PT" altLang="pt-BR" sz="2000" b="1">
                <a:latin typeface="Roboto"/>
                <a:ea typeface="Roboto"/>
                <a:cs typeface="Roboto"/>
              </a:rPr>
              <a:t>	1.7 Orientação a Objetos II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Herança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Polimorfismo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Classes Abstratas e Interfaces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API de Utilitários (Math, String)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StringBuilder 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tabLst>
                <a:tab pos="304800" algn="l"/>
              </a:tabLst>
            </a:pP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tabLst>
                <a:tab pos="304800" algn="l"/>
              </a:tabLst>
            </a:pPr>
            <a:r>
              <a:rPr lang="pt-PT" altLang="pt-BR" sz="2000" b="1">
                <a:latin typeface="Roboto"/>
                <a:ea typeface="Roboto"/>
                <a:cs typeface="Roboto"/>
              </a:rPr>
              <a:t>	1.8 Convenção Java Beans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Organização de projeto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Documentação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Exceções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Coleções Parte II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Espaço Reservado para Rodapé 1">
            <a:extLst>
              <a:ext uri="{FF2B5EF4-FFF2-40B4-BE49-F238E27FC236}">
                <a16:creationId xmlns:a16="http://schemas.microsoft.com/office/drawing/2014/main" id="{9007F1EA-4181-47DF-80CC-59398D9FD9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7172" name="Espaço Reservado para Número de Slide 2">
            <a:extLst>
              <a:ext uri="{FF2B5EF4-FFF2-40B4-BE49-F238E27FC236}">
                <a16:creationId xmlns:a16="http://schemas.microsoft.com/office/drawing/2014/main" id="{24C42795-A628-4B26-9CA6-80248EA702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fld id="{2443DB73-9C05-425B-BD8A-C7DD6EF9053A}" type="slidenum">
              <a:rPr lang="pt-BR" altLang="pt-BR" sz="1400">
                <a:solidFill>
                  <a:schemeClr val="tx1"/>
                </a:solidFill>
              </a:rPr>
              <a:pPr/>
              <a:t>5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95FC2FC6-12E3-4FC2-AAFF-9B7A01BAD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603250"/>
          </a:xfrm>
        </p:spPr>
        <p:txBody>
          <a:bodyPr/>
          <a:lstStyle/>
          <a:p>
            <a:pPr eaLnBrk="1" hangingPunct="1"/>
            <a:r>
              <a:rPr lang="pt-BR" altLang="pt-BR"/>
              <a:t>Ementa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D1C9ACA-95D3-471A-A8CA-C1B4C71BA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JVM</a:t>
            </a:r>
            <a:br>
              <a:rPr lang="pt-BR" altLang="pt-BR"/>
            </a:br>
            <a:r>
              <a:rPr lang="pt-BR" altLang="pt-BR"/>
              <a:t>Java Virtual Machine</a:t>
            </a:r>
          </a:p>
        </p:txBody>
      </p:sp>
      <p:sp>
        <p:nvSpPr>
          <p:cNvPr id="532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47E5496-FDCA-4EB8-B5FD-0DDFDC5EB6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Executando a JVM</a:t>
            </a:r>
          </a:p>
          <a:p>
            <a:pPr lvl="1" eaLnBrk="1" hangingPunct="1"/>
            <a:r>
              <a:rPr lang="pt-BR" altLang="pt-BR"/>
              <a:t>Para executar classes Java por intermédio da JVM é necessário abrir um prompt do MS-DOS e digitar:</a:t>
            </a:r>
          </a:p>
          <a:p>
            <a:pPr lvl="2" eaLnBrk="1" hangingPunct="1"/>
            <a:r>
              <a:rPr lang="pt-BR" altLang="pt-BR"/>
              <a:t>C:&gt;java nomeDaClasse</a:t>
            </a:r>
          </a:p>
        </p:txBody>
      </p:sp>
      <p:sp>
        <p:nvSpPr>
          <p:cNvPr id="53252" name="Espaço Reservado para Rodapé 1">
            <a:extLst>
              <a:ext uri="{FF2B5EF4-FFF2-40B4-BE49-F238E27FC236}">
                <a16:creationId xmlns:a16="http://schemas.microsoft.com/office/drawing/2014/main" id="{BA6EFB76-98E8-40A4-BB97-E1E683C67A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53253" name="Espaço Reservado para Número de Slide 2">
            <a:extLst>
              <a:ext uri="{FF2B5EF4-FFF2-40B4-BE49-F238E27FC236}">
                <a16:creationId xmlns:a16="http://schemas.microsoft.com/office/drawing/2014/main" id="{9EC5CDD5-3202-48C7-9FAB-4C0820470D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8416E2C9-E427-4F9F-95AF-11BF9F9907D8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50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1211E13-A20E-4E15-99CE-78528A9E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JVM</a:t>
            </a:r>
            <a:br>
              <a:rPr lang="pt-BR" altLang="pt-BR"/>
            </a:br>
            <a:r>
              <a:rPr lang="pt-BR" altLang="pt-BR"/>
              <a:t>Java Virtual Machine</a:t>
            </a:r>
          </a:p>
        </p:txBody>
      </p:sp>
      <p:sp>
        <p:nvSpPr>
          <p:cNvPr id="542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BFC12DD-B492-4684-B5B2-E91E8A7D0F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Passagem de parâmetro na execução da classe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TesteParametro{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alt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args[]){   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nCont = </a:t>
            </a:r>
            <a:r>
              <a:rPr lang="en-US" alt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; nCont &lt; args.</a:t>
            </a: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; nCont++){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.out.println(args[nCont]);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/>
              <a:t>Compile a classe: C:&gt;javac TesteParametro.java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/>
              <a:t>Execute a classe: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/>
              <a:t>             C:&gt;Java TesteParametro Par1 Par2 Par3 Par4</a:t>
            </a:r>
          </a:p>
        </p:txBody>
      </p:sp>
      <p:sp>
        <p:nvSpPr>
          <p:cNvPr id="54276" name="Espaço Reservado para Rodapé 1">
            <a:extLst>
              <a:ext uri="{FF2B5EF4-FFF2-40B4-BE49-F238E27FC236}">
                <a16:creationId xmlns:a16="http://schemas.microsoft.com/office/drawing/2014/main" id="{FDAFDA56-FA75-4723-8ADA-75512912B70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54277" name="Espaço Reservado para Número de Slide 2">
            <a:extLst>
              <a:ext uri="{FF2B5EF4-FFF2-40B4-BE49-F238E27FC236}">
                <a16:creationId xmlns:a16="http://schemas.microsoft.com/office/drawing/2014/main" id="{03701E9D-F371-4F24-A09F-CB1BF269DC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43D98978-49BC-4C51-B847-3E79E5C17CCA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51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7407DAB-6C79-4ED6-B5F8-3A8EC70AD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Sistema de Arquivos da JVM</a:t>
            </a:r>
          </a:p>
        </p:txBody>
      </p:sp>
      <p:sp>
        <p:nvSpPr>
          <p:cNvPr id="552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36635EE-974F-4AB7-9819-4485F2A29A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Pacotes</a:t>
            </a:r>
          </a:p>
          <a:p>
            <a:pPr lvl="1" eaLnBrk="1" hangingPunct="1"/>
            <a:r>
              <a:rPr lang="pt-BR" altLang="pt-BR"/>
              <a:t>Imagine uma estrutura de diretórios bem organizada: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/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C052A3CE-7497-4622-A558-E2B35256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19400"/>
            <a:ext cx="22955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Espaço Reservado para Rodapé 1">
            <a:extLst>
              <a:ext uri="{FF2B5EF4-FFF2-40B4-BE49-F238E27FC236}">
                <a16:creationId xmlns:a16="http://schemas.microsoft.com/office/drawing/2014/main" id="{9FC763E7-C262-4669-A511-A286DA8592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55302" name="Espaço Reservado para Número de Slide 2">
            <a:extLst>
              <a:ext uri="{FF2B5EF4-FFF2-40B4-BE49-F238E27FC236}">
                <a16:creationId xmlns:a16="http://schemas.microsoft.com/office/drawing/2014/main" id="{F9CC494A-A8FC-45BE-95DB-3A6136071C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76F87C66-F0AF-453C-AF0D-8D7847E273E6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52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956B106-B39C-4035-A481-C4F4D73BB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Sistema de Arquivos da JVM</a:t>
            </a:r>
          </a:p>
        </p:txBody>
      </p:sp>
      <p:sp>
        <p:nvSpPr>
          <p:cNvPr id="563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6DE42F1-B787-4288-9E3D-CB98CBF5D1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Pacotes</a:t>
            </a:r>
          </a:p>
          <a:p>
            <a:pPr lvl="1" eaLnBrk="1" hangingPunct="1"/>
            <a:r>
              <a:rPr lang="pt-BR" altLang="pt-BR"/>
              <a:t>Um pacote pode ser entendido como um diretório ou como um recipiente para as classes e são utilizados para agrupa-las, organiza-las e dividi-las em espaços menores</a:t>
            </a:r>
          </a:p>
          <a:p>
            <a:pPr lvl="1" eaLnBrk="1" hangingPunct="1"/>
            <a:r>
              <a:rPr lang="pt-BR" altLang="pt-BR"/>
              <a:t>As classes em Java são organizadas da mesma forma como organizamos os arquivos, ou seja, em diretórios</a:t>
            </a:r>
          </a:p>
        </p:txBody>
      </p:sp>
      <p:sp>
        <p:nvSpPr>
          <p:cNvPr id="56324" name="Espaço Reservado para Rodapé 1">
            <a:extLst>
              <a:ext uri="{FF2B5EF4-FFF2-40B4-BE49-F238E27FC236}">
                <a16:creationId xmlns:a16="http://schemas.microsoft.com/office/drawing/2014/main" id="{33DBDCCE-3CE6-462C-9A7F-B853D891A7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56325" name="Espaço Reservado para Número de Slide 2">
            <a:extLst>
              <a:ext uri="{FF2B5EF4-FFF2-40B4-BE49-F238E27FC236}">
                <a16:creationId xmlns:a16="http://schemas.microsoft.com/office/drawing/2014/main" id="{5216C660-0C35-4CBA-ABC3-253A1505A2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81B603EA-2BE7-402D-9C0E-282E220C2B5E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53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5DE8EAB-C8AB-4649-B78D-8DCA96354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Sistema de Arquivos da JVM</a:t>
            </a:r>
          </a:p>
        </p:txBody>
      </p:sp>
      <p:sp>
        <p:nvSpPr>
          <p:cNvPr id="573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12F91BD-34A2-42EE-B731-B49E7C05D1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800600"/>
          </a:xfrm>
        </p:spPr>
        <p:txBody>
          <a:bodyPr/>
          <a:lstStyle/>
          <a:p>
            <a:pPr eaLnBrk="1" hangingPunct="1"/>
            <a:r>
              <a:rPr lang="pt-BR" altLang="pt-BR"/>
              <a:t>A declaração package</a:t>
            </a:r>
          </a:p>
          <a:p>
            <a:pPr lvl="1" eaLnBrk="1" hangingPunct="1"/>
            <a:r>
              <a:rPr lang="pt-BR" altLang="pt-BR"/>
              <a:t>A declaração package é opcional. Se for utilizada deve estar presente na primeira linha do arquivo</a:t>
            </a:r>
          </a:p>
          <a:p>
            <a:pPr lvl="1" eaLnBrk="1" hangingPunct="1"/>
            <a:r>
              <a:rPr lang="pt-BR" altLang="pt-BR"/>
              <a:t>Esta declaração serve para indicar ao compilador em qual diretório (pacote) que o arquivo .class deve ser gerado</a:t>
            </a:r>
          </a:p>
          <a:p>
            <a:pPr lvl="1" eaLnBrk="1" hangingPunct="1"/>
            <a:r>
              <a:rPr lang="pt-BR" altLang="pt-BR"/>
              <a:t>Se for omitida, os arquivos .class serão gerados no mesmo diretório em que se encontra o arquivo fonte</a:t>
            </a:r>
          </a:p>
        </p:txBody>
      </p:sp>
      <p:sp>
        <p:nvSpPr>
          <p:cNvPr id="57348" name="Espaço Reservado para Rodapé 1">
            <a:extLst>
              <a:ext uri="{FF2B5EF4-FFF2-40B4-BE49-F238E27FC236}">
                <a16:creationId xmlns:a16="http://schemas.microsoft.com/office/drawing/2014/main" id="{1ABFC600-2B4D-434E-807D-05A99FD1AD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57349" name="Espaço Reservado para Número de Slide 2">
            <a:extLst>
              <a:ext uri="{FF2B5EF4-FFF2-40B4-BE49-F238E27FC236}">
                <a16:creationId xmlns:a16="http://schemas.microsoft.com/office/drawing/2014/main" id="{4C281B96-A758-42C6-B476-8DD13F37AA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9C792F9A-243E-40F8-9844-343228E81474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54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964BE11-3B0F-4C56-8679-D297F0260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Sistema de Arquivos da JVM</a:t>
            </a:r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1FE4644-7E6B-41BF-B2C0-A318F28F39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Convenção para declaração de nomes de pacotes:</a:t>
            </a:r>
          </a:p>
          <a:p>
            <a:pPr lvl="1" eaLnBrk="1" hangingPunct="1"/>
            <a:r>
              <a:rPr lang="pt-BR" altLang="pt-BR"/>
              <a:t>Utilização de uma URL invertida</a:t>
            </a:r>
          </a:p>
          <a:p>
            <a:pPr lvl="1" eaLnBrk="1" hangingPunct="1"/>
            <a:r>
              <a:rPr lang="pt-BR" altLang="pt-BR"/>
              <a:t>Normalmente a URL utilizada é da empresa que está desenvolvendo o software</a:t>
            </a:r>
          </a:p>
          <a:p>
            <a:pPr lvl="1" eaLnBrk="1" hangingPunct="1"/>
            <a:r>
              <a:rPr lang="pt-BR" altLang="pt-BR"/>
              <a:t>Exemplo: unip.br (URL)</a:t>
            </a:r>
          </a:p>
          <a:p>
            <a:pPr lvl="1" eaLnBrk="1" hangingPunct="1"/>
            <a:r>
              <a:rPr lang="pt-BR" altLang="pt-BR"/>
              <a:t>Pacote: br.unip (URL invertida)</a:t>
            </a:r>
          </a:p>
        </p:txBody>
      </p:sp>
      <p:sp>
        <p:nvSpPr>
          <p:cNvPr id="58372" name="Espaço Reservado para Rodapé 1">
            <a:extLst>
              <a:ext uri="{FF2B5EF4-FFF2-40B4-BE49-F238E27FC236}">
                <a16:creationId xmlns:a16="http://schemas.microsoft.com/office/drawing/2014/main" id="{C46E41B8-A0E1-4360-9D2F-C221B74D01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58373" name="Espaço Reservado para Número de Slide 2">
            <a:extLst>
              <a:ext uri="{FF2B5EF4-FFF2-40B4-BE49-F238E27FC236}">
                <a16:creationId xmlns:a16="http://schemas.microsoft.com/office/drawing/2014/main" id="{7F86F9FD-F961-47E9-839B-CE03B03761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DC381154-A6A3-415E-8231-529AFDA69D46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55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CBEC48A-6331-492D-9EF6-224B64F33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Sistema de Arquivos da JVM</a:t>
            </a:r>
          </a:p>
        </p:txBody>
      </p:sp>
      <p:sp>
        <p:nvSpPr>
          <p:cNvPr id="593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EA4A5B3-4E54-4A4E-9F21-5AFDFD21BB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8077200" cy="4648200"/>
          </a:xfrm>
        </p:spPr>
        <p:txBody>
          <a:bodyPr/>
          <a:lstStyle/>
          <a:p>
            <a:pPr eaLnBrk="1" hangingPunct="1"/>
            <a:r>
              <a:rPr lang="pt-BR" altLang="pt-BR"/>
              <a:t>Exemplo (package):</a:t>
            </a:r>
          </a:p>
          <a:p>
            <a:pPr lvl="1" eaLnBrk="1" hangingPunct="1"/>
            <a:r>
              <a:rPr lang="pt-BR" altLang="pt-BR"/>
              <a:t>Vamos criar a classe TestePacote.java dentro do diretório:</a:t>
            </a:r>
          </a:p>
          <a:p>
            <a:pPr lvl="3" eaLnBrk="1" hangingPunct="1"/>
            <a:r>
              <a:rPr lang="pt-BR" altLang="pt-BR" sz="2400"/>
              <a:t>C:\projetos\br\unip\TestePacote.java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600"/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br.unip;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TestePacote{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alt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args[]){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pt-BR" alt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.out.println(</a:t>
            </a:r>
            <a:r>
              <a:rPr lang="pt-BR" altLang="pt-BR" sz="180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"Dentro do Pacote br.unip"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59F4F88-AFE0-4A6C-AB2C-30DC31490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86200"/>
            <a:ext cx="7391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7" name="Espaço Reservado para Rodapé 1">
            <a:extLst>
              <a:ext uri="{FF2B5EF4-FFF2-40B4-BE49-F238E27FC236}">
                <a16:creationId xmlns:a16="http://schemas.microsoft.com/office/drawing/2014/main" id="{FD1FB56B-E55F-4E05-A443-6897FC8E96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59398" name="Espaço Reservado para Número de Slide 2">
            <a:extLst>
              <a:ext uri="{FF2B5EF4-FFF2-40B4-BE49-F238E27FC236}">
                <a16:creationId xmlns:a16="http://schemas.microsoft.com/office/drawing/2014/main" id="{00E96495-B5A2-4E07-9951-782A63FA85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DAD6B4BE-B68F-43B7-AB71-00ADC37DDB0E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56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A784FD4-CFA4-4FDC-89EA-2B60BFCB5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Sistema de Arquivos da JVM</a:t>
            </a:r>
          </a:p>
        </p:txBody>
      </p:sp>
      <p:sp>
        <p:nvSpPr>
          <p:cNvPr id="604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D07BC5F-F399-426A-8E9C-66E4C0DF9A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Exemplo (package):</a:t>
            </a:r>
          </a:p>
          <a:p>
            <a:pPr lvl="1" eaLnBrk="1" hangingPunct="1"/>
            <a:r>
              <a:rPr lang="pt-BR" altLang="pt-BR"/>
              <a:t>No prompt do MS-DOS deve-se entrar no diretório c:\projetos&gt; e compilar a classe TestePacote.java:</a:t>
            </a:r>
          </a:p>
          <a:p>
            <a:pPr lvl="2" eaLnBrk="1" hangingPunct="1"/>
            <a:r>
              <a:rPr lang="pt-BR" altLang="pt-BR">
                <a:cs typeface="Times New Roman" panose="02020603050405020304" pitchFamily="18" charset="0"/>
              </a:rPr>
              <a:t>C:\projetos&gt;javac br\unip\TestePacote.java</a:t>
            </a:r>
            <a:r>
              <a:rPr lang="pt-BR" altLang="pt-BR"/>
              <a:t> </a:t>
            </a:r>
          </a:p>
          <a:p>
            <a:pPr lvl="1" eaLnBrk="1" hangingPunct="1"/>
            <a:r>
              <a:rPr lang="pt-BR" altLang="pt-BR"/>
              <a:t>OBS: Para a compilação deve-se utilizar a barra invertida para indicar o diretório onde está a classe java.</a:t>
            </a:r>
          </a:p>
          <a:p>
            <a:pPr lvl="3" eaLnBrk="1" hangingPunct="1"/>
            <a:endParaRPr lang="pt-BR" altLang="pt-BR"/>
          </a:p>
        </p:txBody>
      </p:sp>
      <p:sp>
        <p:nvSpPr>
          <p:cNvPr id="60420" name="Espaço Reservado para Rodapé 1">
            <a:extLst>
              <a:ext uri="{FF2B5EF4-FFF2-40B4-BE49-F238E27FC236}">
                <a16:creationId xmlns:a16="http://schemas.microsoft.com/office/drawing/2014/main" id="{80FE7B23-55FB-4B4B-B128-22AD4BB82C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60421" name="Espaço Reservado para Número de Slide 2">
            <a:extLst>
              <a:ext uri="{FF2B5EF4-FFF2-40B4-BE49-F238E27FC236}">
                <a16:creationId xmlns:a16="http://schemas.microsoft.com/office/drawing/2014/main" id="{520AED8D-0470-4271-880C-F77213574B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1A9AE95B-F39D-4567-84A5-3E3493C7C380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57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EB39AC9-8587-42C7-8CFF-8A91C7EE8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Sistema de Arquivos da JVM</a:t>
            </a:r>
          </a:p>
        </p:txBody>
      </p:sp>
      <p:sp>
        <p:nvSpPr>
          <p:cNvPr id="614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C564DD8-8059-452E-86BD-B6233E3D37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Exemplo (package):</a:t>
            </a:r>
          </a:p>
          <a:p>
            <a:pPr lvl="1" eaLnBrk="1" hangingPunct="1"/>
            <a:r>
              <a:rPr lang="pt-BR" altLang="pt-BR"/>
              <a:t>Dentro do diretório c:\projetos&gt; devemos chamar a JVM para executar a classe:</a:t>
            </a:r>
          </a:p>
          <a:p>
            <a:pPr lvl="2" eaLnBrk="1" hangingPunct="1"/>
            <a:r>
              <a:rPr lang="pt-BR" altLang="pt-BR"/>
              <a:t>C:\projetos&gt;java br.unip.TestePacote</a:t>
            </a:r>
          </a:p>
          <a:p>
            <a:pPr lvl="1" eaLnBrk="1" hangingPunct="1"/>
            <a:r>
              <a:rPr lang="pt-BR" altLang="pt-BR"/>
              <a:t>OBS: Para executar uma classe deve-se utilizar o ponto “.” para separar os diretórios, pois agora estamos trabalhando com pacotes</a:t>
            </a:r>
          </a:p>
          <a:p>
            <a:pPr lvl="1" eaLnBrk="1" hangingPunct="1"/>
            <a:endParaRPr lang="pt-BR" altLang="pt-BR"/>
          </a:p>
        </p:txBody>
      </p:sp>
      <p:sp>
        <p:nvSpPr>
          <p:cNvPr id="61444" name="Espaço Reservado para Rodapé 1">
            <a:extLst>
              <a:ext uri="{FF2B5EF4-FFF2-40B4-BE49-F238E27FC236}">
                <a16:creationId xmlns:a16="http://schemas.microsoft.com/office/drawing/2014/main" id="{7EA03482-FDB4-4301-8AF0-499A17FF53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61445" name="Espaço Reservado para Número de Slide 2">
            <a:extLst>
              <a:ext uri="{FF2B5EF4-FFF2-40B4-BE49-F238E27FC236}">
                <a16:creationId xmlns:a16="http://schemas.microsoft.com/office/drawing/2014/main" id="{8BD5EC66-2588-4CC5-B42E-B358E48EDB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333D836C-940C-4A15-ACC3-38FF0D302538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58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D5E2CA2-CDED-476D-99DF-AF83D6DD8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Sistema de Arquivos da JVM</a:t>
            </a:r>
          </a:p>
        </p:txBody>
      </p:sp>
      <p:sp>
        <p:nvSpPr>
          <p:cNvPr id="624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126F555-DDD7-466A-8A77-00CFDBC49A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A declaração import</a:t>
            </a:r>
          </a:p>
          <a:p>
            <a:pPr lvl="1" eaLnBrk="1" hangingPunct="1"/>
            <a:r>
              <a:rPr lang="pt-BR" altLang="pt-BR"/>
              <a:t>Para utilizar uma classe que está em um outro pacote e, conseqüentemente, em um outro diretório, utilizamos a instrução "import", seguida do nome do pacote que queremos utilizar, seguido de ponto e virgula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/>
          </a:p>
        </p:txBody>
      </p:sp>
      <p:sp>
        <p:nvSpPr>
          <p:cNvPr id="62468" name="Espaço Reservado para Rodapé 1">
            <a:extLst>
              <a:ext uri="{FF2B5EF4-FFF2-40B4-BE49-F238E27FC236}">
                <a16:creationId xmlns:a16="http://schemas.microsoft.com/office/drawing/2014/main" id="{67115297-EB92-45EC-908A-BACF997383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62469" name="Espaço Reservado para Número de Slide 2">
            <a:extLst>
              <a:ext uri="{FF2B5EF4-FFF2-40B4-BE49-F238E27FC236}">
                <a16:creationId xmlns:a16="http://schemas.microsoft.com/office/drawing/2014/main" id="{E2BAC31C-D137-4A84-BFC0-3BA4E5F759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257F6950-B7FA-470D-9C17-4CBA11A65FE5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59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5FC02CB-2E3B-4566-BB7C-433DE595E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52513"/>
            <a:ext cx="8496300" cy="5195887"/>
          </a:xfrm>
        </p:spPr>
        <p:txBody>
          <a:bodyPr/>
          <a:lstStyle/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tabLst>
                <a:tab pos="304800" algn="l"/>
              </a:tabLst>
            </a:pPr>
            <a:r>
              <a:rPr lang="pt-PT" altLang="pt-BR" sz="2000" b="1">
                <a:latin typeface="Roboto"/>
                <a:ea typeface="Roboto"/>
                <a:cs typeface="Roboto"/>
              </a:rPr>
              <a:t>	1.9 Erros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Erros de uma aplicação  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Tratamento de erros com try/catch  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Checked error e Unchecked errors  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Relançar um erro ao invés de tratá-lo (throws)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tabLst>
                <a:tab pos="304800" algn="l"/>
              </a:tabLst>
            </a:pP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tabLst>
                <a:tab pos="304800" algn="l"/>
              </a:tabLst>
            </a:pPr>
            <a:r>
              <a:rPr lang="pt-PT" altLang="pt-BR" sz="2000" b="1">
                <a:latin typeface="Roboto"/>
                <a:ea typeface="Roboto"/>
                <a:cs typeface="Roboto"/>
              </a:rPr>
              <a:t>	1.10 Testes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O que testar, por que testar, como testar?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Testes unitários, interface, aceitação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>
              <a:lnSpc>
                <a:spcPct val="115000"/>
              </a:lnSpc>
              <a:tabLst>
                <a:tab pos="304800" algn="l"/>
              </a:tabLst>
            </a:pPr>
            <a:r>
              <a:rPr lang="pt-PT" altLang="pt-BR" sz="2000">
                <a:latin typeface="Roboto"/>
                <a:ea typeface="Roboto"/>
                <a:cs typeface="Roboto"/>
              </a:rPr>
              <a:t>Test Driven Development (TDD)</a:t>
            </a:r>
            <a:endParaRPr lang="pt-BR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Espaço Reservado para Rodapé 1">
            <a:extLst>
              <a:ext uri="{FF2B5EF4-FFF2-40B4-BE49-F238E27FC236}">
                <a16:creationId xmlns:a16="http://schemas.microsoft.com/office/drawing/2014/main" id="{3268E0C1-4EEB-4526-A0D5-AD92D1F4BB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8196" name="Espaço Reservado para Número de Slide 2">
            <a:extLst>
              <a:ext uri="{FF2B5EF4-FFF2-40B4-BE49-F238E27FC236}">
                <a16:creationId xmlns:a16="http://schemas.microsoft.com/office/drawing/2014/main" id="{ED7D9DA9-CB1B-435E-AAE6-ADBF8C63CB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fld id="{6A079260-F775-44AD-AF5A-A08E146E886D}" type="slidenum">
              <a:rPr lang="pt-BR" altLang="pt-BR" sz="1400">
                <a:solidFill>
                  <a:schemeClr val="tx1"/>
                </a:solidFill>
              </a:rPr>
              <a:pPr/>
              <a:t>6</a:t>
            </a:fld>
            <a:endParaRPr lang="pt-BR" altLang="pt-BR" sz="1400">
              <a:solidFill>
                <a:schemeClr val="tx1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8BACD794-49DD-4AF4-8AF7-80C6A3092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603250"/>
          </a:xfrm>
        </p:spPr>
        <p:txBody>
          <a:bodyPr/>
          <a:lstStyle/>
          <a:p>
            <a:pPr eaLnBrk="1" hangingPunct="1"/>
            <a:r>
              <a:rPr lang="pt-BR" altLang="pt-BR"/>
              <a:t>Ementa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4E1DDD7-54D3-42E3-99F4-8ED1EF563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Sistema de Arquivos da JVM</a:t>
            </a:r>
          </a:p>
        </p:txBody>
      </p:sp>
      <p:sp>
        <p:nvSpPr>
          <p:cNvPr id="634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AECB58-CB51-4FEA-A7C4-9ECF951E8D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A declaração import</a:t>
            </a:r>
          </a:p>
          <a:p>
            <a:pPr lvl="1" eaLnBrk="1" hangingPunct="1"/>
            <a:r>
              <a:rPr lang="pt-BR" altLang="pt-BR"/>
              <a:t>Podemos importar apenas uma classe do pacote, indicando o nome da classe:</a:t>
            </a:r>
          </a:p>
          <a:p>
            <a:pPr lvl="2" eaLnBrk="1" hangingPunct="1"/>
            <a:r>
              <a:rPr lang="pt-BR" altLang="pt-BR"/>
              <a:t>import java.util.Date;</a:t>
            </a:r>
          </a:p>
          <a:p>
            <a:pPr lvl="1" eaLnBrk="1" hangingPunct="1"/>
            <a:r>
              <a:rPr lang="pt-BR" altLang="pt-BR"/>
              <a:t>Ou podemos importar todas as classes do pacote utilizando um "*":</a:t>
            </a:r>
          </a:p>
          <a:p>
            <a:pPr lvl="2" eaLnBrk="1" hangingPunct="1"/>
            <a:r>
              <a:rPr lang="en-US" altLang="pt-BR">
                <a:cs typeface="Times New Roman" panose="02020603050405020304" pitchFamily="18" charset="0"/>
              </a:rPr>
              <a:t>import java.util.*;</a:t>
            </a:r>
            <a:endParaRPr lang="pt-BR" altLang="pt-BR"/>
          </a:p>
        </p:txBody>
      </p:sp>
      <p:sp>
        <p:nvSpPr>
          <p:cNvPr id="63492" name="Espaço Reservado para Rodapé 1">
            <a:extLst>
              <a:ext uri="{FF2B5EF4-FFF2-40B4-BE49-F238E27FC236}">
                <a16:creationId xmlns:a16="http://schemas.microsoft.com/office/drawing/2014/main" id="{9CFEFDED-D049-4813-89E0-A64ED0FEAA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63493" name="Espaço Reservado para Número de Slide 2">
            <a:extLst>
              <a:ext uri="{FF2B5EF4-FFF2-40B4-BE49-F238E27FC236}">
                <a16:creationId xmlns:a16="http://schemas.microsoft.com/office/drawing/2014/main" id="{BAEB0FA6-BF1B-4A8F-A91F-186F529EE9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4553DACF-4C6A-48F8-A6BB-686BD108EC0F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60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9444ACF-5A2A-42DF-A315-7124B2E26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Sistema de Arquivos da JVM</a:t>
            </a:r>
          </a:p>
        </p:txBody>
      </p:sp>
      <p:sp>
        <p:nvSpPr>
          <p:cNvPr id="645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E30C87D-923E-4BDB-A788-546063A637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Exemplo (import):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6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//podemos importar apenas a classe de interesse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java.util.</a:t>
            </a:r>
            <a:r>
              <a:rPr lang="en-US" alt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 podemos importar todas as classes do pacote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//import java.util.*;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TesteImport{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alt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args[]){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d = </a:t>
            </a: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.out.println(d);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80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2253420C-D7E3-459E-9EE2-D1464A695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62200"/>
            <a:ext cx="70866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4517" name="Espaço Reservado para Rodapé 1">
            <a:extLst>
              <a:ext uri="{FF2B5EF4-FFF2-40B4-BE49-F238E27FC236}">
                <a16:creationId xmlns:a16="http://schemas.microsoft.com/office/drawing/2014/main" id="{11818837-4B5F-4B9D-A5D9-2CD33CD226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64518" name="Espaço Reservado para Número de Slide 2">
            <a:extLst>
              <a:ext uri="{FF2B5EF4-FFF2-40B4-BE49-F238E27FC236}">
                <a16:creationId xmlns:a16="http://schemas.microsoft.com/office/drawing/2014/main" id="{649987DA-D879-47E3-8F0A-538007EE11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E46DC3A6-55B2-469E-BBA7-5728111DAFE6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61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BA9168D-62F6-4407-A5DC-C789D893A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Sistema de Arquivos da JVM</a:t>
            </a:r>
          </a:p>
        </p:txBody>
      </p:sp>
      <p:sp>
        <p:nvSpPr>
          <p:cNvPr id="655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EB992DF-ABEC-46B4-9E74-1656500F57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A declaração import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A utilização do import com * (importar todas as classes de um mesmo pacote) não afeta a performance, pois a JVM carrega as classes sob demanda e não quando um import é realizado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Por padrão deve-se declarar explicitamente o import individual das classes, porém quando uma classe emprega mais de 6 (seis) classes de um mesmo pacote, é recomendável importa-lo por completo</a:t>
            </a:r>
          </a:p>
        </p:txBody>
      </p:sp>
      <p:sp>
        <p:nvSpPr>
          <p:cNvPr id="65540" name="Espaço Reservado para Rodapé 1">
            <a:extLst>
              <a:ext uri="{FF2B5EF4-FFF2-40B4-BE49-F238E27FC236}">
                <a16:creationId xmlns:a16="http://schemas.microsoft.com/office/drawing/2014/main" id="{D8A7C05C-14BD-4260-B851-F83A2A01A5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65541" name="Espaço Reservado para Número de Slide 2">
            <a:extLst>
              <a:ext uri="{FF2B5EF4-FFF2-40B4-BE49-F238E27FC236}">
                <a16:creationId xmlns:a16="http://schemas.microsoft.com/office/drawing/2014/main" id="{923CFB20-E326-49CA-AAAC-D0EE5BA173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CB049A49-3486-4157-B379-EF6FA1A6AAA1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62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D3666C3-1AA7-47FD-B874-48D4093A1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Classpath</a:t>
            </a:r>
          </a:p>
        </p:txBody>
      </p:sp>
      <p:sp>
        <p:nvSpPr>
          <p:cNvPr id="665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FF59858-4B55-4516-B209-61631533E6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Classpath: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1" eaLnBrk="1" hangingPunct="1"/>
            <a:r>
              <a:rPr lang="pt-BR" altLang="pt-BR"/>
              <a:t>É uma opção tanto do compilador javac quanto da JVM. A opção -classpath é utilizada para especificar onde devem ser procurados os arquivos class do usuário</a:t>
            </a:r>
          </a:p>
          <a:p>
            <a:pPr lvl="1" eaLnBrk="1" hangingPunct="1"/>
            <a:endParaRPr lang="pt-BR" altLang="pt-BR"/>
          </a:p>
        </p:txBody>
      </p:sp>
      <p:sp>
        <p:nvSpPr>
          <p:cNvPr id="66564" name="Espaço Reservado para Rodapé 1">
            <a:extLst>
              <a:ext uri="{FF2B5EF4-FFF2-40B4-BE49-F238E27FC236}">
                <a16:creationId xmlns:a16="http://schemas.microsoft.com/office/drawing/2014/main" id="{28AD1701-A605-4C1B-9845-40B879ECC5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66565" name="Espaço Reservado para Número de Slide 2">
            <a:extLst>
              <a:ext uri="{FF2B5EF4-FFF2-40B4-BE49-F238E27FC236}">
                <a16:creationId xmlns:a16="http://schemas.microsoft.com/office/drawing/2014/main" id="{91233DCD-46FD-4D25-B25A-D92A609B92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62377869-2DA9-4C9C-9730-8BACBBE33BBC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63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613970D-BC34-40A2-B8A5-60D1EEF78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Classpath</a:t>
            </a:r>
          </a:p>
        </p:txBody>
      </p:sp>
      <p:sp>
        <p:nvSpPr>
          <p:cNvPr id="675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AA3F76-D131-4A1F-AEE5-52CDD29243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Imagine que você queira disponibilizar uma classe para a utilização de várias aplicações</a:t>
            </a:r>
          </a:p>
          <a:p>
            <a:pPr eaLnBrk="1" hangingPunct="1"/>
            <a:r>
              <a:rPr lang="pt-BR" altLang="pt-BR"/>
              <a:t>Para realizar esta tarefa basta colocar o diretório onde está localizado o pacote na variável de ambiente CLASSPATH</a:t>
            </a:r>
          </a:p>
        </p:txBody>
      </p:sp>
      <p:sp>
        <p:nvSpPr>
          <p:cNvPr id="67588" name="Espaço Reservado para Rodapé 1">
            <a:extLst>
              <a:ext uri="{FF2B5EF4-FFF2-40B4-BE49-F238E27FC236}">
                <a16:creationId xmlns:a16="http://schemas.microsoft.com/office/drawing/2014/main" id="{BC7FA87B-C071-4E58-AD6C-F321C2AF8B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67589" name="Espaço Reservado para Número de Slide 2">
            <a:extLst>
              <a:ext uri="{FF2B5EF4-FFF2-40B4-BE49-F238E27FC236}">
                <a16:creationId xmlns:a16="http://schemas.microsoft.com/office/drawing/2014/main" id="{359F200C-9FBE-418B-9293-D2BF351E30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CB7660FC-F755-4175-9AC0-C652E31B6A5A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64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A186C4C-A006-4A31-88D4-E0AE0E426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Classpath</a:t>
            </a:r>
          </a:p>
        </p:txBody>
      </p:sp>
      <p:sp>
        <p:nvSpPr>
          <p:cNvPr id="686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A01B878-5C96-4C93-8331-CD8D181B90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8305800" cy="4724400"/>
          </a:xfrm>
        </p:spPr>
        <p:txBody>
          <a:bodyPr/>
          <a:lstStyle/>
          <a:p>
            <a:pPr eaLnBrk="1" hangingPunct="1"/>
            <a:r>
              <a:rPr lang="pt-BR" altLang="pt-BR">
                <a:cs typeface="Times New Roman" panose="02020603050405020304" pitchFamily="18" charset="0"/>
              </a:rPr>
              <a:t>Exemplo:</a:t>
            </a:r>
            <a:r>
              <a:rPr lang="pt-BR" altLang="pt-BR"/>
              <a:t> No diretório c:\Aplicacao&gt; existe a classe abaixo: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1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pt-BR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 br.unip.ImprimeMensagem;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class</a:t>
            </a:r>
            <a:r>
              <a:rPr lang="en-US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 TesteClassPath{</a:t>
            </a:r>
            <a:endParaRPr lang="pt-BR" altLang="pt-B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static void</a:t>
            </a:r>
            <a:r>
              <a:rPr lang="en-US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 main (</a:t>
            </a:r>
            <a:r>
              <a:rPr lang="en-US" altLang="pt-BR" sz="180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String</a:t>
            </a:r>
            <a:r>
              <a:rPr lang="en-US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 args[]){</a:t>
            </a:r>
            <a:endParaRPr lang="pt-BR" altLang="pt-B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pt-BR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ImprimeMensagem im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</a:t>
            </a:r>
            <a:r>
              <a:rPr lang="pt-BR" altLang="pt-BR" sz="180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new </a:t>
            </a:r>
            <a:r>
              <a:rPr lang="pt-BR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ImprimeMensagem(</a:t>
            </a:r>
            <a:r>
              <a:rPr lang="pt-BR" altLang="pt-BR" sz="1800">
                <a:solidFill>
                  <a:srgbClr val="8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"Isto é um teste"</a:t>
            </a:r>
            <a:r>
              <a:rPr lang="pt-BR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   	im.imprimir();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5118C60B-EF46-47A0-8432-0B654227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8077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8613" name="Espaço Reservado para Rodapé 1">
            <a:extLst>
              <a:ext uri="{FF2B5EF4-FFF2-40B4-BE49-F238E27FC236}">
                <a16:creationId xmlns:a16="http://schemas.microsoft.com/office/drawing/2014/main" id="{31441D1D-B6DD-46BF-A081-FBFEE1AC29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68614" name="Espaço Reservado para Número de Slide 2">
            <a:extLst>
              <a:ext uri="{FF2B5EF4-FFF2-40B4-BE49-F238E27FC236}">
                <a16:creationId xmlns:a16="http://schemas.microsoft.com/office/drawing/2014/main" id="{802ADEB7-914E-4260-AFE4-8323E65468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A83B166A-54C8-4DB7-9F6E-54A03E18532D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65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765A3A8-D461-4348-BD97-0AA7C5C01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Classpath</a:t>
            </a:r>
          </a:p>
        </p:txBody>
      </p:sp>
      <p:sp>
        <p:nvSpPr>
          <p:cNvPr id="696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F2BBC02-4D07-4780-9F29-086783A3C9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>
                <a:cs typeface="Times New Roman" panose="02020603050405020304" pitchFamily="18" charset="0"/>
              </a:rPr>
              <a:t>Exemplo:</a:t>
            </a:r>
            <a:r>
              <a:rPr lang="pt-BR" altLang="pt-BR"/>
              <a:t> No diretório </a:t>
            </a:r>
            <a:r>
              <a:rPr lang="pt-BR" altLang="pt-BR">
                <a:cs typeface="Times New Roman" panose="02020603050405020304" pitchFamily="18" charset="0"/>
              </a:rPr>
              <a:t>c:\projetos\br\unip</a:t>
            </a:r>
            <a:r>
              <a:rPr lang="pt-BR" altLang="pt-BR"/>
              <a:t> temos a classe abaixo: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pt-BR" sz="160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br.unip;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BR" altLang="pt-BR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ImprimeMensagem{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mensagem;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ImprimeMensagem (</a:t>
            </a:r>
            <a:r>
              <a:rPr lang="pt-BR" alt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m){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pt-BR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.mensagem = m;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imprimir(){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pt-BR" altLang="pt-BR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.out.println(mensagem);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7F210187-9EA6-4C9E-BB60-E6462F9F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9400"/>
            <a:ext cx="6934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9637" name="Espaço Reservado para Rodapé 1">
            <a:extLst>
              <a:ext uri="{FF2B5EF4-FFF2-40B4-BE49-F238E27FC236}">
                <a16:creationId xmlns:a16="http://schemas.microsoft.com/office/drawing/2014/main" id="{1CE9A215-50A1-4176-B2D7-44F26FF1FC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69638" name="Espaço Reservado para Número de Slide 2">
            <a:extLst>
              <a:ext uri="{FF2B5EF4-FFF2-40B4-BE49-F238E27FC236}">
                <a16:creationId xmlns:a16="http://schemas.microsoft.com/office/drawing/2014/main" id="{7E42419A-28E7-44FD-A9EB-0D755D2F73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8C32307B-7C09-4E7A-830C-26F9231DBB15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66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454E11C-8DF4-40A3-965D-CA7354019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Classpath</a:t>
            </a:r>
          </a:p>
        </p:txBody>
      </p:sp>
      <p:sp>
        <p:nvSpPr>
          <p:cNvPr id="706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AD46972-56CF-4999-82BD-01EE3B1AAB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Compilar a classe TesteClassPath.java: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1800"/>
              <a:t>    </a:t>
            </a:r>
            <a:r>
              <a:rPr lang="pt-BR" altLang="pt-BR" sz="2000"/>
              <a:t>C:\aplicacao&gt;javac -classpath .;c:\projetos TesteClassPath.java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pt-BR" altLang="pt-BR"/>
              <a:t>OBS: o ponto “.” indica o diretório local onde está a classe TesteClassPath.java, e que também se deve compilar a classe ImprimeMensagem.java do pacote br.unip que está no diretório c:\projetos&gt;</a:t>
            </a:r>
          </a:p>
        </p:txBody>
      </p:sp>
      <p:sp>
        <p:nvSpPr>
          <p:cNvPr id="70660" name="Espaço Reservado para Rodapé 1">
            <a:extLst>
              <a:ext uri="{FF2B5EF4-FFF2-40B4-BE49-F238E27FC236}">
                <a16:creationId xmlns:a16="http://schemas.microsoft.com/office/drawing/2014/main" id="{559BE215-B465-44CC-A11D-8CDE72CDD8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70661" name="Espaço Reservado para Número de Slide 2">
            <a:extLst>
              <a:ext uri="{FF2B5EF4-FFF2-40B4-BE49-F238E27FC236}">
                <a16:creationId xmlns:a16="http://schemas.microsoft.com/office/drawing/2014/main" id="{53E0CD8C-50A4-4790-A96E-D6E260F4E6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B9639EEA-A4A0-460D-A5E4-808303DB8EDC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67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9FD4D68-D676-405F-B964-AB197EBAF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Classpath</a:t>
            </a:r>
          </a:p>
        </p:txBody>
      </p:sp>
      <p:sp>
        <p:nvSpPr>
          <p:cNvPr id="716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59F558A-D24C-4C27-B13E-1370F4E04F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Compilar a classe TesteClassPath.java utilizando a variável de ambiente CLASSPATH:</a:t>
            </a:r>
          </a:p>
          <a:p>
            <a:pPr lvl="1" eaLnBrk="1" hangingPunct="1"/>
            <a:r>
              <a:rPr lang="pt-BR" altLang="pt-BR"/>
              <a:t>C:\&gt;set CLASSPATH=.;c:\projetos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C:\aplicacao&gt;javac -classpath %CLASSPATH% TesteClassPath.java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OBS: As duas formas de compilação estão corretas</a:t>
            </a:r>
          </a:p>
        </p:txBody>
      </p:sp>
      <p:sp>
        <p:nvSpPr>
          <p:cNvPr id="71684" name="Espaço Reservado para Rodapé 1">
            <a:extLst>
              <a:ext uri="{FF2B5EF4-FFF2-40B4-BE49-F238E27FC236}">
                <a16:creationId xmlns:a16="http://schemas.microsoft.com/office/drawing/2014/main" id="{DD5A7ACD-547F-405A-AB5E-321217AD9C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71685" name="Espaço Reservado para Número de Slide 2">
            <a:extLst>
              <a:ext uri="{FF2B5EF4-FFF2-40B4-BE49-F238E27FC236}">
                <a16:creationId xmlns:a16="http://schemas.microsoft.com/office/drawing/2014/main" id="{5D56DB0E-0914-4550-8E97-DCD17DE3E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3F5AB9B7-1709-4F10-8786-6265FFDFA9D7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68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3187FBD-481D-48AD-B89A-806A8C602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Classpath</a:t>
            </a:r>
          </a:p>
        </p:txBody>
      </p:sp>
      <p:sp>
        <p:nvSpPr>
          <p:cNvPr id="7270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D75755F-4967-4E7B-BFB7-A4828D0801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/>
              <a:t>Executar a classe TesteClassPath: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Informando os diretórios explicitamente: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C:\aplicacao&gt;java -classpath .; c:\projetos TesteClassPath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/>
              <a:t>Utilizando a variável de ambiente CLASSPATH: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000"/>
              <a:t>C:\aplicacao&gt;java -classpath %CLASSPATH% TesteClassPath</a:t>
            </a:r>
          </a:p>
        </p:txBody>
      </p:sp>
      <p:sp>
        <p:nvSpPr>
          <p:cNvPr id="72708" name="Espaço Reservado para Rodapé 1">
            <a:extLst>
              <a:ext uri="{FF2B5EF4-FFF2-40B4-BE49-F238E27FC236}">
                <a16:creationId xmlns:a16="http://schemas.microsoft.com/office/drawing/2014/main" id="{0E05C25F-3FF6-482B-8F11-0522B9963B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72709" name="Espaço Reservado para Número de Slide 2">
            <a:extLst>
              <a:ext uri="{FF2B5EF4-FFF2-40B4-BE49-F238E27FC236}">
                <a16:creationId xmlns:a16="http://schemas.microsoft.com/office/drawing/2014/main" id="{8DE41458-AC93-4077-9370-E17F7958B8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57B9AB32-6960-4979-BB8D-7376181ED16B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69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4DBC29-ED51-4255-92B7-6B4208210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Características e Diferenciais</a:t>
            </a:r>
          </a:p>
        </p:txBody>
      </p:sp>
      <p:sp>
        <p:nvSpPr>
          <p:cNvPr id="92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C7C4E45-8AA9-4B1D-AE63-B11D18FDED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>
                <a:cs typeface="Times New Roman" panose="02020603050405020304" pitchFamily="18" charset="0"/>
              </a:rPr>
              <a:t>Histórico da Linguagem Java</a:t>
            </a:r>
            <a:endParaRPr lang="pt-BR" altLang="pt-BR"/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A Sun Microsystems financiou uma pesquisa interna com o codinome “</a:t>
            </a:r>
            <a:r>
              <a:rPr lang="pt-BR" altLang="pt-BR" sz="2400">
                <a:cs typeface="Times New Roman" panose="02020603050405020304" pitchFamily="18" charset="0"/>
              </a:rPr>
              <a:t>Green” em 1991</a:t>
            </a:r>
            <a:endParaRPr lang="pt-BR" altLang="pt-BR" sz="2400"/>
          </a:p>
          <a:p>
            <a:pPr lvl="1" eaLnBrk="1" hangingPunct="1">
              <a:lnSpc>
                <a:spcPct val="90000"/>
              </a:lnSpc>
            </a:pPr>
            <a:r>
              <a:rPr lang="pt-BR" altLang="pt-BR" sz="2400">
                <a:cs typeface="Times New Roman" panose="02020603050405020304" pitchFamily="18" charset="0"/>
              </a:rPr>
              <a:t>O projeto resultou no criação de uma linguagem baseada em C e C++ que seu criador, James Gosling, chamou de Oak (carvalho)</a:t>
            </a:r>
            <a:r>
              <a:rPr lang="pt-BR" altLang="pt-BR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>
                <a:cs typeface="Times New Roman" panose="02020603050405020304" pitchFamily="18" charset="0"/>
              </a:rPr>
              <a:t>Descobriu-se mais tarde que já havia uma linguagem de computador chamada Oak. Quando uma equipe da Sun visitou uma cafeteria local, o nome Java (cidade de origem de um tipo de café importado) foi sugerido e pegou. </a:t>
            </a:r>
          </a:p>
        </p:txBody>
      </p:sp>
      <p:sp>
        <p:nvSpPr>
          <p:cNvPr id="9220" name="Espaço Reservado para Número de Slide 2">
            <a:extLst>
              <a:ext uri="{FF2B5EF4-FFF2-40B4-BE49-F238E27FC236}">
                <a16:creationId xmlns:a16="http://schemas.microsoft.com/office/drawing/2014/main" id="{A76E87F2-3DDC-4BAA-B215-171644E36D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fld id="{8D27E717-6B7B-4E54-B727-D7DB9B3873E6}" type="slidenum">
              <a:rPr lang="pt-BR" altLang="pt-BR" sz="1400">
                <a:solidFill>
                  <a:schemeClr val="tx1"/>
                </a:solidFill>
              </a:rPr>
              <a:pPr/>
              <a:t>7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1F64FD9-74E2-4BE0-8790-F3AAA13D7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Exercícios</a:t>
            </a:r>
          </a:p>
        </p:txBody>
      </p:sp>
      <p:sp>
        <p:nvSpPr>
          <p:cNvPr id="737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F981590-56FE-4A4E-9D8E-C7F94AFF1E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800600"/>
          </a:xfrm>
        </p:spPr>
        <p:txBody>
          <a:bodyPr/>
          <a:lstStyle/>
          <a:p>
            <a:pPr eaLnBrk="1" hangingPunct="1"/>
            <a:r>
              <a:rPr lang="pt-BR" altLang="pt-BR" sz="2400"/>
              <a:t>Qual é a função do utilitário "javac“</a:t>
            </a:r>
          </a:p>
          <a:p>
            <a:pPr eaLnBrk="1" hangingPunct="1"/>
            <a:r>
              <a:rPr lang="pt-BR" altLang="pt-BR" sz="2400"/>
              <a:t>O arquivo .class gerado é um arquivo executável que contém código nativo? Sim? Não? Porque?</a:t>
            </a:r>
          </a:p>
          <a:p>
            <a:pPr eaLnBrk="1" hangingPunct="1"/>
            <a:r>
              <a:rPr lang="pt-BR" altLang="pt-BR" sz="2400"/>
              <a:t>Crie uma classe com um nome qualquer, compile e execute a mesma. Esta classe deve imprimir uma mensagem qualquer.</a:t>
            </a:r>
          </a:p>
          <a:p>
            <a:pPr eaLnBrk="1" hangingPunct="1"/>
            <a:r>
              <a:rPr lang="pt-BR" altLang="pt-BR" sz="2400"/>
              <a:t>Crie uma classe de nome ImprimeNomes que receba parâmetros de entrada, que são nomes de pessoas e imprima estes nomes.</a:t>
            </a:r>
          </a:p>
        </p:txBody>
      </p:sp>
      <p:sp>
        <p:nvSpPr>
          <p:cNvPr id="73732" name="Espaço Reservado para Rodapé 1">
            <a:extLst>
              <a:ext uri="{FF2B5EF4-FFF2-40B4-BE49-F238E27FC236}">
                <a16:creationId xmlns:a16="http://schemas.microsoft.com/office/drawing/2014/main" id="{6C051F76-3139-47A9-A1BE-D61E983591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73733" name="Espaço Reservado para Número de Slide 2">
            <a:extLst>
              <a:ext uri="{FF2B5EF4-FFF2-40B4-BE49-F238E27FC236}">
                <a16:creationId xmlns:a16="http://schemas.microsoft.com/office/drawing/2014/main" id="{8EE58409-5488-4D24-BF94-0A415BED25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A6C94D6C-F2C5-4D11-B866-1AA3B5EEC1D9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70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C59170A-AB58-44AE-A59E-B09302D44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Exercícios</a:t>
            </a:r>
          </a:p>
        </p:txBody>
      </p:sp>
      <p:sp>
        <p:nvSpPr>
          <p:cNvPr id="747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F06479C-8075-461C-B1D2-44460D30E1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953000"/>
          </a:xfrm>
        </p:spPr>
        <p:txBody>
          <a:bodyPr/>
          <a:lstStyle/>
          <a:p>
            <a:pPr eaLnBrk="1" hangingPunct="1"/>
            <a:r>
              <a:rPr lang="pt-BR" altLang="pt-BR" sz="2400"/>
              <a:t>Utilize a mesma classe feita no exercício anterior, só que desta vez utilize a declaração package, ou seja, crie um pacote "br.unip", coloque a classe dentro deste pacote, compile e execute a classe</a:t>
            </a:r>
          </a:p>
          <a:p>
            <a:pPr eaLnBrk="1" hangingPunct="1"/>
            <a:r>
              <a:rPr lang="pt-BR" altLang="pt-BR" sz="2400"/>
              <a:t>Crie uma classe de nome "ImprimeMsg" com um único método chamado "imprimir" e coloque a mesma no pacote "br.unip". Em um outro diretório qualquer crie uma classe com o método "main" e dentro do mesmo, crie um objeto da classe ImprimeMsg e chame o método imprimir da mesma passando uma mensagem qualquer. Compile e execute a classe principal utilizando o parâmetro -classpath</a:t>
            </a:r>
          </a:p>
        </p:txBody>
      </p:sp>
      <p:sp>
        <p:nvSpPr>
          <p:cNvPr id="74756" name="Espaço Reservado para Rodapé 1">
            <a:extLst>
              <a:ext uri="{FF2B5EF4-FFF2-40B4-BE49-F238E27FC236}">
                <a16:creationId xmlns:a16="http://schemas.microsoft.com/office/drawing/2014/main" id="{5350B86B-4034-45DF-AADB-104F41D3DF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74757" name="Espaço Reservado para Número de Slide 2">
            <a:extLst>
              <a:ext uri="{FF2B5EF4-FFF2-40B4-BE49-F238E27FC236}">
                <a16:creationId xmlns:a16="http://schemas.microsoft.com/office/drawing/2014/main" id="{2427256B-E5D1-4659-9DAC-B634FE302A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 eaLnBrk="0" hangingPunct="0"/>
            <a:fld id="{E89FD761-185D-4F84-A931-5E715871DCFC}" type="slidenum">
              <a:rPr lang="pt-BR" altLang="pt-BR" sz="1400">
                <a:solidFill>
                  <a:schemeClr val="tx1"/>
                </a:solidFill>
              </a:rPr>
              <a:pPr algn="l" eaLnBrk="0" hangingPunct="0"/>
              <a:t>71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CED3A66-B4C6-4B18-B80B-FB762F046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Características e Diferenciais</a:t>
            </a:r>
          </a:p>
        </p:txBody>
      </p:sp>
      <p:sp>
        <p:nvSpPr>
          <p:cNvPr id="102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8DBE9B-5632-49C3-AA7D-0D60A50F0D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419600"/>
          </a:xfrm>
        </p:spPr>
        <p:txBody>
          <a:bodyPr/>
          <a:lstStyle/>
          <a:p>
            <a:pPr eaLnBrk="1" hangingPunct="1"/>
            <a:r>
              <a:rPr lang="pt-BR" altLang="pt-BR">
                <a:cs typeface="Times New Roman" panose="02020603050405020304" pitchFamily="18" charset="0"/>
              </a:rPr>
              <a:t>Histórico da Linguagem Java</a:t>
            </a:r>
            <a:endParaRPr lang="pt-BR" altLang="pt-BR"/>
          </a:p>
          <a:p>
            <a:pPr lvl="1" eaLnBrk="1" hangingPunct="1"/>
            <a:r>
              <a:rPr lang="pt-BR" altLang="pt-BR" sz="2400">
                <a:cs typeface="Times New Roman" panose="02020603050405020304" pitchFamily="18" charset="0"/>
              </a:rPr>
              <a:t>Em maio de 1995, a Sun anunciou Java formalmente em uma conferência importante</a:t>
            </a:r>
            <a:endParaRPr lang="pt-BR" altLang="pt-BR" sz="2400"/>
          </a:p>
          <a:p>
            <a:pPr lvl="1" eaLnBrk="1" hangingPunct="1"/>
            <a:r>
              <a:rPr lang="pt-BR" altLang="pt-BR" sz="2400"/>
              <a:t>Hoje a linguagem Java é utilizada para</a:t>
            </a:r>
          </a:p>
          <a:p>
            <a:pPr lvl="2" eaLnBrk="1" hangingPunct="1"/>
            <a:r>
              <a:rPr lang="pt-BR" altLang="pt-BR" sz="2000">
                <a:cs typeface="Times New Roman" panose="02020603050405020304" pitchFamily="18" charset="0"/>
              </a:rPr>
              <a:t>criar páginas da Web com conteúdo interativo e dinâmico</a:t>
            </a:r>
            <a:r>
              <a:rPr lang="pt-BR" altLang="pt-BR" sz="2000"/>
              <a:t> </a:t>
            </a:r>
          </a:p>
          <a:p>
            <a:pPr lvl="2" eaLnBrk="1" hangingPunct="1"/>
            <a:r>
              <a:rPr lang="pt-BR" altLang="pt-BR" sz="2000">
                <a:cs typeface="Times New Roman" panose="02020603050405020304" pitchFamily="18" charset="0"/>
              </a:rPr>
              <a:t>para desenvolver aplicativos corporativos de grande porte</a:t>
            </a:r>
            <a:r>
              <a:rPr lang="pt-BR" altLang="pt-BR" sz="2000"/>
              <a:t> </a:t>
            </a:r>
          </a:p>
          <a:p>
            <a:pPr lvl="2" eaLnBrk="1" hangingPunct="1"/>
            <a:r>
              <a:rPr lang="pt-BR" altLang="pt-BR" sz="2000">
                <a:cs typeface="Times New Roman" panose="02020603050405020304" pitchFamily="18" charset="0"/>
              </a:rPr>
              <a:t>fornecer aplicativos para dispositivos destinados ao consumidor final (como telefones celulares, pagers e assistentes pessoais digitais</a:t>
            </a:r>
            <a:r>
              <a:rPr lang="pt-BR" altLang="pt-BR" sz="2000"/>
              <a:t>)</a:t>
            </a:r>
          </a:p>
        </p:txBody>
      </p:sp>
      <p:sp>
        <p:nvSpPr>
          <p:cNvPr id="10244" name="Espaço Reservado para Rodapé 1">
            <a:extLst>
              <a:ext uri="{FF2B5EF4-FFF2-40B4-BE49-F238E27FC236}">
                <a16:creationId xmlns:a16="http://schemas.microsoft.com/office/drawing/2014/main" id="{0CC817C3-222C-472A-81C4-AC1AB2E34B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10245" name="Espaço Reservado para Número de Slide 2">
            <a:extLst>
              <a:ext uri="{FF2B5EF4-FFF2-40B4-BE49-F238E27FC236}">
                <a16:creationId xmlns:a16="http://schemas.microsoft.com/office/drawing/2014/main" id="{18740610-2AE0-44B2-A718-837F1C4878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fld id="{C390E456-DF3E-4B26-AD66-B5CCFB1B059E}" type="slidenum">
              <a:rPr lang="pt-BR" altLang="pt-BR" sz="1400">
                <a:solidFill>
                  <a:schemeClr val="tx1"/>
                </a:solidFill>
              </a:rPr>
              <a:pPr/>
              <a:t>8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B3E473B-43DD-4759-AE2F-ECDD2B55B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5638800" cy="1066800"/>
          </a:xfrm>
        </p:spPr>
        <p:txBody>
          <a:bodyPr/>
          <a:lstStyle/>
          <a:p>
            <a:pPr eaLnBrk="1" hangingPunct="1"/>
            <a:r>
              <a:rPr lang="pt-BR" altLang="pt-BR"/>
              <a:t>Características e Diferenciais</a:t>
            </a:r>
          </a:p>
        </p:txBody>
      </p:sp>
      <p:sp>
        <p:nvSpPr>
          <p:cNvPr id="11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E3DB0F-68BD-452D-A574-58D7C1342F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4724400"/>
          </a:xfrm>
        </p:spPr>
        <p:txBody>
          <a:bodyPr/>
          <a:lstStyle/>
          <a:p>
            <a:pPr eaLnBrk="1" hangingPunct="1"/>
            <a:r>
              <a:rPr lang="pt-BR" altLang="pt-BR"/>
              <a:t>Processo de desenvolvimento de software em Java</a:t>
            </a:r>
          </a:p>
          <a:p>
            <a:pPr lvl="1" eaLnBrk="1" hangingPunct="1"/>
            <a:r>
              <a:rPr lang="pt-BR" altLang="pt-BR"/>
              <a:t>Todo código fonte escrito em arquivo texto possui extensão .java</a:t>
            </a:r>
          </a:p>
          <a:p>
            <a:pPr lvl="1" eaLnBrk="1" hangingPunct="1"/>
            <a:r>
              <a:rPr lang="pt-BR" altLang="pt-BR"/>
              <a:t>Este arquivo é compilado com o javac gerando o arquivo .class</a:t>
            </a:r>
          </a:p>
          <a:p>
            <a:pPr lvl="1" eaLnBrk="1" hangingPunct="1"/>
            <a:r>
              <a:rPr lang="pt-BR" altLang="pt-BR"/>
              <a:t>O arquivo .class não contém código de máquina nativo, e sim o bytecodes</a:t>
            </a:r>
          </a:p>
          <a:p>
            <a:pPr lvl="2" eaLnBrk="1" hangingPunct="1"/>
            <a:r>
              <a:rPr lang="pt-BR" altLang="pt-BR"/>
              <a:t>Bytecode: </a:t>
            </a:r>
            <a:r>
              <a:rPr lang="pt-BR" altLang="pt-BR">
                <a:cs typeface="Times New Roman" panose="02020603050405020304" pitchFamily="18" charset="0"/>
              </a:rPr>
              <a:t>linguagem de máquina da JVM</a:t>
            </a:r>
            <a:r>
              <a:rPr lang="pt-BR" altLang="pt-BR"/>
              <a:t> </a:t>
            </a:r>
          </a:p>
        </p:txBody>
      </p:sp>
      <p:sp>
        <p:nvSpPr>
          <p:cNvPr id="11268" name="Espaço Reservado para Rodapé 1">
            <a:extLst>
              <a:ext uri="{FF2B5EF4-FFF2-40B4-BE49-F238E27FC236}">
                <a16:creationId xmlns:a16="http://schemas.microsoft.com/office/drawing/2014/main" id="{DDDBC785-6C88-46A5-9766-DBE0CCD11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pt-BR" altLang="pt-BR" sz="1400"/>
              <a:t>Prof. Marcos Monteiro</a:t>
            </a:r>
          </a:p>
        </p:txBody>
      </p:sp>
      <p:sp>
        <p:nvSpPr>
          <p:cNvPr id="11269" name="Espaço Reservado para Número de Slide 2">
            <a:extLst>
              <a:ext uri="{FF2B5EF4-FFF2-40B4-BE49-F238E27FC236}">
                <a16:creationId xmlns:a16="http://schemas.microsoft.com/office/drawing/2014/main" id="{DF23CAF4-69B3-41AF-9D20-7ADE70AEAF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fld id="{4BEBBEBA-32C1-4039-8912-045CA52BA4EB}" type="slidenum">
              <a:rPr lang="pt-BR" altLang="pt-BR" sz="1400">
                <a:solidFill>
                  <a:schemeClr val="tx1"/>
                </a:solidFill>
              </a:rPr>
              <a:pPr/>
              <a:t>9</a:t>
            </a:fld>
            <a:endParaRPr lang="pt-BR" altLang="pt-BR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o grafico">
  <a:themeElements>
    <a:clrScheme name="Plano grafico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Plano graf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lano grafico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o grafico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o grafico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o grafico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o grafico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apresentação\Plano grafico.pot</Template>
  <TotalTime>1339</TotalTime>
  <Words>3459</Words>
  <Application>Microsoft Office PowerPoint</Application>
  <PresentationFormat>Apresentação na tela (4:3)</PresentationFormat>
  <Paragraphs>534</Paragraphs>
  <Slides>71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9" baseType="lpstr">
      <vt:lpstr>Tahoma</vt:lpstr>
      <vt:lpstr>Arial</vt:lpstr>
      <vt:lpstr>Wingdings</vt:lpstr>
      <vt:lpstr>Calibri</vt:lpstr>
      <vt:lpstr>Times New Roman</vt:lpstr>
      <vt:lpstr>Roboto</vt:lpstr>
      <vt:lpstr>Courier New</vt:lpstr>
      <vt:lpstr>Plano grafico</vt:lpstr>
      <vt:lpstr>Apresentação do PowerPoint</vt:lpstr>
      <vt:lpstr>Ementa</vt:lpstr>
      <vt:lpstr>Ementa</vt:lpstr>
      <vt:lpstr>Ementa</vt:lpstr>
      <vt:lpstr>Ementa</vt:lpstr>
      <vt:lpstr>Ementa</vt:lpstr>
      <vt:lpstr>Características e Diferenciais</vt:lpstr>
      <vt:lpstr>Características e Diferenciais</vt:lpstr>
      <vt:lpstr>Características e Diferenciais</vt:lpstr>
      <vt:lpstr>Características e Diferenciais</vt:lpstr>
      <vt:lpstr>Características e Diferenciais</vt:lpstr>
      <vt:lpstr>Características e Diferenciais</vt:lpstr>
      <vt:lpstr>Características e Diferenciais</vt:lpstr>
      <vt:lpstr>Características e Diferenciais</vt:lpstr>
      <vt:lpstr>Características e Diferenciais</vt:lpstr>
      <vt:lpstr>Características e Diferenciais</vt:lpstr>
      <vt:lpstr>Criando o Ambiente para o Desenvolvimento</vt:lpstr>
      <vt:lpstr>Criando o Ambiente para o Desenvolvimento</vt:lpstr>
      <vt:lpstr>Criando o Ambiente para o Desenvolvimento</vt:lpstr>
      <vt:lpstr>Criando o Ambiente para o Desenvolvimento</vt:lpstr>
      <vt:lpstr>Criando o Ambiente para o Desenvolvimento</vt:lpstr>
      <vt:lpstr>Criando o Ambiente para o Desenvolvimento</vt:lpstr>
      <vt:lpstr>Criando o Ambiente para o Desenvolvimento</vt:lpstr>
      <vt:lpstr>Criando o Ambiente para o Desenvolvimento</vt:lpstr>
      <vt:lpstr>Criando o Ambiente para o Desenvolvimento</vt:lpstr>
      <vt:lpstr>Criando o Ambiente para o Desenvolvimento</vt:lpstr>
      <vt:lpstr>Criando o Ambiente para o Desenvolvimento</vt:lpstr>
      <vt:lpstr>Criando o Ambiente para o Desenvolvimento</vt:lpstr>
      <vt:lpstr>Instalação do Eclipse</vt:lpstr>
      <vt:lpstr>Instalação do Eclipse</vt:lpstr>
      <vt:lpstr>Instalação do Eclipse</vt:lpstr>
      <vt:lpstr>Instalação do Eclipse</vt:lpstr>
      <vt:lpstr>Instalação do Eclipse</vt:lpstr>
      <vt:lpstr>Instalação do Eclipse</vt:lpstr>
      <vt:lpstr>Características e Diferenciais</vt:lpstr>
      <vt:lpstr>Tipos de distribuição</vt:lpstr>
      <vt:lpstr>Tipos de distribuição</vt:lpstr>
      <vt:lpstr>Tipos de distribuição</vt:lpstr>
      <vt:lpstr>Tipos de distribuição</vt:lpstr>
      <vt:lpstr>Tipos de distribuição</vt:lpstr>
      <vt:lpstr>Tipos de distribuição</vt:lpstr>
      <vt:lpstr>Tipos de distribuição</vt:lpstr>
      <vt:lpstr>Tipos de distribuição</vt:lpstr>
      <vt:lpstr>Tipos de distribuição</vt:lpstr>
      <vt:lpstr>JVM Java Virtual Machine</vt:lpstr>
      <vt:lpstr>JVM Java Virtual Machine</vt:lpstr>
      <vt:lpstr>JVM Java Virtual Machine</vt:lpstr>
      <vt:lpstr>JVM Java Virtual Machine</vt:lpstr>
      <vt:lpstr>JVM Java Virtual Machine</vt:lpstr>
      <vt:lpstr>JVM Java Virtual Machine</vt:lpstr>
      <vt:lpstr>JVM Java Virtual Machine</vt:lpstr>
      <vt:lpstr>Sistema de Arquivos da JVM</vt:lpstr>
      <vt:lpstr>Sistema de Arquivos da JVM</vt:lpstr>
      <vt:lpstr>Sistema de Arquivos da JVM</vt:lpstr>
      <vt:lpstr>Sistema de Arquivos da JVM</vt:lpstr>
      <vt:lpstr>Sistema de Arquivos da JVM</vt:lpstr>
      <vt:lpstr>Sistema de Arquivos da JVM</vt:lpstr>
      <vt:lpstr>Sistema de Arquivos da JVM</vt:lpstr>
      <vt:lpstr>Sistema de Arquivos da JVM</vt:lpstr>
      <vt:lpstr>Sistema de Arquivos da JVM</vt:lpstr>
      <vt:lpstr>Sistema de Arquivos da JVM</vt:lpstr>
      <vt:lpstr>Sistema de Arquivos da JVM</vt:lpstr>
      <vt:lpstr>Classpath</vt:lpstr>
      <vt:lpstr>Classpath</vt:lpstr>
      <vt:lpstr>Classpath</vt:lpstr>
      <vt:lpstr>Classpath</vt:lpstr>
      <vt:lpstr>Classpath</vt:lpstr>
      <vt:lpstr>Classpath</vt:lpstr>
      <vt:lpstr>Classpath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glauco</dc:creator>
  <cp:lastModifiedBy>MARCOS MONTEIRO</cp:lastModifiedBy>
  <cp:revision>176</cp:revision>
  <dcterms:created xsi:type="dcterms:W3CDTF">2007-02-03T18:53:51Z</dcterms:created>
  <dcterms:modified xsi:type="dcterms:W3CDTF">2020-10-15T11:08:03Z</dcterms:modified>
</cp:coreProperties>
</file>