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  <p:embeddedFont>
      <p:font typeface="Source Code Pro" panose="020B0604020202020204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6BA7F8-8123-4376-83BC-B8AAA24EE7B7}">
  <a:tblStyle styleId="{DD6BA7F8-8123-4376-83BC-B8AAA24EE7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3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be1c094e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be1c094e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bd92a7c2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bd92a7c2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be1c094e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be1c094e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be1c094e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be1c094e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47dd583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c47dd583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be1c094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be1c094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be1c094e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be1c094e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be1c094e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be1c094e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3b86bd8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3b86bd8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bd92a7c2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bd92a7c2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47dd58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47dd58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bd92a7c2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bd92a7c2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bd92a7c2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bd92a7c2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bd92a7c2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bd92a7c2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d92a7c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d92a7c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bd92a7c2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bd92a7c2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bd92a7c2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bd92a7c2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131300" y="2318650"/>
            <a:ext cx="6881400" cy="145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 b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DIPARTIMENTO DI INGEGNERIA DELL’INFORMAZIONE</a:t>
            </a:r>
            <a:br>
              <a:rPr lang="it" sz="1300" b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it" sz="1300" b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CORSO DI LAUREA IN INGEGNERIA INFORMATICA</a:t>
            </a:r>
            <a:endParaRPr sz="1300"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 b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PROGETTO E SVILUPPO DI UN INTERPRETE</a:t>
            </a:r>
            <a:br>
              <a:rPr lang="it" sz="1600" b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it" sz="1600" b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DEL LINGUAGGIO DI PROGRAMMAZIONE SIMPLA</a:t>
            </a:r>
            <a:endParaRPr sz="1600"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31299" y="4176125"/>
            <a:ext cx="4479197" cy="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Relatore:      	Prof. Gian Franco Lamperti</a:t>
            </a:r>
            <a:br>
              <a:rPr lang="it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it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Laureando: 	Sartorelli Marco    719788</a:t>
            </a:r>
            <a:br>
              <a:rPr lang="it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288" y="817619"/>
            <a:ext cx="2001376" cy="150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Analisi semantica : implementazione symbol table </a:t>
            </a:r>
            <a:endParaRPr/>
          </a:p>
        </p:txBody>
      </p:sp>
      <p:graphicFrame>
        <p:nvGraphicFramePr>
          <p:cNvPr id="157" name="Google Shape;157;p22"/>
          <p:cNvGraphicFramePr/>
          <p:nvPr/>
        </p:nvGraphicFramePr>
        <p:xfrm>
          <a:off x="952500" y="2190750"/>
          <a:ext cx="7239000" cy="762000"/>
        </p:xfrm>
        <a:graphic>
          <a:graphicData uri="http://schemas.openxmlformats.org/drawingml/2006/table">
            <a:tbl>
              <a:tblPr>
                <a:noFill/>
                <a:tableStyleId>{DD6BA7F8-8123-4376-83BC-B8AAA24EE7B7}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5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Nome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Classe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Oid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Pointer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nStar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Tipo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Ambiente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nFormali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pFormali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Next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Num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Var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0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0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0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Integer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“Globale”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0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0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NULL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4C6E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" name="Google Shape;158;p22"/>
          <p:cNvSpPr txBox="1"/>
          <p:nvPr/>
        </p:nvSpPr>
        <p:spPr>
          <a:xfrm>
            <a:off x="952500" y="3497300"/>
            <a:ext cx="72390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Abbinata ad una variabile globale definita come : “Num : integer;”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Interpretazione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Interpretazione stack-based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Le funzioni possono chiamare altre funzioni al loro interno, necessità che la pila sia dinamica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Ogni funzione ha un suo ambiente sullo stack : Record di Attivazione (RA)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Interpretazione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875" y="642675"/>
            <a:ext cx="3154125" cy="42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729450" y="2034800"/>
            <a:ext cx="3154200" cy="2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Esempio di stack teorico.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Interpretazione : implementazione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0150" y="2931800"/>
            <a:ext cx="2172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Due stack, di cui il primo tiene traccia di tutti gli RA presenti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150" y="1956775"/>
            <a:ext cx="68875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">
            <a:hlinkClick r:id="" action="ppaction://media"/>
            <a:extLst>
              <a:ext uri="{FF2B5EF4-FFF2-40B4-BE49-F238E27FC236}">
                <a16:creationId xmlns:a16="http://schemas.microsoft.com/office/drawing/2014/main" id="{B25C5CA9-328B-4552-B890-18036C71A1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71385" y="1096147"/>
            <a:ext cx="6096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Approfondimento : puntatori</a:t>
            </a:r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/>
              <a:t>Una variabile con almeno un ‘*’ anteposto è un puntatore.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 dirty="0"/>
              <a:t>Il simbolo ‘&amp;’ restituisce l’indirizzo di </a:t>
            </a:r>
            <a:r>
              <a:rPr lang="it-IT" dirty="0" err="1"/>
              <a:t>stack</a:t>
            </a:r>
            <a:r>
              <a:rPr lang="it" dirty="0"/>
              <a:t>.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 dirty="0"/>
              <a:t>I puntatori possono puntare ad un altro puntatore senza limite di profondità.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Approfondimento : puntatori esempio</a:t>
            </a: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729450" y="2312025"/>
            <a:ext cx="3006000" cy="16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a,*p1,**p2,**p3,***p4: real;</a:t>
            </a:r>
            <a:b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1.0;</a:t>
            </a:r>
            <a:b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 = &amp;a;</a:t>
            </a:r>
            <a:b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 = &amp;p1;</a:t>
            </a:r>
            <a:b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p3 = p2;</a:t>
            </a:r>
            <a:b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p4 = &amp;p3;</a:t>
            </a:r>
            <a:b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***p4 = 5.0;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4302700" y="2312025"/>
            <a:ext cx="3829500" cy="22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--------------OSTACK(TIPO|VAL)--------------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r>
              <a:rPr lang="it">
                <a:latin typeface="Lato"/>
                <a:ea typeface="Lato"/>
                <a:cs typeface="Lato"/>
                <a:sym typeface="Lato"/>
              </a:rPr>
              <a:t>[ REAL | 5.000000 ]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r>
              <a:rPr lang="it">
                <a:latin typeface="Lato"/>
                <a:ea typeface="Lato"/>
                <a:cs typeface="Lato"/>
                <a:sym typeface="Lato"/>
              </a:rPr>
              <a:t>[ *REAL | 0 ]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r>
              <a:rPr lang="it">
                <a:latin typeface="Lato"/>
                <a:ea typeface="Lato"/>
                <a:cs typeface="Lato"/>
                <a:sym typeface="Lato"/>
              </a:rPr>
              <a:t>[ *REAL | 1 ]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r>
              <a:rPr lang="it">
                <a:latin typeface="Lato"/>
                <a:ea typeface="Lato"/>
                <a:cs typeface="Lato"/>
                <a:sym typeface="Lato"/>
              </a:rPr>
              <a:t>[ *REAL | 1 ]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r>
              <a:rPr lang="it">
                <a:latin typeface="Lato"/>
                <a:ea typeface="Lato"/>
                <a:cs typeface="Lato"/>
                <a:sym typeface="Lato"/>
              </a:rPr>
              <a:t>[ *REAL | 3 ]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r>
              <a:rPr lang="it">
                <a:latin typeface="Lato"/>
                <a:ea typeface="Lato"/>
                <a:cs typeface="Lato"/>
                <a:sym typeface="Lato"/>
              </a:rPr>
              <a:t>--------ASTACK(nOggetti|Val del primo)--------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r>
              <a:rPr lang="it">
                <a:latin typeface="Lato"/>
                <a:ea typeface="Lato"/>
                <a:cs typeface="Lato"/>
                <a:sym typeface="Lato"/>
              </a:rPr>
              <a:t>[ 5 | 5.00 ]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28"/>
          <p:cNvCxnSpPr/>
          <p:nvPr/>
        </p:nvCxnSpPr>
        <p:spPr>
          <a:xfrm>
            <a:off x="3900025" y="2133700"/>
            <a:ext cx="0" cy="267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Conclusione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progetto di tesi ha mostrato l’utilizzo di tool per la generazione di analizzatori lessicali/sintattici.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/>
              <a:t>È stata definita la conversione da codice ad albero navigabile.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/>
              <a:t>Sono state costruite strutture d’appoggio per le fasi di controllo ed esecuzione.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/>
              <a:t>Si è mostrata una possibile gestione dello stack..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Conclusione : possibili estensioni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La modularità ne permette una possibile conversione in compilatore.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it"/>
              <a:t>Esiste già l’heap, possibile introdurre dati di dimensione dinamica.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Con aumento complessità dei programmi aumenta l’astrazione dei linguaggi.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Nascono programmi per eseguire codice di alto livello.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Obiettivo tesi creazione di un interprete del linguaggio Simpla.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Simpla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2762500" y="1318650"/>
            <a:ext cx="6330600" cy="3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a, b: integer;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func media(n: integer, m: integer): real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  somma: integer;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  somma = n + m;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  return real(somma) / 2.0;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end;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  write("Inserisci i due numeri di cui calcolare la media: ");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  read(a, b);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  writeln("La media di ", a, " e ", b, " è ", media(a, b));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end.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lessicale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Funzionamento di uno scanner.</a:t>
            </a:r>
            <a:endParaRPr/>
          </a:p>
          <a:p>
            <a:pPr marL="457200" lvl="0" indent="-311150" algn="just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Associa a caratteri o insiemi di caratteri dei simboli.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952475" y="3589400"/>
          <a:ext cx="7239050" cy="396210"/>
        </p:xfrm>
        <a:graphic>
          <a:graphicData uri="http://schemas.openxmlformats.org/drawingml/2006/table">
            <a:tbl>
              <a:tblPr>
                <a:noFill/>
                <a:tableStyleId>{DD6BA7F8-8123-4376-83BC-B8AAA24EE7B7}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U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: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;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8" name="Google Shape;108;p16"/>
          <p:cNvCxnSpPr>
            <a:stCxn id="106" idx="1"/>
            <a:endCxn id="106" idx="3"/>
          </p:cNvCxnSpPr>
          <p:nvPr/>
        </p:nvCxnSpPr>
        <p:spPr>
          <a:xfrm>
            <a:off x="729450" y="3209425"/>
            <a:ext cx="768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6"/>
          <p:cNvSpPr/>
          <p:nvPr/>
        </p:nvSpPr>
        <p:spPr>
          <a:xfrm rot="5400000">
            <a:off x="1631400" y="3306700"/>
            <a:ext cx="190800" cy="1548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960875" y="4260350"/>
            <a:ext cx="15486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Identificatore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r>
              <a:rPr lang="it">
                <a:latin typeface="Lato"/>
                <a:ea typeface="Lato"/>
                <a:cs typeface="Lato"/>
                <a:sym typeface="Lato"/>
              </a:rPr>
              <a:t>(“NUM”)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 rot="5400000">
            <a:off x="3181325" y="3825100"/>
            <a:ext cx="190800" cy="511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031000" y="4288600"/>
            <a:ext cx="5118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“:”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 rot="5400000">
            <a:off x="5771150" y="2274700"/>
            <a:ext cx="190800" cy="3612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4076650" y="4274475"/>
            <a:ext cx="359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Integer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/>
          <p:nvPr/>
        </p:nvSpPr>
        <p:spPr>
          <a:xfrm rot="5400000">
            <a:off x="7834950" y="3825100"/>
            <a:ext cx="190800" cy="511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7674450" y="4309850"/>
            <a:ext cx="5118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“;”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lessicale : implementazione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/>
              <a:t>Utilizziamo lo strumento Flex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 dirty="0"/>
              <a:t>Riconoscimento del testo interessato tramite Espressioni Regolari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it" dirty="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it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b="1" dirty="0">
                <a:latin typeface="Source Code Pro"/>
                <a:ea typeface="Source Code Pro"/>
                <a:cs typeface="Source Code Pro"/>
                <a:sym typeface="Source Code Pro"/>
              </a:rPr>
              <a:t>RegEx</a:t>
            </a:r>
            <a:r>
              <a:rPr lang="it" dirty="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it" b="1" dirty="0">
                <a:latin typeface="Source Code Pro"/>
                <a:ea typeface="Source Code Pro"/>
                <a:cs typeface="Source Code Pro"/>
                <a:sym typeface="Source Code Pro"/>
              </a:rPr>
              <a:t>Frammento codice C</a:t>
            </a:r>
            <a:br>
              <a:rPr lang="it" b="1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dirty="0">
                <a:latin typeface="Source Code Pro"/>
                <a:ea typeface="Source Code Pro"/>
                <a:cs typeface="Source Code Pro"/>
                <a:sym typeface="Source Code Pro"/>
              </a:rPr>
              <a:t>integer		{return(INTEGER);}</a:t>
            </a:r>
            <a:br>
              <a:rPr lang="it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dirty="0">
                <a:latin typeface="Source Code Pro"/>
                <a:ea typeface="Source Code Pro"/>
                <a:cs typeface="Source Code Pro"/>
                <a:sym typeface="Source Code Pro"/>
              </a:rPr>
              <a:t>[;:]		{return(yytext[0];}</a:t>
            </a:r>
            <a:br>
              <a:rPr lang="it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dirty="0">
                <a:latin typeface="Source Code Pro"/>
                <a:ea typeface="Source Code Pro"/>
                <a:cs typeface="Source Code Pro"/>
                <a:sym typeface="Source Code Pro"/>
              </a:rPr>
              <a:t>{id}		{lexval.sval = yytext; return(ID);}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23" name="Google Shape;123;p17"/>
          <p:cNvCxnSpPr>
            <a:stCxn id="122" idx="1"/>
          </p:cNvCxnSpPr>
          <p:nvPr/>
        </p:nvCxnSpPr>
        <p:spPr>
          <a:xfrm>
            <a:off x="729450" y="3134275"/>
            <a:ext cx="768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sintattica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729450" y="20506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Controlla la correttezza sintattica delle frasi</a:t>
            </a:r>
            <a:endParaRPr/>
          </a:p>
          <a:p>
            <a:pPr marL="457200" lvl="0" indent="-311150" algn="just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Usa come riferimento la grammatica BNF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it"/>
            </a:br>
            <a:r>
              <a:rPr lang="it"/>
              <a:t>program -&gt; var-decl-list    func-decl-list    body    .</a:t>
            </a:r>
            <a:br>
              <a:rPr lang="it"/>
            </a:br>
            <a:r>
              <a:rPr lang="it"/>
              <a:t>…</a:t>
            </a:r>
            <a:br>
              <a:rPr lang="it"/>
            </a:br>
            <a:r>
              <a:rPr lang="it"/>
              <a:t>body -&gt; body    stat-list     end</a:t>
            </a:r>
            <a:br>
              <a:rPr lang="it"/>
            </a:br>
            <a:r>
              <a:rPr lang="it"/>
              <a:t>…</a:t>
            </a:r>
            <a:br>
              <a:rPr lang="it"/>
            </a:br>
            <a:r>
              <a:rPr lang="it"/>
              <a:t>stat -&gt; assign-stat | if-stat | while-stat | for-stat | return-stat | read-stat | write-stat | func-call | </a:t>
            </a:r>
            <a:r>
              <a:rPr lang="it" b="1"/>
              <a:t>break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30" name="Google Shape;130;p18"/>
          <p:cNvCxnSpPr/>
          <p:nvPr/>
        </p:nvCxnSpPr>
        <p:spPr>
          <a:xfrm>
            <a:off x="735600" y="2932075"/>
            <a:ext cx="767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sintattica : implementazione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996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Utilizziamo lo strumento Bison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Restituisce codice sotto forma di albero.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l="10435" t="16558" r="10506" b="15746"/>
          <a:stretch/>
        </p:blipFill>
        <p:spPr>
          <a:xfrm>
            <a:off x="3098037" y="3209425"/>
            <a:ext cx="3259025" cy="184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>
            <a:stCxn id="136" idx="1"/>
          </p:cNvCxnSpPr>
          <p:nvPr/>
        </p:nvCxnSpPr>
        <p:spPr>
          <a:xfrm>
            <a:off x="729450" y="32094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729450" y="3075200"/>
            <a:ext cx="799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semantica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Controlli legati al contesto.</a:t>
            </a:r>
            <a:endParaRPr/>
          </a:p>
          <a:p>
            <a:pPr marL="457200" lvl="0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Funzione dichiarata prima di essere usata.</a:t>
            </a:r>
            <a:endParaRPr/>
          </a:p>
          <a:p>
            <a:pPr marL="457200" lvl="0" indent="-3111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Type checking.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Analisi semantica : implementazione symbol table </a:t>
            </a:r>
            <a:endParaRPr sz="24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63" y="2013325"/>
            <a:ext cx="729807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662</Words>
  <Application>Microsoft Office PowerPoint</Application>
  <PresentationFormat>Presentazione su schermo (16:9)</PresentationFormat>
  <Paragraphs>105</Paragraphs>
  <Slides>18</Slides>
  <Notes>18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Verdana</vt:lpstr>
      <vt:lpstr>Source Code Pro</vt:lpstr>
      <vt:lpstr>Lato</vt:lpstr>
      <vt:lpstr>Arial</vt:lpstr>
      <vt:lpstr>Raleway</vt:lpstr>
      <vt:lpstr>Streamline</vt:lpstr>
      <vt:lpstr>DIPARTIMENTO DI INGEGNERIA DELL’INFORMAZIONE CORSO DI LAUREA IN INGEGNERIA INFORMATICA PROGETTO E SVILUPPO DI UN INTERPRETE DEL LINGUAGGIO DI PROGRAMMAZIONE SIMPLA </vt:lpstr>
      <vt:lpstr>Introduzione</vt:lpstr>
      <vt:lpstr>Simpla</vt:lpstr>
      <vt:lpstr>Analisi lessicale</vt:lpstr>
      <vt:lpstr>Analisi lessicale : implementazione</vt:lpstr>
      <vt:lpstr>Analisi sintattica</vt:lpstr>
      <vt:lpstr>Analisi sintattica : implementazione</vt:lpstr>
      <vt:lpstr>Analisi semantica</vt:lpstr>
      <vt:lpstr>Analisi semantica : implementazione symbol table </vt:lpstr>
      <vt:lpstr>Analisi semantica : implementazione symbol table </vt:lpstr>
      <vt:lpstr>Interpretazione</vt:lpstr>
      <vt:lpstr>Interpretazione</vt:lpstr>
      <vt:lpstr>Interpretazione : implementazione</vt:lpstr>
      <vt:lpstr>Presentazione standard di PowerPoint</vt:lpstr>
      <vt:lpstr>Approfondimento : puntatori</vt:lpstr>
      <vt:lpstr>Approfondimento : puntatori esempio</vt:lpstr>
      <vt:lpstr>Conclusione</vt:lpstr>
      <vt:lpstr>Conclusione : possibili estensioni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DIPARTIMENTO DI INGEGNERIA DELL’INFORMAZIONE CORSO DI LAUREA IN INGEGNERIA INFORMATICA PROGETTO E SVILUPPO DI UN INTERPRETE DEL LINGUAGGIO DI PROGRAMMAZIONE SIMPLA </dc:title>
  <cp:lastModifiedBy>Marco Sartorelli</cp:lastModifiedBy>
  <cp:revision>2</cp:revision>
  <dcterms:modified xsi:type="dcterms:W3CDTF">2020-10-20T17:43:15Z</dcterms:modified>
</cp:coreProperties>
</file>