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6" r:id="rId1"/>
  </p:sldMasterIdLst>
  <p:sldIdLst>
    <p:sldId id="256" r:id="rId2"/>
    <p:sldId id="259" r:id="rId3"/>
    <p:sldId id="260" r:id="rId4"/>
    <p:sldId id="261" r:id="rId5"/>
    <p:sldId id="262" r:id="rId6"/>
    <p:sldId id="264" r:id="rId7"/>
    <p:sldId id="265" r:id="rId8"/>
    <p:sldId id="266" r:id="rId9"/>
    <p:sldId id="263" r:id="rId10"/>
    <p:sldId id="258" r:id="rId11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9C9A7-01AE-40E9-9F1C-37EB17B7B7E2}" type="datetimeFigureOut">
              <a:rPr lang="pt-BR" smtClean="0"/>
              <a:t>19/04/2021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18316-7F98-43E4-85B9-D6487D769B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2413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9C9A7-01AE-40E9-9F1C-37EB17B7B7E2}" type="datetimeFigureOut">
              <a:rPr lang="pt-BR" smtClean="0"/>
              <a:t>19/04/2021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18316-7F98-43E4-85B9-D6487D769B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3304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9C9A7-01AE-40E9-9F1C-37EB17B7B7E2}" type="datetimeFigureOut">
              <a:rPr lang="pt-BR" smtClean="0"/>
              <a:t>19/04/2021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18316-7F98-43E4-85B9-D6487D769B4D}" type="slidenum">
              <a:rPr lang="pt-BR" smtClean="0"/>
              <a:t>‹nº›</a:t>
            </a:fld>
            <a:endParaRPr lang="pt-B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329052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9C9A7-01AE-40E9-9F1C-37EB17B7B7E2}" type="datetimeFigureOut">
              <a:rPr lang="pt-BR" smtClean="0"/>
              <a:t>19/04/2021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18316-7F98-43E4-85B9-D6487D769B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00374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9C9A7-01AE-40E9-9F1C-37EB17B7B7E2}" type="datetimeFigureOut">
              <a:rPr lang="pt-BR" smtClean="0"/>
              <a:t>19/04/2021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18316-7F98-43E4-85B9-D6487D769B4D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44398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9C9A7-01AE-40E9-9F1C-37EB17B7B7E2}" type="datetimeFigureOut">
              <a:rPr lang="pt-BR" smtClean="0"/>
              <a:t>19/04/2021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18316-7F98-43E4-85B9-D6487D769B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95682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9C9A7-01AE-40E9-9F1C-37EB17B7B7E2}" type="datetimeFigureOut">
              <a:rPr lang="pt-BR" smtClean="0"/>
              <a:t>19/04/2021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18316-7F98-43E4-85B9-D6487D769B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22363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9C9A7-01AE-40E9-9F1C-37EB17B7B7E2}" type="datetimeFigureOut">
              <a:rPr lang="pt-BR" smtClean="0"/>
              <a:t>19/04/2021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18316-7F98-43E4-85B9-D6487D769B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5087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9C9A7-01AE-40E9-9F1C-37EB17B7B7E2}" type="datetimeFigureOut">
              <a:rPr lang="pt-BR" smtClean="0"/>
              <a:t>19/04/2021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18316-7F98-43E4-85B9-D6487D769B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5171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9C9A7-01AE-40E9-9F1C-37EB17B7B7E2}" type="datetimeFigureOut">
              <a:rPr lang="pt-BR" smtClean="0"/>
              <a:t>19/04/2021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18316-7F98-43E4-85B9-D6487D769B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0933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9C9A7-01AE-40E9-9F1C-37EB17B7B7E2}" type="datetimeFigureOut">
              <a:rPr lang="pt-BR" smtClean="0"/>
              <a:t>19/04/2021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18316-7F98-43E4-85B9-D6487D769B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8697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9C9A7-01AE-40E9-9F1C-37EB17B7B7E2}" type="datetimeFigureOut">
              <a:rPr lang="pt-BR" smtClean="0"/>
              <a:t>19/04/2021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18316-7F98-43E4-85B9-D6487D769B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9872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9C9A7-01AE-40E9-9F1C-37EB17B7B7E2}" type="datetimeFigureOut">
              <a:rPr lang="pt-BR" smtClean="0"/>
              <a:t>19/04/2021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18316-7F98-43E4-85B9-D6487D769B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5822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9C9A7-01AE-40E9-9F1C-37EB17B7B7E2}" type="datetimeFigureOut">
              <a:rPr lang="pt-BR" smtClean="0"/>
              <a:t>19/04/2021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18316-7F98-43E4-85B9-D6487D769B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1262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9C9A7-01AE-40E9-9F1C-37EB17B7B7E2}" type="datetimeFigureOut">
              <a:rPr lang="pt-BR" smtClean="0"/>
              <a:t>19/04/2021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18316-7F98-43E4-85B9-D6487D769B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1853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9C9A7-01AE-40E9-9F1C-37EB17B7B7E2}" type="datetimeFigureOut">
              <a:rPr lang="pt-BR" smtClean="0"/>
              <a:t>19/04/2021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18316-7F98-43E4-85B9-D6487D769B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748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59C9A7-01AE-40E9-9F1C-37EB17B7B7E2}" type="datetimeFigureOut">
              <a:rPr lang="pt-BR" smtClean="0"/>
              <a:t>19/04/2021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C718316-7F98-43E4-85B9-D6487D769B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4549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  <p:sldLayoutId id="2147483798" r:id="rId2"/>
    <p:sldLayoutId id="2147483799" r:id="rId3"/>
    <p:sldLayoutId id="2147483800" r:id="rId4"/>
    <p:sldLayoutId id="2147483801" r:id="rId5"/>
    <p:sldLayoutId id="2147483802" r:id="rId6"/>
    <p:sldLayoutId id="2147483803" r:id="rId7"/>
    <p:sldLayoutId id="2147483804" r:id="rId8"/>
    <p:sldLayoutId id="2147483805" r:id="rId9"/>
    <p:sldLayoutId id="2147483806" r:id="rId10"/>
    <p:sldLayoutId id="2147483807" r:id="rId11"/>
    <p:sldLayoutId id="2147483808" r:id="rId12"/>
    <p:sldLayoutId id="2147483809" r:id="rId13"/>
    <p:sldLayoutId id="2147483810" r:id="rId14"/>
    <p:sldLayoutId id="2147483811" r:id="rId15"/>
    <p:sldLayoutId id="214748381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pgdocptbr.sourceforge.net/pg80/datatype-boolean.html#FTN.AEN6220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postgresql.org/docs/9.6/datatype-boolean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13EB3D-0D15-477E-8BE2-C44A01C4F2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2224" y="714663"/>
            <a:ext cx="8561511" cy="912257"/>
          </a:xfrm>
        </p:spPr>
        <p:txBody>
          <a:bodyPr>
            <a:normAutofit fontScale="90000"/>
          </a:bodyPr>
          <a:lstStyle/>
          <a:p>
            <a:pPr algn="ctr"/>
            <a:r>
              <a:rPr lang="pt-BR" b="1" dirty="0"/>
              <a:t> Pesquisa sobre Tipos de Dados em </a:t>
            </a:r>
            <a:r>
              <a:rPr lang="pt-BR" b="1" dirty="0" err="1"/>
              <a:t>Postgresql</a:t>
            </a:r>
            <a:endParaRPr lang="pt-BR" b="1" dirty="0"/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D0B4ECD7-1507-4107-9031-AE72A68F83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4700" y="5724525"/>
            <a:ext cx="1133475" cy="1133475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F4D2E1F7-2472-425F-BF39-DB7AB4E3226B}"/>
              </a:ext>
            </a:extLst>
          </p:cNvPr>
          <p:cNvSpPr txBox="1"/>
          <p:nvPr/>
        </p:nvSpPr>
        <p:spPr>
          <a:xfrm>
            <a:off x="1479440" y="2819400"/>
            <a:ext cx="676845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Boolean Type</a:t>
            </a:r>
          </a:p>
          <a:p>
            <a:r>
              <a:rPr lang="en-US" sz="3600" b="1" dirty="0"/>
              <a:t>						 e</a:t>
            </a:r>
          </a:p>
          <a:p>
            <a:r>
              <a:rPr lang="en-US" sz="3600" b="1" dirty="0"/>
              <a:t>							Bit String Types</a:t>
            </a:r>
            <a:endParaRPr lang="pt-BR" sz="3600" b="1" dirty="0"/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7D6B676A-4F1E-42BE-A45E-441E0F418C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2212" y="4061231"/>
            <a:ext cx="1704975" cy="1704975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C79A68BB-F1A3-4012-8FC9-A713EE02BB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7187" y="5089931"/>
            <a:ext cx="3286125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257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AE3E7AF5-7192-42BB-8336-A12C8D70B6B2}"/>
              </a:ext>
            </a:extLst>
          </p:cNvPr>
          <p:cNvSpPr txBox="1"/>
          <p:nvPr/>
        </p:nvSpPr>
        <p:spPr>
          <a:xfrm>
            <a:off x="613090" y="1183575"/>
            <a:ext cx="933100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i="0" u="none" strike="noStrike" dirty="0">
                <a:effectLst/>
                <a:latin typeface="Arial" panose="020B0604020202020204" pitchFamily="34" charset="0"/>
              </a:rPr>
              <a:t>Grupo 01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sym typeface="Wingdings" panose="05000000000000000000" pitchFamily="2" charset="2"/>
              </a:rPr>
              <a:t>Caio Rodrigues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sym typeface="Wingdings" panose="05000000000000000000" pitchFamily="2" charset="2"/>
              </a:rPr>
              <a:t>Frederico </a:t>
            </a:r>
            <a:r>
              <a:rPr lang="pt-BR" sz="2000" dirty="0" err="1">
                <a:sym typeface="Wingdings" panose="05000000000000000000" pitchFamily="2" charset="2"/>
              </a:rPr>
              <a:t>Stilpen</a:t>
            </a:r>
            <a:endParaRPr lang="pt-BR" sz="2000" dirty="0"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sym typeface="Wingdings" panose="05000000000000000000" pitchFamily="2" charset="2"/>
              </a:rPr>
              <a:t>Gabriel Araújo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sym typeface="Wingdings" panose="05000000000000000000" pitchFamily="2" charset="2"/>
              </a:rPr>
              <a:t>João Paulo </a:t>
            </a:r>
            <a:r>
              <a:rPr lang="pt-BR" sz="2000" dirty="0" err="1">
                <a:sym typeface="Wingdings" panose="05000000000000000000" pitchFamily="2" charset="2"/>
              </a:rPr>
              <a:t>Bade</a:t>
            </a:r>
            <a:endParaRPr lang="pt-BR" sz="2000" dirty="0"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sym typeface="Wingdings" panose="05000000000000000000" pitchFamily="2" charset="2"/>
              </a:rPr>
              <a:t>Marcos Correa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sym typeface="Wingdings" panose="05000000000000000000" pitchFamily="2" charset="2"/>
              </a:rPr>
              <a:t>Volnei Neves</a:t>
            </a:r>
          </a:p>
          <a:p>
            <a:pPr algn="ctr"/>
            <a:endParaRPr lang="pt-BR" sz="2000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pt-BR" sz="20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6547D5B-404F-4AB5-909A-685AB910F7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8095" y="1491095"/>
            <a:ext cx="3875809" cy="3875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7165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m 18">
            <a:extLst>
              <a:ext uri="{FF2B5EF4-FFF2-40B4-BE49-F238E27FC236}">
                <a16:creationId xmlns:a16="http://schemas.microsoft.com/office/drawing/2014/main" id="{C32BA8F0-B816-44C9-9DF2-886E060965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7862" y="3200400"/>
            <a:ext cx="2847975" cy="27051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813EB3D-0D15-477E-8BE2-C44A01C4F2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2224" y="714663"/>
            <a:ext cx="8561511" cy="912257"/>
          </a:xfrm>
        </p:spPr>
        <p:txBody>
          <a:bodyPr>
            <a:normAutofit fontScale="90000"/>
          </a:bodyPr>
          <a:lstStyle/>
          <a:p>
            <a:pPr algn="ctr"/>
            <a:r>
              <a:rPr lang="pt-BR" b="1" dirty="0"/>
              <a:t> Pesquisa sobre Tipos de Dados em </a:t>
            </a:r>
            <a:r>
              <a:rPr lang="pt-BR" b="1" dirty="0" err="1"/>
              <a:t>Postgresql</a:t>
            </a:r>
            <a:endParaRPr lang="pt-BR" b="1" dirty="0"/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D0B4ECD7-1507-4107-9031-AE72A68F83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4700" y="5724525"/>
            <a:ext cx="1133475" cy="1133475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19BDC882-A528-4479-BD77-B24FBAFD81DB}"/>
              </a:ext>
            </a:extLst>
          </p:cNvPr>
          <p:cNvSpPr txBox="1"/>
          <p:nvPr/>
        </p:nvSpPr>
        <p:spPr>
          <a:xfrm>
            <a:off x="642223" y="1787019"/>
            <a:ext cx="865578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/>
              <a:t>Boolean Type: </a:t>
            </a:r>
          </a:p>
          <a:p>
            <a:pPr algn="just"/>
            <a:endParaRPr lang="en-US" sz="2000" b="1" dirty="0"/>
          </a:p>
          <a:p>
            <a:pPr algn="just"/>
            <a:r>
              <a:rPr lang="en-US" dirty="0"/>
              <a:t>A </a:t>
            </a:r>
            <a:r>
              <a:rPr lang="en-US" dirty="0" err="1"/>
              <a:t>Lógica</a:t>
            </a:r>
            <a:r>
              <a:rPr lang="en-US" dirty="0"/>
              <a:t> </a:t>
            </a:r>
            <a:r>
              <a:rPr lang="en-US" dirty="0" err="1"/>
              <a:t>booleana</a:t>
            </a:r>
            <a:r>
              <a:rPr lang="en-US" dirty="0"/>
              <a:t> </a:t>
            </a:r>
            <a:r>
              <a:rPr lang="pt-BR" dirty="0"/>
              <a:t>é um tipo de dado primitivo que possui dois valores, podendo ser considerados como 0 ou 1, ou falso e verdadeiro. É assim chamada em homenagem ao grande matemático, George </a:t>
            </a:r>
            <a:r>
              <a:rPr lang="pt-BR" dirty="0" err="1"/>
              <a:t>Boole</a:t>
            </a:r>
            <a:r>
              <a:rPr lang="pt-BR" dirty="0"/>
              <a:t>.</a:t>
            </a:r>
            <a:endParaRPr lang="en-US" dirty="0"/>
          </a:p>
          <a:p>
            <a:pPr algn="just"/>
            <a:endParaRPr lang="en-US" dirty="0"/>
          </a:p>
          <a:p>
            <a:pPr algn="just"/>
            <a:r>
              <a:rPr lang="pt-BR" dirty="0"/>
              <a:t>Contudo, a forma como o tipo “</a:t>
            </a:r>
            <a:r>
              <a:rPr lang="pt-BR" b="1" dirty="0" err="1"/>
              <a:t>boolean</a:t>
            </a:r>
            <a:r>
              <a:rPr lang="pt-BR" dirty="0"/>
              <a:t>” é </a:t>
            </a:r>
          </a:p>
          <a:p>
            <a:pPr algn="just"/>
            <a:r>
              <a:rPr lang="pt-BR" dirty="0"/>
              <a:t>disponibilizado no programa </a:t>
            </a:r>
            <a:r>
              <a:rPr lang="pt-BR" dirty="0" err="1"/>
              <a:t>Postgres</a:t>
            </a:r>
            <a:r>
              <a:rPr lang="pt-BR" dirty="0"/>
              <a:t> pode chegar </a:t>
            </a:r>
          </a:p>
          <a:p>
            <a:pPr algn="just"/>
            <a:r>
              <a:rPr lang="pt-BR" dirty="0"/>
              <a:t>a possuir apenas um dos dois estados: "verdade“</a:t>
            </a:r>
          </a:p>
          <a:p>
            <a:pPr algn="just"/>
            <a:r>
              <a:rPr lang="pt-BR" dirty="0"/>
              <a:t>ou "falso“, podendo em alguns casos, exercer um</a:t>
            </a:r>
          </a:p>
          <a:p>
            <a:pPr algn="just"/>
            <a:r>
              <a:rPr lang="pt-BR" dirty="0"/>
              <a:t>terceiro estado, "desconhecido", que por sua vez</a:t>
            </a:r>
          </a:p>
          <a:p>
            <a:pPr algn="just"/>
            <a:r>
              <a:rPr lang="pt-BR" dirty="0"/>
              <a:t>é representado pelo valor nulo do SQL.</a:t>
            </a:r>
            <a:r>
              <a:rPr lang="en-US" dirty="0"/>
              <a:t>  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16398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13EB3D-0D15-477E-8BE2-C44A01C4F2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2224" y="714663"/>
            <a:ext cx="8561511" cy="912257"/>
          </a:xfrm>
        </p:spPr>
        <p:txBody>
          <a:bodyPr>
            <a:normAutofit fontScale="90000"/>
          </a:bodyPr>
          <a:lstStyle/>
          <a:p>
            <a:pPr algn="ctr"/>
            <a:r>
              <a:rPr lang="pt-BR" b="1" dirty="0"/>
              <a:t> Pesquisas sobre Tipos de Dados em </a:t>
            </a:r>
            <a:r>
              <a:rPr lang="pt-BR" b="1" dirty="0" err="1"/>
              <a:t>Postgresql</a:t>
            </a:r>
            <a:endParaRPr lang="pt-BR" b="1" dirty="0"/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D0B4ECD7-1507-4107-9031-AE72A68F83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4700" y="5724525"/>
            <a:ext cx="1133475" cy="1133475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A5CFC9EE-A486-4CF9-B03D-C12780FF4CE9}"/>
              </a:ext>
            </a:extLst>
          </p:cNvPr>
          <p:cNvSpPr txBox="1"/>
          <p:nvPr/>
        </p:nvSpPr>
        <p:spPr>
          <a:xfrm>
            <a:off x="804561" y="2252771"/>
            <a:ext cx="383451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Valores literais válidos para o estado "</a:t>
            </a:r>
            <a:r>
              <a:rPr lang="pt-BR" b="1" dirty="0"/>
              <a:t>verdade</a:t>
            </a:r>
            <a:r>
              <a:rPr lang="pt-BR" dirty="0"/>
              <a:t>" são:</a:t>
            </a:r>
          </a:p>
          <a:p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TRUE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't’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'</a:t>
            </a:r>
            <a:r>
              <a:rPr lang="pt-BR" b="1" dirty="0" err="1"/>
              <a:t>true</a:t>
            </a:r>
            <a:r>
              <a:rPr lang="pt-BR" b="1" dirty="0"/>
              <a:t>’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'y’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'</a:t>
            </a:r>
            <a:r>
              <a:rPr lang="pt-BR" b="1" dirty="0" err="1"/>
              <a:t>yes</a:t>
            </a:r>
            <a:r>
              <a:rPr lang="pt-BR" b="1" dirty="0"/>
              <a:t>’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'1'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B4C4F093-CED1-4B70-A496-5C23B4661C01}"/>
              </a:ext>
            </a:extLst>
          </p:cNvPr>
          <p:cNvSpPr txBox="1"/>
          <p:nvPr/>
        </p:nvSpPr>
        <p:spPr>
          <a:xfrm>
            <a:off x="6096000" y="2151611"/>
            <a:ext cx="349333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Valores literais válidos para o estado “</a:t>
            </a:r>
            <a:r>
              <a:rPr lang="pt-BR" b="1" dirty="0"/>
              <a:t>falso</a:t>
            </a:r>
            <a:r>
              <a:rPr lang="pt-BR" dirty="0"/>
              <a:t>" são:</a:t>
            </a:r>
          </a:p>
          <a:p>
            <a:r>
              <a:rPr lang="pt-BR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FALSE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'f’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'false’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'n’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'no’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'0'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439C038-811F-4358-9170-FFDAC179F7FD}"/>
              </a:ext>
            </a:extLst>
          </p:cNvPr>
          <p:cNvSpPr txBox="1"/>
          <p:nvPr/>
        </p:nvSpPr>
        <p:spPr>
          <a:xfrm>
            <a:off x="804561" y="1763661"/>
            <a:ext cx="3834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Exemplos</a:t>
            </a:r>
            <a:r>
              <a:rPr lang="en-US" b="1" dirty="0"/>
              <a:t>:</a:t>
            </a:r>
            <a:endParaRPr lang="pt-BR" b="1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F3AA193-D136-4BAA-9515-3269AB616945}"/>
              </a:ext>
            </a:extLst>
          </p:cNvPr>
          <p:cNvSpPr txBox="1"/>
          <p:nvPr/>
        </p:nvSpPr>
        <p:spPr>
          <a:xfrm>
            <a:off x="804561" y="5497006"/>
            <a:ext cx="79152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b="1" dirty="0"/>
              <a:t>Obs.</a:t>
            </a:r>
            <a:r>
              <a:rPr lang="en-US" b="1" dirty="0"/>
              <a:t>: </a:t>
            </a:r>
            <a:r>
              <a:rPr lang="pt-BR" dirty="0"/>
              <a:t>Geralmente, buscando estar em conformidade com o padrão SQL, há uma maior  utilização das palavras chave </a:t>
            </a:r>
            <a:r>
              <a:rPr lang="pt-BR" b="1" dirty="0"/>
              <a:t>TRUE </a:t>
            </a:r>
            <a:r>
              <a:rPr lang="pt-BR" dirty="0"/>
              <a:t>e </a:t>
            </a:r>
            <a:r>
              <a:rPr lang="pt-BR" b="1" dirty="0"/>
              <a:t>FALSE </a:t>
            </a:r>
            <a:r>
              <a:rPr lang="pt-BR" dirty="0"/>
              <a:t>ao invés de 1 ou 0, por exemplo.</a:t>
            </a:r>
          </a:p>
        </p:txBody>
      </p:sp>
    </p:spTree>
    <p:extLst>
      <p:ext uri="{BB962C8B-B14F-4D97-AF65-F5344CB8AC3E}">
        <p14:creationId xmlns:p14="http://schemas.microsoft.com/office/powerpoint/2010/main" val="2855413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13EB3D-0D15-477E-8BE2-C44A01C4F2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2224" y="714663"/>
            <a:ext cx="8561511" cy="912257"/>
          </a:xfrm>
        </p:spPr>
        <p:txBody>
          <a:bodyPr>
            <a:normAutofit fontScale="90000"/>
          </a:bodyPr>
          <a:lstStyle/>
          <a:p>
            <a:pPr algn="ctr"/>
            <a:r>
              <a:rPr lang="pt-BR" b="1" dirty="0"/>
              <a:t> Pesquisas sobre Tipos de Dados em </a:t>
            </a:r>
            <a:r>
              <a:rPr lang="pt-BR" b="1" dirty="0" err="1"/>
              <a:t>Postgresql</a:t>
            </a:r>
            <a:endParaRPr lang="pt-BR" b="1" dirty="0"/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D0B4ECD7-1507-4107-9031-AE72A68F83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4700" y="5724525"/>
            <a:ext cx="1133475" cy="1133475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2439C038-811F-4358-9170-FFDAC179F7FD}"/>
              </a:ext>
            </a:extLst>
          </p:cNvPr>
          <p:cNvSpPr txBox="1"/>
          <p:nvPr/>
        </p:nvSpPr>
        <p:spPr>
          <a:xfrm>
            <a:off x="804559" y="1763661"/>
            <a:ext cx="8399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b="1" dirty="0"/>
              <a:t>Exemplos práticos do tipo booleano no </a:t>
            </a:r>
            <a:r>
              <a:rPr lang="pt-BR" b="1" dirty="0" err="1"/>
              <a:t>Postgresql</a:t>
            </a:r>
            <a:r>
              <a:rPr lang="pt-BR" b="1" dirty="0"/>
              <a:t> utilizando as letras t e f</a:t>
            </a:r>
            <a:r>
              <a:rPr lang="en-US" b="1" dirty="0"/>
              <a:t>:</a:t>
            </a:r>
            <a:endParaRPr lang="pt-BR" b="1" dirty="0"/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D16936EE-2CE0-488A-B842-36B2BCC803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559" y="2223326"/>
            <a:ext cx="4306147" cy="2545456"/>
          </a:xfrm>
          <a:prstGeom prst="rect">
            <a:avLst/>
          </a:prstGeom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D8E92744-FEC4-4150-AD1A-9D2802EDA01D}"/>
              </a:ext>
            </a:extLst>
          </p:cNvPr>
          <p:cNvSpPr txBox="1"/>
          <p:nvPr/>
        </p:nvSpPr>
        <p:spPr>
          <a:xfrm>
            <a:off x="804559" y="5490301"/>
            <a:ext cx="7948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b="1" dirty="0"/>
              <a:t>Obs.: </a:t>
            </a:r>
            <a:r>
              <a:rPr lang="pt-BR" dirty="0"/>
              <a:t>Para o padrão SQL, o valor verdade é maior que o valor falso. Contudo, o PostgreSQL considera o valor nulo maior que estes dois.</a:t>
            </a:r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C9CFB6CA-9266-466A-BD68-B116A7DAD3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2071" y="2223160"/>
            <a:ext cx="4486275" cy="2905125"/>
          </a:xfrm>
          <a:prstGeom prst="rect">
            <a:avLst/>
          </a:prstGeom>
        </p:spPr>
      </p:pic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8A5EE8E4-D7CB-4CDF-8DB0-69B505DC87EB}"/>
              </a:ext>
            </a:extLst>
          </p:cNvPr>
          <p:cNvCxnSpPr/>
          <p:nvPr/>
        </p:nvCxnSpPr>
        <p:spPr>
          <a:xfrm>
            <a:off x="5053556" y="2202584"/>
            <a:ext cx="0" cy="2988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0438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>
            <a:extLst>
              <a:ext uri="{FF2B5EF4-FFF2-40B4-BE49-F238E27FC236}">
                <a16:creationId xmlns:a16="http://schemas.microsoft.com/office/drawing/2014/main" id="{F3381153-8496-48CA-B2DE-098A8252C8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6762" y="3857126"/>
            <a:ext cx="3038475" cy="28575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813EB3D-0D15-477E-8BE2-C44A01C4F2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2224" y="714663"/>
            <a:ext cx="8561511" cy="912257"/>
          </a:xfrm>
        </p:spPr>
        <p:txBody>
          <a:bodyPr>
            <a:normAutofit fontScale="90000"/>
          </a:bodyPr>
          <a:lstStyle/>
          <a:p>
            <a:pPr algn="ctr"/>
            <a:r>
              <a:rPr lang="pt-BR" b="1" dirty="0"/>
              <a:t> Pesquisas sobre Tipos de Dados em </a:t>
            </a:r>
            <a:r>
              <a:rPr lang="pt-BR" b="1" dirty="0" err="1"/>
              <a:t>Postgresql</a:t>
            </a:r>
            <a:endParaRPr lang="pt-BR" b="1" dirty="0"/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D0B4ECD7-1507-4107-9031-AE72A68F83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4700" y="5724525"/>
            <a:ext cx="1133475" cy="1133475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2439C038-811F-4358-9170-FFDAC179F7FD}"/>
              </a:ext>
            </a:extLst>
          </p:cNvPr>
          <p:cNvSpPr txBox="1"/>
          <p:nvPr/>
        </p:nvSpPr>
        <p:spPr>
          <a:xfrm>
            <a:off x="804559" y="1763661"/>
            <a:ext cx="846961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/>
              <a:t>Atualmente, o tipo booleano no PostgreSQL utiliza 1 byte para seu armazenamento</a:t>
            </a:r>
            <a:r>
              <a:rPr lang="en-US" dirty="0"/>
              <a:t>:</a:t>
            </a:r>
            <a:endParaRPr lang="pt-BR" dirty="0"/>
          </a:p>
          <a:p>
            <a:pPr algn="just"/>
            <a:endParaRPr lang="pt-BR" b="1" dirty="0"/>
          </a:p>
          <a:p>
            <a:pPr algn="just"/>
            <a:endParaRPr lang="pt-BR" b="1" dirty="0"/>
          </a:p>
          <a:p>
            <a:pPr algn="just"/>
            <a:r>
              <a:rPr lang="pt-BR" b="1" dirty="0"/>
              <a:t> </a:t>
            </a:r>
          </a:p>
          <a:p>
            <a:pPr algn="just"/>
            <a:endParaRPr lang="pt-BR" b="1" dirty="0"/>
          </a:p>
          <a:p>
            <a:pPr algn="just"/>
            <a:endParaRPr lang="pt-BR" b="1" dirty="0"/>
          </a:p>
          <a:p>
            <a:pPr algn="just"/>
            <a:endParaRPr lang="pt-BR" dirty="0"/>
          </a:p>
          <a:p>
            <a:pPr algn="just"/>
            <a:r>
              <a:rPr lang="pt-BR" dirty="0"/>
              <a:t>Outrossim,</a:t>
            </a:r>
            <a:r>
              <a:rPr lang="pt-BR" b="1" dirty="0"/>
              <a:t> </a:t>
            </a:r>
            <a:r>
              <a:rPr lang="pt-BR" dirty="0"/>
              <a:t>para o padrão SQL, o valor</a:t>
            </a:r>
          </a:p>
          <a:p>
            <a:pPr algn="just"/>
            <a:r>
              <a:rPr lang="pt-BR" dirty="0"/>
              <a:t>verdade é maior que o valor falso. </a:t>
            </a:r>
          </a:p>
          <a:p>
            <a:pPr algn="just"/>
            <a:r>
              <a:rPr lang="pt-BR" dirty="0"/>
              <a:t>Contudo, o PostgreSQL considera o </a:t>
            </a:r>
          </a:p>
          <a:p>
            <a:pPr algn="just"/>
            <a:r>
              <a:rPr lang="pt-BR" dirty="0"/>
              <a:t>valor nulo maior que estes dois, </a:t>
            </a:r>
          </a:p>
          <a:p>
            <a:pPr algn="just"/>
            <a:r>
              <a:rPr lang="pt-BR" dirty="0"/>
              <a:t>conforme mostrado neste exemplo.</a:t>
            </a:r>
            <a:endParaRPr lang="pt-BR" b="1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335254D-A376-44D1-9070-9E0E9531CB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7826" y="2648972"/>
            <a:ext cx="3829050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056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13EB3D-0D15-477E-8BE2-C44A01C4F2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2224" y="714663"/>
            <a:ext cx="8561511" cy="912257"/>
          </a:xfrm>
        </p:spPr>
        <p:txBody>
          <a:bodyPr>
            <a:normAutofit fontScale="90000"/>
          </a:bodyPr>
          <a:lstStyle/>
          <a:p>
            <a:pPr algn="ctr"/>
            <a:r>
              <a:rPr lang="pt-BR" b="1" dirty="0"/>
              <a:t> Pesquisa sobre Tipos de Dados em </a:t>
            </a:r>
            <a:r>
              <a:rPr lang="pt-BR" b="1" dirty="0" err="1"/>
              <a:t>Postgresql</a:t>
            </a:r>
            <a:endParaRPr lang="pt-BR" b="1" dirty="0"/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D0B4ECD7-1507-4107-9031-AE72A68F83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4700" y="5724525"/>
            <a:ext cx="1133475" cy="1133475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19BDC882-A528-4479-BD77-B24FBAFD81DB}"/>
              </a:ext>
            </a:extLst>
          </p:cNvPr>
          <p:cNvSpPr txBox="1"/>
          <p:nvPr/>
        </p:nvSpPr>
        <p:spPr>
          <a:xfrm>
            <a:off x="642223" y="1787019"/>
            <a:ext cx="8655780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/>
              <a:t>Bit String Types: </a:t>
            </a:r>
          </a:p>
          <a:p>
            <a:pPr algn="just"/>
            <a:endParaRPr lang="en-US" sz="2000" b="1" dirty="0"/>
          </a:p>
          <a:p>
            <a:pPr algn="just"/>
            <a:r>
              <a:rPr lang="pt-BR" dirty="0"/>
              <a:t>As </a:t>
            </a:r>
            <a:r>
              <a:rPr lang="pt-BR" b="1" dirty="0"/>
              <a:t>cadeias de bits </a:t>
            </a:r>
            <a:r>
              <a:rPr lang="pt-BR" dirty="0"/>
              <a:t>são cadeias de zeros e uns, podendo ser usadas para armazenar ou visualizar máscaras de bits. 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Atualmente, existem dois tipos de dado para bits no SQL, onde n é um número inteiro positivo: </a:t>
            </a:r>
          </a:p>
          <a:p>
            <a:pPr algn="just"/>
            <a:r>
              <a:rPr lang="pt-BR" dirty="0"/>
              <a:t>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/>
              <a:t>bit(n)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/>
              <a:t>bit </a:t>
            </a:r>
            <a:r>
              <a:rPr lang="pt-BR" dirty="0" err="1"/>
              <a:t>varying</a:t>
            </a:r>
            <a:r>
              <a:rPr lang="pt-BR" dirty="0"/>
              <a:t>(n)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dirty="0"/>
          </a:p>
          <a:p>
            <a:pPr algn="just"/>
            <a:r>
              <a:rPr lang="pt-BR" b="1" dirty="0"/>
              <a:t>O tipo de dado bit </a:t>
            </a:r>
            <a:r>
              <a:rPr lang="pt-BR" b="1" dirty="0" err="1"/>
              <a:t>varying</a:t>
            </a:r>
            <a:r>
              <a:rPr lang="pt-BR" b="1" dirty="0"/>
              <a:t> possui um comprimento variável até o máximo de n,</a:t>
            </a:r>
            <a:r>
              <a:rPr lang="pt-BR" dirty="0"/>
              <a:t> cadeias mais longas são rejeitadas. Escrever bit sem o comprimento equivale a escrever bit(1), enquanto bit </a:t>
            </a:r>
            <a:r>
              <a:rPr lang="pt-BR" dirty="0" err="1"/>
              <a:t>varying</a:t>
            </a:r>
            <a:r>
              <a:rPr lang="pt-BR" dirty="0"/>
              <a:t> sem a especificação do comprimento significa comprimento ilimitado.</a:t>
            </a:r>
          </a:p>
        </p:txBody>
      </p:sp>
    </p:spTree>
    <p:extLst>
      <p:ext uri="{BB962C8B-B14F-4D97-AF65-F5344CB8AC3E}">
        <p14:creationId xmlns:p14="http://schemas.microsoft.com/office/powerpoint/2010/main" val="1043458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13EB3D-0D15-477E-8BE2-C44A01C4F2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2224" y="714663"/>
            <a:ext cx="8561511" cy="912257"/>
          </a:xfrm>
        </p:spPr>
        <p:txBody>
          <a:bodyPr>
            <a:normAutofit fontScale="90000"/>
          </a:bodyPr>
          <a:lstStyle/>
          <a:p>
            <a:pPr algn="ctr"/>
            <a:r>
              <a:rPr lang="pt-BR" b="1" dirty="0"/>
              <a:t> Pesquisa sobre Tipos de Dados em </a:t>
            </a:r>
            <a:r>
              <a:rPr lang="pt-BR" b="1" dirty="0" err="1"/>
              <a:t>Postgresql</a:t>
            </a:r>
            <a:endParaRPr lang="pt-BR" b="1" dirty="0"/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D0B4ECD7-1507-4107-9031-AE72A68F83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4700" y="5724525"/>
            <a:ext cx="1133475" cy="1133475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19BDC882-A528-4479-BD77-B24FBAFD81DB}"/>
              </a:ext>
            </a:extLst>
          </p:cNvPr>
          <p:cNvSpPr txBox="1"/>
          <p:nvPr/>
        </p:nvSpPr>
        <p:spPr>
          <a:xfrm>
            <a:off x="642223" y="1787019"/>
            <a:ext cx="865578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/>
              <a:t>Se for feita uma conversão explícita do valor de uma cadeia de bits para bit(n), os bits serão truncados ou completados à direita com zeros para ficar exatamente com n bits, sem ocasionar erro. 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De forma semelhante, se for feita uma conversão explícita do valor de uma cadeia de bits para bit </a:t>
            </a:r>
            <a:r>
              <a:rPr lang="pt-BR" dirty="0" err="1"/>
              <a:t>varying</a:t>
            </a:r>
            <a:r>
              <a:rPr lang="pt-BR" dirty="0"/>
              <a:t>(n), os bits serão truncados à direita se houver mais de n bits. </a:t>
            </a:r>
          </a:p>
          <a:p>
            <a:pPr algn="just"/>
            <a:endParaRPr lang="pt-BR" dirty="0"/>
          </a:p>
          <a:p>
            <a:pPr algn="just"/>
            <a:r>
              <a:rPr lang="pt-BR" b="1" dirty="0"/>
              <a:t>Obs.</a:t>
            </a:r>
            <a:r>
              <a:rPr lang="en-US" b="1" dirty="0"/>
              <a:t>: </a:t>
            </a:r>
            <a:r>
              <a:rPr lang="pt-BR" dirty="0"/>
              <a:t>Antes do PostgreSQL 7.2, os dados do tipo bit eram sempre truncados em silêncio ou completados à direita com zeros, com ou sem uma conversão explícita. Este comportamento foi modificado para ficar em conformidade com o padrão SQL.</a:t>
            </a:r>
          </a:p>
        </p:txBody>
      </p:sp>
    </p:spTree>
    <p:extLst>
      <p:ext uri="{BB962C8B-B14F-4D97-AF65-F5344CB8AC3E}">
        <p14:creationId xmlns:p14="http://schemas.microsoft.com/office/powerpoint/2010/main" val="3328703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13EB3D-0D15-477E-8BE2-C44A01C4F2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2224" y="714663"/>
            <a:ext cx="8561511" cy="912257"/>
          </a:xfrm>
        </p:spPr>
        <p:txBody>
          <a:bodyPr>
            <a:normAutofit fontScale="90000"/>
          </a:bodyPr>
          <a:lstStyle/>
          <a:p>
            <a:pPr algn="ctr"/>
            <a:r>
              <a:rPr lang="pt-BR" b="1" dirty="0"/>
              <a:t> Pesquisa sobre Tipos de Dados em </a:t>
            </a:r>
            <a:r>
              <a:rPr lang="pt-BR" b="1" dirty="0" err="1"/>
              <a:t>Postgresql</a:t>
            </a:r>
            <a:endParaRPr lang="pt-BR" b="1" dirty="0"/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D0B4ECD7-1507-4107-9031-AE72A68F83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4700" y="5724525"/>
            <a:ext cx="1133475" cy="1133475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19BDC882-A528-4479-BD77-B24FBAFD81DB}"/>
              </a:ext>
            </a:extLst>
          </p:cNvPr>
          <p:cNvSpPr txBox="1"/>
          <p:nvPr/>
        </p:nvSpPr>
        <p:spPr>
          <a:xfrm>
            <a:off x="642223" y="1787019"/>
            <a:ext cx="8655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b="1" dirty="0"/>
              <a:t>Exemplo prático do </a:t>
            </a:r>
            <a:r>
              <a:rPr lang="en-US" sz="1800" b="1" dirty="0" err="1"/>
              <a:t>tipo</a:t>
            </a:r>
            <a:r>
              <a:rPr lang="en-US" sz="1800" b="1" dirty="0"/>
              <a:t> </a:t>
            </a:r>
            <a:r>
              <a:rPr lang="en-US" sz="1800" b="1" dirty="0" err="1"/>
              <a:t>cadeia</a:t>
            </a:r>
            <a:r>
              <a:rPr lang="en-US" sz="1800" b="1" dirty="0"/>
              <a:t> de bits </a:t>
            </a:r>
            <a:r>
              <a:rPr lang="pt-BR" b="1" dirty="0"/>
              <a:t>no </a:t>
            </a:r>
            <a:r>
              <a:rPr lang="pt-BR" b="1" dirty="0" err="1"/>
              <a:t>Postgresql</a:t>
            </a:r>
            <a:r>
              <a:rPr lang="pt-BR" b="1" dirty="0"/>
              <a:t>: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9218EB2-453E-4975-B294-899391BD96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223" y="2316449"/>
            <a:ext cx="7698315" cy="2703225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09B3988D-3F07-4A04-A764-6BA6F6E599E4}"/>
              </a:ext>
            </a:extLst>
          </p:cNvPr>
          <p:cNvSpPr txBox="1"/>
          <p:nvPr/>
        </p:nvSpPr>
        <p:spPr>
          <a:xfrm>
            <a:off x="642223" y="5352183"/>
            <a:ext cx="817187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Um exemplo de Bit </a:t>
            </a:r>
            <a:r>
              <a:rPr lang="pt-BR" dirty="0" err="1"/>
              <a:t>String</a:t>
            </a:r>
            <a:r>
              <a:rPr lang="pt-BR" dirty="0"/>
              <a:t> </a:t>
            </a:r>
            <a:r>
              <a:rPr lang="pt-BR" dirty="0" err="1"/>
              <a:t>Types</a:t>
            </a:r>
            <a:r>
              <a:rPr lang="pt-BR" dirty="0"/>
              <a:t> é o uso do “</a:t>
            </a:r>
            <a:r>
              <a:rPr lang="pt-BR" dirty="0" err="1"/>
              <a:t>DateTime</a:t>
            </a:r>
            <a:r>
              <a:rPr lang="pt-BR" dirty="0"/>
              <a:t>”, que é usado para valores que contêm partes de data e hora, como por exemplo:</a:t>
            </a:r>
          </a:p>
          <a:p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'YYYY-MM-DD hh:mm:ss''1000-01-01 00:00:00''9999-12-31 23:59:59'</a:t>
            </a:r>
          </a:p>
        </p:txBody>
      </p:sp>
    </p:spTree>
    <p:extLst>
      <p:ext uri="{BB962C8B-B14F-4D97-AF65-F5344CB8AC3E}">
        <p14:creationId xmlns:p14="http://schemas.microsoft.com/office/powerpoint/2010/main" val="390139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13EB3D-0D15-477E-8BE2-C44A01C4F2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2224" y="714663"/>
            <a:ext cx="8561511" cy="912257"/>
          </a:xfrm>
        </p:spPr>
        <p:txBody>
          <a:bodyPr>
            <a:normAutofit fontScale="90000"/>
          </a:bodyPr>
          <a:lstStyle/>
          <a:p>
            <a:pPr algn="ctr"/>
            <a:r>
              <a:rPr lang="pt-BR" b="1" dirty="0"/>
              <a:t> Pesquisas sobre Tipos de Dados em </a:t>
            </a:r>
            <a:r>
              <a:rPr lang="pt-BR" b="1" dirty="0" err="1"/>
              <a:t>Postgresql</a:t>
            </a:r>
            <a:endParaRPr lang="pt-BR" b="1" dirty="0"/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D0B4ECD7-1507-4107-9031-AE72A68F83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4700" y="5724525"/>
            <a:ext cx="1133475" cy="1133475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2439C038-811F-4358-9170-FFDAC179F7FD}"/>
              </a:ext>
            </a:extLst>
          </p:cNvPr>
          <p:cNvSpPr txBox="1"/>
          <p:nvPr/>
        </p:nvSpPr>
        <p:spPr>
          <a:xfrm>
            <a:off x="571501" y="1763661"/>
            <a:ext cx="92297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b="1" dirty="0"/>
              <a:t>Fontes: </a:t>
            </a:r>
          </a:p>
          <a:p>
            <a:pPr indent="895350" algn="just"/>
            <a:r>
              <a:rPr lang="pt-BR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http://pgdocptbr.sourceforge.net/pg80/datatype-boolean.html#FTN.AEN6220</a:t>
            </a:r>
            <a:r>
              <a:rPr lang="pt-BR" dirty="0"/>
              <a:t>;</a:t>
            </a:r>
          </a:p>
          <a:p>
            <a:pPr indent="895350" algn="just"/>
            <a:r>
              <a:rPr lang="pt-BR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https://www.postgresql.org/docs/9.6/datatype-boolean.html</a:t>
            </a:r>
            <a:r>
              <a:rPr lang="pt-B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97542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1871</TotalTime>
  <Words>691</Words>
  <Application>Microsoft Office PowerPoint</Application>
  <PresentationFormat>Widescreen</PresentationFormat>
  <Paragraphs>83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5" baseType="lpstr">
      <vt:lpstr>Arial</vt:lpstr>
      <vt:lpstr>Trebuchet MS</vt:lpstr>
      <vt:lpstr>Wingdings</vt:lpstr>
      <vt:lpstr>Wingdings 3</vt:lpstr>
      <vt:lpstr>Facetado</vt:lpstr>
      <vt:lpstr> Pesquisa sobre Tipos de Dados em Postgresql</vt:lpstr>
      <vt:lpstr> Pesquisa sobre Tipos de Dados em Postgresql</vt:lpstr>
      <vt:lpstr> Pesquisas sobre Tipos de Dados em Postgresql</vt:lpstr>
      <vt:lpstr> Pesquisas sobre Tipos de Dados em Postgresql</vt:lpstr>
      <vt:lpstr> Pesquisas sobre Tipos de Dados em Postgresql</vt:lpstr>
      <vt:lpstr> Pesquisa sobre Tipos de Dados em Postgresql</vt:lpstr>
      <vt:lpstr> Pesquisa sobre Tipos de Dados em Postgresql</vt:lpstr>
      <vt:lpstr> Pesquisa sobre Tipos de Dados em Postgresql</vt:lpstr>
      <vt:lpstr> Pesquisas sobre Tipos de Dados em Postgresql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Oracle SQL Developer</dc:title>
  <dc:creator>VOLNEI NEVES FILHO</dc:creator>
  <cp:lastModifiedBy>VOLNEI NEVES FILHO</cp:lastModifiedBy>
  <cp:revision>52</cp:revision>
  <cp:lastPrinted>2021-04-14T21:29:51Z</cp:lastPrinted>
  <dcterms:created xsi:type="dcterms:W3CDTF">2021-04-12T15:21:48Z</dcterms:created>
  <dcterms:modified xsi:type="dcterms:W3CDTF">2021-04-19T13:34:32Z</dcterms:modified>
</cp:coreProperties>
</file>