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b1c89db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b1c89db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9b9b1555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9b9b1555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b529e6cc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b529e6cc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9b9b1555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9b9b1555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9b9b1555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9b9b1555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9b9b1555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9b9b1555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9b9b1555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9b9b1555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9b9b155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9b9b155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9b9b155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9b9b155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9b9b1555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9b9b1555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d91aa094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d91aa094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9b9b1555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9b9b1555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eb5504d3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eb5504d3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931a09fe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931a09f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931a09fe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931a09f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b529e6cc2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b529e6cc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931a09fe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931a09fe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b1c89db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b1c89db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b1c89db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b1c89db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jp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350363" y="3494220"/>
            <a:ext cx="412500" cy="2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3586" l="0" r="0" t="18073"/>
          <a:stretch/>
        </p:blipFill>
        <p:spPr>
          <a:xfrm>
            <a:off x="3781618" y="-9525"/>
            <a:ext cx="1949158" cy="1136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27736" l="33351" r="16907" t="32932"/>
          <a:stretch/>
        </p:blipFill>
        <p:spPr>
          <a:xfrm>
            <a:off x="2317180" y="1079193"/>
            <a:ext cx="6827731" cy="404867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6668296" y="3089466"/>
            <a:ext cx="23151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9050" y="-9525"/>
            <a:ext cx="3427800" cy="513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23" y="2579324"/>
            <a:ext cx="1872067" cy="121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b="16305" l="24601" r="22079" t="16540"/>
          <a:stretch/>
        </p:blipFill>
        <p:spPr>
          <a:xfrm>
            <a:off x="470809" y="148981"/>
            <a:ext cx="2377888" cy="2353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13249" y="262857"/>
            <a:ext cx="2746024" cy="549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3409152" y="-9525"/>
            <a:ext cx="5736300" cy="3995100"/>
          </a:xfrm>
          <a:prstGeom prst="rect">
            <a:avLst/>
          </a:prstGeom>
          <a:solidFill>
            <a:srgbClr val="BBD6EE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7148" y="2938263"/>
            <a:ext cx="9160445" cy="22147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title"/>
          </p:nvPr>
        </p:nvSpPr>
        <p:spPr>
          <a:xfrm>
            <a:off x="1604975" y="4001950"/>
            <a:ext cx="73305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2581275" y="4336875"/>
            <a:ext cx="63531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 1">
  <p:cSld name="TITLE_AND_TWO_COLUMNS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475" y="4313975"/>
            <a:ext cx="9171600" cy="83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1"/>
          <p:cNvGrpSpPr/>
          <p:nvPr/>
        </p:nvGrpSpPr>
        <p:grpSpPr>
          <a:xfrm>
            <a:off x="4701492" y="4711765"/>
            <a:ext cx="4242021" cy="407595"/>
            <a:chOff x="6277320" y="6284160"/>
            <a:chExt cx="5646241" cy="542520"/>
          </a:xfrm>
        </p:grpSpPr>
        <p:pic>
          <p:nvPicPr>
            <p:cNvPr id="98" name="Google Shape;98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36600" y="637164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1"/>
            <p:cNvPicPr preferRelativeResize="0"/>
            <p:nvPr/>
          </p:nvPicPr>
          <p:blipFill rotWithShape="1">
            <a:blip r:embed="rId4">
              <a:alphaModFix/>
            </a:blip>
            <a:srcRect b="20392" l="24601" r="22079" t="60612"/>
            <a:stretch/>
          </p:blipFill>
          <p:spPr>
            <a:xfrm>
              <a:off x="8358840" y="630936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77320" y="628416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11"/>
          <p:cNvSpPr txBox="1"/>
          <p:nvPr>
            <p:ph idx="12" type="sldNum"/>
          </p:nvPr>
        </p:nvSpPr>
        <p:spPr>
          <a:xfrm>
            <a:off x="8485195" y="4438812"/>
            <a:ext cx="5502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-18175" y="-9525"/>
            <a:ext cx="9171600" cy="570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 txBox="1"/>
          <p:nvPr>
            <p:ph type="title"/>
          </p:nvPr>
        </p:nvSpPr>
        <p:spPr>
          <a:xfrm>
            <a:off x="0" y="-57600"/>
            <a:ext cx="8857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" type="body"/>
          </p:nvPr>
        </p:nvSpPr>
        <p:spPr>
          <a:xfrm>
            <a:off x="352425" y="1181100"/>
            <a:ext cx="36576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2" type="body"/>
          </p:nvPr>
        </p:nvSpPr>
        <p:spPr>
          <a:xfrm>
            <a:off x="4457700" y="1247775"/>
            <a:ext cx="43338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7220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9425" y="-9525"/>
            <a:ext cx="9162900" cy="57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995" y="145045"/>
            <a:ext cx="1266285" cy="2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3">
            <a:alphaModFix/>
          </a:blip>
          <a:srcRect b="20392" l="24601" r="22079" t="60612"/>
          <a:stretch/>
        </p:blipFill>
        <p:spPr>
          <a:xfrm>
            <a:off x="6268490" y="98296"/>
            <a:ext cx="1280877" cy="35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6037" y="79380"/>
            <a:ext cx="1562184" cy="4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7220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-9425" y="-9525"/>
            <a:ext cx="9162900" cy="57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995" y="145045"/>
            <a:ext cx="1266285" cy="2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/>
          <p:cNvPicPr preferRelativeResize="0"/>
          <p:nvPr/>
        </p:nvPicPr>
        <p:blipFill rotWithShape="1">
          <a:blip r:embed="rId3">
            <a:alphaModFix/>
          </a:blip>
          <a:srcRect b="20392" l="24601" r="22079" t="60612"/>
          <a:stretch/>
        </p:blipFill>
        <p:spPr>
          <a:xfrm>
            <a:off x="6268490" y="98296"/>
            <a:ext cx="1280877" cy="35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6037" y="79380"/>
            <a:ext cx="1562184" cy="4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/>
          <p:nvPr>
            <p:ph type="title"/>
          </p:nvPr>
        </p:nvSpPr>
        <p:spPr>
          <a:xfrm>
            <a:off x="0" y="-57600"/>
            <a:ext cx="48579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09575" y="1043725"/>
            <a:ext cx="82107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77220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-9425" y="-9525"/>
            <a:ext cx="9162900" cy="57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995" y="145045"/>
            <a:ext cx="1266285" cy="2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5"/>
          <p:cNvPicPr preferRelativeResize="0"/>
          <p:nvPr/>
        </p:nvPicPr>
        <p:blipFill rotWithShape="1">
          <a:blip r:embed="rId3">
            <a:alphaModFix/>
          </a:blip>
          <a:srcRect b="20392" l="24601" r="22079" t="60612"/>
          <a:stretch/>
        </p:blipFill>
        <p:spPr>
          <a:xfrm>
            <a:off x="6268490" y="98296"/>
            <a:ext cx="1280877" cy="35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6037" y="79380"/>
            <a:ext cx="1562184" cy="4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/>
          <p:nvPr>
            <p:ph type="title"/>
          </p:nvPr>
        </p:nvSpPr>
        <p:spPr>
          <a:xfrm>
            <a:off x="0" y="-57600"/>
            <a:ext cx="4734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19100" y="1228725"/>
            <a:ext cx="37053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467225" y="1228725"/>
            <a:ext cx="41910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-14200" y="-9525"/>
            <a:ext cx="9189600" cy="5162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4714890" y="79637"/>
            <a:ext cx="4250490" cy="408409"/>
            <a:chOff x="6277320" y="118440"/>
            <a:chExt cx="5646241" cy="542520"/>
          </a:xfrm>
        </p:grpSpPr>
        <p:pic>
          <p:nvPicPr>
            <p:cNvPr id="49" name="Google Shape;49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0" y="20592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6"/>
            <p:cNvPicPr preferRelativeResize="0"/>
            <p:nvPr/>
          </p:nvPicPr>
          <p:blipFill rotWithShape="1">
            <a:blip r:embed="rId3">
              <a:alphaModFix/>
            </a:blip>
            <a:srcRect b="20392" l="24601" r="22079" t="60612"/>
            <a:stretch/>
          </p:blipFill>
          <p:spPr>
            <a:xfrm>
              <a:off x="8358840" y="14364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20" y="11844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2" name="Google Shape;52;p6"/>
          <p:cNvCxnSpPr/>
          <p:nvPr/>
        </p:nvCxnSpPr>
        <p:spPr>
          <a:xfrm flipH="1" rot="10800000">
            <a:off x="-2547" y="594951"/>
            <a:ext cx="9178200" cy="9900"/>
          </a:xfrm>
          <a:prstGeom prst="straightConnector1">
            <a:avLst/>
          </a:pr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494320" y="4670963"/>
            <a:ext cx="5508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0" y="-57600"/>
            <a:ext cx="4724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-14200" y="-9525"/>
            <a:ext cx="9189600" cy="5162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7"/>
          <p:cNvGrpSpPr/>
          <p:nvPr/>
        </p:nvGrpSpPr>
        <p:grpSpPr>
          <a:xfrm>
            <a:off x="4714890" y="79637"/>
            <a:ext cx="4250490" cy="408409"/>
            <a:chOff x="6277320" y="118440"/>
            <a:chExt cx="5646241" cy="542520"/>
          </a:xfrm>
        </p:grpSpPr>
        <p:pic>
          <p:nvPicPr>
            <p:cNvPr id="58" name="Google Shape;58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0" y="20592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7"/>
            <p:cNvPicPr preferRelativeResize="0"/>
            <p:nvPr/>
          </p:nvPicPr>
          <p:blipFill rotWithShape="1">
            <a:blip r:embed="rId3">
              <a:alphaModFix/>
            </a:blip>
            <a:srcRect b="20392" l="24601" r="22079" t="60612"/>
            <a:stretch/>
          </p:blipFill>
          <p:spPr>
            <a:xfrm>
              <a:off x="8358840" y="14364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20" y="11844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1" name="Google Shape;61;p7"/>
          <p:cNvCxnSpPr/>
          <p:nvPr/>
        </p:nvCxnSpPr>
        <p:spPr>
          <a:xfrm flipH="1" rot="10800000">
            <a:off x="-2547" y="594951"/>
            <a:ext cx="9178200" cy="9900"/>
          </a:xfrm>
          <a:prstGeom prst="straightConnector1">
            <a:avLst/>
          </a:pr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494320" y="4670963"/>
            <a:ext cx="5508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7"/>
          <p:cNvSpPr txBox="1"/>
          <p:nvPr>
            <p:ph type="title"/>
          </p:nvPr>
        </p:nvSpPr>
        <p:spPr>
          <a:xfrm>
            <a:off x="0" y="57600"/>
            <a:ext cx="4724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200025" y="1314450"/>
            <a:ext cx="73305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-14200" y="-9525"/>
            <a:ext cx="9189600" cy="5162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>
            <a:off x="4714890" y="79637"/>
            <a:ext cx="4250490" cy="408409"/>
            <a:chOff x="6277320" y="118440"/>
            <a:chExt cx="5646241" cy="542520"/>
          </a:xfrm>
        </p:grpSpPr>
        <p:pic>
          <p:nvPicPr>
            <p:cNvPr id="68" name="Google Shape;68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0" y="20592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8"/>
            <p:cNvPicPr preferRelativeResize="0"/>
            <p:nvPr/>
          </p:nvPicPr>
          <p:blipFill rotWithShape="1">
            <a:blip r:embed="rId3">
              <a:alphaModFix/>
            </a:blip>
            <a:srcRect b="20392" l="24601" r="22079" t="60612"/>
            <a:stretch/>
          </p:blipFill>
          <p:spPr>
            <a:xfrm>
              <a:off x="8358840" y="14364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20" y="11844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1" name="Google Shape;71;p8"/>
          <p:cNvCxnSpPr/>
          <p:nvPr/>
        </p:nvCxnSpPr>
        <p:spPr>
          <a:xfrm flipH="1" rot="10800000">
            <a:off x="-2547" y="594951"/>
            <a:ext cx="9178200" cy="9900"/>
          </a:xfrm>
          <a:prstGeom prst="straightConnector1">
            <a:avLst/>
          </a:pr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8494320" y="4670963"/>
            <a:ext cx="5508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8"/>
          <p:cNvSpPr txBox="1"/>
          <p:nvPr>
            <p:ph type="title"/>
          </p:nvPr>
        </p:nvSpPr>
        <p:spPr>
          <a:xfrm>
            <a:off x="0" y="-57600"/>
            <a:ext cx="48387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200025" y="1314450"/>
            <a:ext cx="37605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655696" y="1314450"/>
            <a:ext cx="42501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475" y="4313975"/>
            <a:ext cx="9171600" cy="83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9"/>
          <p:cNvGrpSpPr/>
          <p:nvPr/>
        </p:nvGrpSpPr>
        <p:grpSpPr>
          <a:xfrm>
            <a:off x="4701492" y="4711765"/>
            <a:ext cx="4242021" cy="407595"/>
            <a:chOff x="6277320" y="6284160"/>
            <a:chExt cx="5646241" cy="542520"/>
          </a:xfrm>
        </p:grpSpPr>
        <p:pic>
          <p:nvPicPr>
            <p:cNvPr id="79" name="Google Shape;79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36600" y="637164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 rotWithShape="1">
            <a:blip r:embed="rId4">
              <a:alphaModFix/>
            </a:blip>
            <a:srcRect b="20392" l="24601" r="22079" t="60612"/>
            <a:stretch/>
          </p:blipFill>
          <p:spPr>
            <a:xfrm>
              <a:off x="8358840" y="630936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77320" y="628416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485195" y="4438812"/>
            <a:ext cx="5502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-18175" y="-9525"/>
            <a:ext cx="9171600" cy="570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 txBox="1"/>
          <p:nvPr>
            <p:ph type="title"/>
          </p:nvPr>
        </p:nvSpPr>
        <p:spPr>
          <a:xfrm>
            <a:off x="0" y="-57600"/>
            <a:ext cx="8857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475" y="4313975"/>
            <a:ext cx="9171600" cy="83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0"/>
          <p:cNvGrpSpPr/>
          <p:nvPr/>
        </p:nvGrpSpPr>
        <p:grpSpPr>
          <a:xfrm>
            <a:off x="4701492" y="4711765"/>
            <a:ext cx="4242021" cy="407595"/>
            <a:chOff x="6277320" y="6284160"/>
            <a:chExt cx="5646241" cy="542520"/>
          </a:xfrm>
        </p:grpSpPr>
        <p:pic>
          <p:nvPicPr>
            <p:cNvPr id="88" name="Google Shape;88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36600" y="637164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0"/>
            <p:cNvPicPr preferRelativeResize="0"/>
            <p:nvPr/>
          </p:nvPicPr>
          <p:blipFill rotWithShape="1">
            <a:blip r:embed="rId4">
              <a:alphaModFix/>
            </a:blip>
            <a:srcRect b="20392" l="24601" r="22079" t="60612"/>
            <a:stretch/>
          </p:blipFill>
          <p:spPr>
            <a:xfrm>
              <a:off x="8358840" y="630936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77320" y="628416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485195" y="4438812"/>
            <a:ext cx="5502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-18175" y="-9525"/>
            <a:ext cx="9171600" cy="570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"/>
          <p:cNvSpPr txBox="1"/>
          <p:nvPr>
            <p:ph type="title"/>
          </p:nvPr>
        </p:nvSpPr>
        <p:spPr>
          <a:xfrm>
            <a:off x="0" y="-57600"/>
            <a:ext cx="8857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352425" y="1181100"/>
            <a:ext cx="73305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reactnative.dev/docs/stylesheet#compose" TargetMode="External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type="title"/>
          </p:nvPr>
        </p:nvSpPr>
        <p:spPr>
          <a:xfrm>
            <a:off x="1604975" y="4001950"/>
            <a:ext cx="73305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FrontEnd Mobile </a:t>
            </a:r>
            <a:endParaRPr/>
          </a:p>
        </p:txBody>
      </p:sp>
      <p:sp>
        <p:nvSpPr>
          <p:cNvPr id="113" name="Google Shape;113;p13"/>
          <p:cNvSpPr txBox="1"/>
          <p:nvPr>
            <p:ph idx="1" type="subTitle"/>
          </p:nvPr>
        </p:nvSpPr>
        <p:spPr>
          <a:xfrm>
            <a:off x="2581275" y="4336875"/>
            <a:ext cx="63531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03 - Criando Componentes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Componentes Funcionais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421925" y="1155275"/>
            <a:ext cx="82074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Gerenciando Estado</a:t>
            </a:r>
            <a:br>
              <a:rPr lang="en-GB" sz="1800"/>
            </a:b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Nas primeiras versões</a:t>
            </a:r>
            <a:br>
              <a:rPr lang="en-GB" sz="1800"/>
            </a:br>
            <a:r>
              <a:rPr lang="en-GB" sz="1800"/>
              <a:t>dos componentes </a:t>
            </a:r>
            <a:r>
              <a:rPr lang="en-GB" sz="1800"/>
              <a:t>f</a:t>
            </a:r>
            <a:r>
              <a:rPr lang="en-GB" sz="1800"/>
              <a:t>uncionais, </a:t>
            </a:r>
            <a:br>
              <a:rPr lang="en-GB" sz="1800"/>
            </a:br>
            <a:r>
              <a:rPr lang="en-GB" sz="1800"/>
              <a:t>não era possível gerenciar </a:t>
            </a:r>
            <a:br>
              <a:rPr lang="en-GB" sz="1800"/>
            </a:br>
            <a:r>
              <a:rPr lang="en-GB" sz="1800"/>
              <a:t>e</a:t>
            </a:r>
            <a:r>
              <a:rPr lang="en-GB" sz="1800"/>
              <a:t>stado</a:t>
            </a:r>
            <a:br>
              <a:rPr lang="en-GB" sz="1800"/>
            </a:b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Para gerenciar o estado, hoje</a:t>
            </a:r>
            <a:br>
              <a:rPr lang="en-GB" sz="1800"/>
            </a:br>
            <a:r>
              <a:rPr lang="en-GB" sz="1800"/>
              <a:t>é possível utilizando o React </a:t>
            </a:r>
            <a:br>
              <a:rPr lang="en-GB" sz="1800"/>
            </a:br>
            <a:r>
              <a:rPr lang="en-GB" sz="1800"/>
              <a:t>Hook useState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375" y="763975"/>
            <a:ext cx="4484425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Exercício 1 - Contador</a:t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421925" y="1155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Criar aplicativo que exiba o número 0 e um botão. Ao clicar no botão, o número deve ser incrementado, atualizando o número na tela.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Componentes Funcionais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421925" y="1155275"/>
            <a:ext cx="82074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UseEffect</a:t>
            </a:r>
            <a:br>
              <a:rPr lang="en-GB" sz="1800"/>
            </a:b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UseEffect é executado na</a:t>
            </a:r>
            <a:br>
              <a:rPr lang="en-GB" sz="1800"/>
            </a:br>
            <a:r>
              <a:rPr lang="en-GB" sz="1800"/>
              <a:t>p</a:t>
            </a:r>
            <a:r>
              <a:rPr lang="en-GB" sz="1800"/>
              <a:t>rimeira vez em que o </a:t>
            </a:r>
            <a:br>
              <a:rPr lang="en-GB" sz="1800"/>
            </a:br>
            <a:r>
              <a:rPr lang="en-GB" sz="1800"/>
              <a:t>c</a:t>
            </a:r>
            <a:r>
              <a:rPr lang="en-GB" sz="1800"/>
              <a:t>omponente é renderizado</a:t>
            </a:r>
            <a:br>
              <a:rPr lang="en-GB" sz="1800"/>
            </a:b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Também podemos controlar</a:t>
            </a:r>
            <a:br>
              <a:rPr lang="en-GB" sz="1800"/>
            </a:br>
            <a:r>
              <a:rPr lang="en-GB" sz="1800"/>
              <a:t>q</a:t>
            </a:r>
            <a:r>
              <a:rPr lang="en-GB" sz="1800"/>
              <a:t>uando o componente irá</a:t>
            </a:r>
            <a:br>
              <a:rPr lang="en-GB" sz="1800"/>
            </a:br>
            <a:r>
              <a:rPr lang="en-GB" sz="1800"/>
              <a:t>m</a:t>
            </a:r>
            <a:r>
              <a:rPr lang="en-GB" sz="1800"/>
              <a:t>udar, veremos isso na</a:t>
            </a:r>
            <a:br>
              <a:rPr lang="en-GB" sz="1800"/>
            </a:br>
            <a:r>
              <a:rPr lang="en-GB" sz="1800"/>
              <a:t>prática.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588" y="1755675"/>
            <a:ext cx="383857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Exercício 2 - Frase aleatória</a:t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421925" y="1155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Criar aplicativo com uma lista interna de frases. Ao clicar em um botão na tela, um frase aleatória deve ser escolhida e exibida para o usuário.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Estilos in-line</a:t>
            </a:r>
            <a:endParaRPr/>
          </a:p>
        </p:txBody>
      </p:sp>
      <p:sp>
        <p:nvSpPr>
          <p:cNvPr id="205" name="Google Shape;205;p26"/>
          <p:cNvSpPr txBox="1"/>
          <p:nvPr/>
        </p:nvSpPr>
        <p:spPr>
          <a:xfrm>
            <a:off x="421925" y="1155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No React Native, os estilos também são criados utilizando JavaScript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Todos os componentes visuais principais de react-native aceitam uma propriedade chamada </a:t>
            </a:r>
            <a:r>
              <a:rPr i="1" lang="en-GB" sz="1800"/>
              <a:t>style, </a:t>
            </a:r>
            <a:r>
              <a:rPr lang="en-GB" sz="1800"/>
              <a:t>que recebe um objeto javascript comum.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Estilos in-line</a:t>
            </a: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1190600"/>
            <a:ext cx="83248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Estilos in-line</a:t>
            </a:r>
            <a:endParaRPr/>
          </a:p>
        </p:txBody>
      </p:sp>
      <p:sp>
        <p:nvSpPr>
          <p:cNvPr id="217" name="Google Shape;217;p28"/>
          <p:cNvSpPr txBox="1"/>
          <p:nvPr/>
        </p:nvSpPr>
        <p:spPr>
          <a:xfrm>
            <a:off x="421925" y="1155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Nomes e valores das propriedades seguem os mesmos padrões do CSS para Web, com a diferença de utilizar o padrão </a:t>
            </a:r>
            <a:r>
              <a:rPr i="1" lang="en-GB" sz="1800"/>
              <a:t>camelCasing.</a:t>
            </a:r>
            <a:endParaRPr i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-GB" sz="1800"/>
              <a:t>Ex: backgroundColor </a:t>
            </a:r>
            <a:r>
              <a:rPr lang="en-GB" sz="1800"/>
              <a:t>no lugar de</a:t>
            </a:r>
            <a:r>
              <a:rPr i="1" lang="en-GB" sz="1800"/>
              <a:t> background-color</a:t>
            </a:r>
            <a:endParaRPr i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 medida em que o componente cresce, adicionando lógicas, fica mais difícil mantê-lo legível utilizando estilos in-line.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Utilizando </a:t>
            </a:r>
            <a:r>
              <a:rPr lang="en-GB"/>
              <a:t>StyleSheet</a:t>
            </a:r>
            <a:endParaRPr/>
          </a:p>
        </p:txBody>
      </p:sp>
      <p:sp>
        <p:nvSpPr>
          <p:cNvPr id="223" name="Google Shape;223;p29"/>
          <p:cNvSpPr txBox="1"/>
          <p:nvPr/>
        </p:nvSpPr>
        <p:spPr>
          <a:xfrm>
            <a:off x="421925" y="1155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 StyleSheet do React Native é uma abstração para possibilitar a estilização de componentes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Escrever os estilos em um lugar diferente do JSX auxilia na leitura e manutenção do código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É necessário importar StyleSheet de react-native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Para a criação de um objeto de estilos, deve-se utilizar o método </a:t>
            </a:r>
            <a:r>
              <a:rPr i="1" lang="en-GB" sz="1800"/>
              <a:t>create</a:t>
            </a:r>
            <a:r>
              <a:rPr lang="en-GB" sz="1800"/>
              <a:t>, como no exemplo a seguir.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Utilizando StyleSheet</a:t>
            </a:r>
            <a:endParaRPr/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850" y="577825"/>
            <a:ext cx="6894306" cy="44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Utilizando StyleSheet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1"/>
          <p:cNvSpPr txBox="1"/>
          <p:nvPr/>
        </p:nvSpPr>
        <p:spPr>
          <a:xfrm>
            <a:off x="421925" y="1155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Também é possível utilizar o método </a:t>
            </a:r>
            <a:r>
              <a:rPr i="1" lang="en-GB" sz="1800" u="sng">
                <a:solidFill>
                  <a:schemeClr val="hlink"/>
                </a:solidFill>
                <a:hlinkClick r:id="rId3"/>
              </a:rPr>
              <a:t>compose</a:t>
            </a:r>
            <a:r>
              <a:rPr lang="en-GB" sz="1800"/>
              <a:t> para combinar dois estilos, criando assim um novo.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25" y="2128725"/>
            <a:ext cx="8257725" cy="13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Objetivos da aula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1251825" y="1709931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1999800" y="1709963"/>
            <a:ext cx="5877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States e Props</a:t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1251825" y="2624769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1999800" y="2538025"/>
            <a:ext cx="5877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Criação de Componentes de Classe</a:t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1251813" y="3484669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1999788" y="3433575"/>
            <a:ext cx="5877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Criação de Componentes Funcionais</a:t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0" y="-57150"/>
            <a:ext cx="5977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Exercício 3 - Contador de Pizza!</a:t>
            </a:r>
            <a:endParaRPr sz="2800"/>
          </a:p>
        </p:txBody>
      </p:sp>
      <p:sp>
        <p:nvSpPr>
          <p:cNvPr id="242" name="Google Shape;242;p32"/>
          <p:cNvSpPr txBox="1"/>
          <p:nvPr/>
        </p:nvSpPr>
        <p:spPr>
          <a:xfrm>
            <a:off x="421925" y="1155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Criar aplicativo para contar quantos pedaços de pizza cada um comeu.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Parte 1 - Aplicativo deve conseguir inserir nome dos participantes em lista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Componentes</a:t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421925" y="1155275"/>
            <a:ext cx="8207400" cy="2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Componentes auxiliam na divisão de responsabilidades em uma aplicação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1" name="Google Shape;13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750" y="1672263"/>
            <a:ext cx="48768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Componentes de Classe</a:t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421925" y="1155275"/>
            <a:ext cx="50430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Criando componentes</a:t>
            </a:r>
            <a:br>
              <a:rPr lang="en-GB" sz="1800"/>
            </a:b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Componentes de Classe devem </a:t>
            </a:r>
            <a:br>
              <a:rPr lang="en-GB" sz="1800"/>
            </a:br>
            <a:r>
              <a:rPr lang="en-GB" sz="1800"/>
              <a:t>extender a classe React.Component</a:t>
            </a:r>
            <a:br>
              <a:rPr lang="en-GB" sz="1800"/>
            </a:b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Componentes de Classe devem </a:t>
            </a:r>
            <a:br>
              <a:rPr lang="en-GB" sz="1800"/>
            </a:br>
            <a:r>
              <a:rPr lang="en-GB" sz="1800"/>
              <a:t>implementar o método render(), </a:t>
            </a:r>
            <a:br>
              <a:rPr lang="en-GB" sz="1800"/>
            </a:br>
            <a:r>
              <a:rPr lang="en-GB" sz="1800"/>
              <a:t>retornando um JSX</a:t>
            </a:r>
            <a:br>
              <a:rPr lang="en-GB" sz="1800"/>
            </a:b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Componentes de Classe precisam </a:t>
            </a:r>
            <a:br>
              <a:rPr lang="en-GB" sz="1800"/>
            </a:br>
            <a:r>
              <a:rPr lang="en-GB" sz="1800"/>
              <a:t>importar React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8" name="Google Shape;13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263" y="1395538"/>
            <a:ext cx="320992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Componentes de Classe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421925" y="1155275"/>
            <a:ext cx="82074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Gerenciando Propriedades</a:t>
            </a:r>
            <a:br>
              <a:rPr lang="en-GB" sz="1800"/>
            </a:b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Propriedades podem ser acessadas </a:t>
            </a:r>
            <a:br>
              <a:rPr lang="en-GB" sz="1800"/>
            </a:br>
            <a:r>
              <a:rPr lang="en-GB" sz="1800"/>
              <a:t>através do atributo this.props</a:t>
            </a:r>
            <a:br>
              <a:rPr lang="en-GB" sz="1800"/>
            </a:b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Para atualizar uma props vinda de </a:t>
            </a:r>
            <a:br>
              <a:rPr lang="en-GB" sz="1800"/>
            </a:br>
            <a:r>
              <a:rPr lang="en-GB" sz="1800"/>
              <a:t>um state, é necessário utilizar uma </a:t>
            </a:r>
            <a:br>
              <a:rPr lang="en-GB" sz="1800"/>
            </a:br>
            <a:r>
              <a:rPr lang="en-GB" sz="1800"/>
              <a:t>função de callback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5" name="Google Shape;1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824" y="1662649"/>
            <a:ext cx="2612275" cy="20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Componentes de Classe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21925" y="1155275"/>
            <a:ext cx="82074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Gerenciando Propriedades</a:t>
            </a:r>
            <a:br>
              <a:rPr lang="en-GB" sz="1800"/>
            </a:b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Propriedades podem ser acessadas </a:t>
            </a:r>
            <a:br>
              <a:rPr lang="en-GB" sz="1800"/>
            </a:br>
            <a:r>
              <a:rPr lang="en-GB" sz="1800"/>
              <a:t>através do atributo this.props</a:t>
            </a:r>
            <a:br>
              <a:rPr lang="en-GB" sz="1800"/>
            </a:b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Para atualizar uma props vinda de </a:t>
            </a:r>
            <a:br>
              <a:rPr lang="en-GB" sz="1800"/>
            </a:br>
            <a:r>
              <a:rPr lang="en-GB" sz="1800"/>
              <a:t>um state, é necessário utilizar uma </a:t>
            </a:r>
            <a:br>
              <a:rPr lang="en-GB" sz="1800"/>
            </a:br>
            <a:r>
              <a:rPr lang="en-GB" sz="1800"/>
              <a:t>função de callback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525" y="1068276"/>
            <a:ext cx="3853525" cy="341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Componentes de Classe</a:t>
            </a: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421925" y="1155275"/>
            <a:ext cx="82074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Gerenciando Estado</a:t>
            </a:r>
            <a:br>
              <a:rPr lang="en-GB" sz="1800"/>
            </a:b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Para acessar o estado, deve-se </a:t>
            </a:r>
            <a:br>
              <a:rPr lang="en-GB" sz="1800"/>
            </a:br>
            <a:r>
              <a:rPr lang="en-GB" sz="1800"/>
              <a:t>utilizar a propriedade this.state</a:t>
            </a:r>
            <a:br>
              <a:rPr lang="en-GB" sz="1800"/>
            </a:b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Para atualizar o estado, deve-se </a:t>
            </a:r>
            <a:br>
              <a:rPr lang="en-GB" sz="1800"/>
            </a:br>
            <a:r>
              <a:rPr lang="en-GB" sz="1800"/>
              <a:t>utilizar o método this.setState()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975" y="1068276"/>
            <a:ext cx="3853525" cy="341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Componentes Funcionais</a:t>
            </a:r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421925" y="1155275"/>
            <a:ext cx="82074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Criando componentes</a:t>
            </a:r>
            <a:br>
              <a:rPr lang="en-GB" sz="1800"/>
            </a:b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Uma função que retorne um JSX</a:t>
            </a:r>
            <a:br>
              <a:rPr lang="en-GB" sz="1800"/>
            </a:b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Componentes Funcionais precisam </a:t>
            </a:r>
            <a:br>
              <a:rPr lang="en-GB" sz="1800"/>
            </a:br>
            <a:r>
              <a:rPr lang="en-GB" sz="1800"/>
              <a:t>importar React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388" y="1302088"/>
            <a:ext cx="330517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Componentes Funcionais</a:t>
            </a:r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421925" y="1155275"/>
            <a:ext cx="82074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Gerenciando Propriedades</a:t>
            </a:r>
            <a:br>
              <a:rPr lang="en-GB" sz="1800"/>
            </a:b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Propriedades podem ser </a:t>
            </a:r>
            <a:br>
              <a:rPr lang="en-GB" sz="1800"/>
            </a:br>
            <a:r>
              <a:rPr lang="en-GB" sz="1800"/>
              <a:t>acessadas através dos </a:t>
            </a:r>
            <a:br>
              <a:rPr lang="en-GB" sz="1800"/>
            </a:br>
            <a:r>
              <a:rPr lang="en-GB" sz="1800"/>
              <a:t>argumentos da função</a:t>
            </a:r>
            <a:br>
              <a:rPr lang="en-GB" sz="1800"/>
            </a:b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Para atualizar uma props, </a:t>
            </a:r>
            <a:br>
              <a:rPr lang="en-GB" sz="1800"/>
            </a:br>
            <a:r>
              <a:rPr lang="en-GB" sz="1800"/>
              <a:t>é necessário utilizar uma </a:t>
            </a:r>
            <a:br>
              <a:rPr lang="en-GB" sz="1800"/>
            </a:br>
            <a:r>
              <a:rPr lang="en-GB" sz="1800"/>
              <a:t>função de callback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85375"/>
            <a:ext cx="4495800" cy="40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