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media/image1.png" ContentType="image/png"/>
  <Override PartName="/ppt/media/image6.svg" ContentType="image/svg"/>
  <Override PartName="/ppt/media/image7.jpeg" ContentType="image/jpe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8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mover o slide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notas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&lt;cabeçalho&gt;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F930478-040D-4DB8-AC6B-A4150B9DB985}" type="slidenum"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984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n-US" sz="1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Cada tema deve ter sua respectiva apresentação, visando o desenvolvimento (teórico e/ou prático) do tópico em questão.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7632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Liste aqui os pré-requisitos para o tema, desde configurações do ambiente até as noções básicas necessárias para uma melhor assimilação do conteúdo.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Sumarize aqui os conteúdos/assuntos que serão abordados durante o curso. Caso o seu curso tenha poucas vídeoaulas, no máximo 06, pode listá-las e então comente tecnicamente o conteúdo que será abordado. Caso o seu curso possua mais de 6 vídeoaulas, sugerimos agrupá-las em assuntos maiores para comentar especialmente neste slide. </a:t>
            </a:r>
            <a:endParaRPr b="0" lang="pt-BR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143000" y="841680"/>
            <a:ext cx="6857640" cy="179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1066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pt-BR" sz="106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&lt;data/hora&gt;</a:t>
            </a:r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0A7069D-3D77-4FED-8CFD-9E5D265E363D}" type="slidenum"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dt" idx="26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&lt;data/hora&gt;</a:t>
            </a:r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ftr" idx="27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sldNum" idx="28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6B8ED0-EFEB-4F6D-883A-48705516131F}" type="slidenum"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30000" y="343080"/>
            <a:ext cx="2948760" cy="119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69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pt-BR" sz="56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887280" y="740520"/>
            <a:ext cx="4628880" cy="365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569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569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98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498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27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427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35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5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35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9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&lt;data/hora&gt;</a:t>
            </a:r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30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31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47F715F-1A1B-4638-8710-4EE383F123D3}" type="slidenum"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30000" y="343080"/>
            <a:ext cx="2948760" cy="119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569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pt-BR" sz="569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887280" y="740520"/>
            <a:ext cx="4628880" cy="365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569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569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569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569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569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569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569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569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569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569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569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569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569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569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30000" y="1542960"/>
            <a:ext cx="2948760" cy="28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32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&lt;data/hora&gt;</a:t>
            </a:r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33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4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6AB3525-6BFC-413A-A772-A04498626210}" type="slidenum"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&lt;data/hora&gt;</a:t>
            </a:r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6ED29A-3AEE-462C-8550-877B2047C26C}" type="slidenum"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543720" y="273960"/>
            <a:ext cx="1971360" cy="435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273960"/>
            <a:ext cx="5800320" cy="435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&lt;data/hora&gt;</a:t>
            </a:r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F5E0B80-30E7-414C-8115-45DF945FAB3E}" type="slidenum"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Num" idx="1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2CD7497D-CC87-44B0-8FA7-154CCD2448A3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1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&lt;data/hora&gt;</a:t>
            </a:r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2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3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5B329A7-A5D8-4178-8564-009299F934FA}" type="slidenum"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3880" y="1282320"/>
            <a:ext cx="7886520" cy="213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1066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pt-BR" sz="106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23880" y="3441960"/>
            <a:ext cx="788652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27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427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4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&lt;data/hora&gt;</a:t>
            </a:r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6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FFA8A31-3CE5-44E8-B08C-CA93CBBF1EDA}" type="slidenum"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85840" cy="32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29240" y="1369080"/>
            <a:ext cx="3885840" cy="32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7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&lt;data/hora&gt;</a:t>
            </a:r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18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19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AD2A864-0075-43FB-B03A-B9AF80AA9DE5}" type="slidenum"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3000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30000" y="1260720"/>
            <a:ext cx="3867840" cy="6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27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427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30000" y="1878840"/>
            <a:ext cx="3867840" cy="276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29240" y="1260720"/>
            <a:ext cx="3886920" cy="61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27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427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29240" y="1878840"/>
            <a:ext cx="3886920" cy="276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pt-B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dt" idx="20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&lt;data/hora&gt;</a:t>
            </a:r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ftr" idx="21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sldNum" idx="22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18D9A10-D23C-4F48-884E-6089EC3DD114}" type="slidenum"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 idx="23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&lt;data/hora&gt;</a:t>
            </a:r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24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5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1B7C150-E5D3-4FAF-89BF-3608A2268BB9}" type="slidenum">
              <a:rPr b="0" lang="en-US" sz="213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pt-BR" sz="21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svg"/><Relationship Id="rId3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hyperlink" Target="https://vindi.github.io/api-docs/dist/#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hyperlink" Target="https://www.w3schools.com/xml/xml_soap.asp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studio.apollographql.com/public/SpaceX-pxxbxen/variant/current/explorer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web.dio.me/articles&#8203;" TargetMode="Externa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154;p2"/>
          <p:cNvSpPr/>
          <p:nvPr/>
        </p:nvSpPr>
        <p:spPr>
          <a:xfrm>
            <a:off x="565560" y="3011400"/>
            <a:ext cx="6761520" cy="19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Guilherme Arthur de Carvalho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r>
              <a:rPr b="0" lang="en-US" sz="22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Analista de sistemas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400" strike="noStrike" u="non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https://linktr.ee/decarvalhogui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Google Shape;155;p2"/>
          <p:cNvSpPr/>
          <p:nvPr/>
        </p:nvSpPr>
        <p:spPr>
          <a:xfrm>
            <a:off x="565560" y="636480"/>
            <a:ext cx="7990920" cy="193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Introdução ao Desenvolvimento Web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sldNum" idx="3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64176A1B-8ED6-4820-9E7F-234B7F10F3B5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9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A internet é uma rede global de computadores interconectados. A Web, ou World Wide Web, é um sistema de informação construído sobre a internet que utiliza o protocolo HTTP para transmitir dados.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Internet vs. Web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sldNum" idx="4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2309BADD-9F01-4D2A-842D-0FE47486C568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8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6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9040" y="688680"/>
            <a:ext cx="529200" cy="4397400"/>
          </a:xfrm>
          <a:custGeom>
            <a:avLst/>
            <a:gdLst>
              <a:gd name="textAreaLeft" fmla="*/ 0 w 529200"/>
              <a:gd name="textAreaRight" fmla="*/ 529560 w 529200"/>
              <a:gd name="textAreaTop" fmla="*/ 0 h 4397400"/>
              <a:gd name="textAreaBottom" fmla="*/ 4397760 h 4397400"/>
              <a:gd name="GluePoint1X" fmla="*/ 414 w 414"/>
              <a:gd name="GluePoint1Y" fmla="*/ 2447 h 2447"/>
              <a:gd name="GluePoint2X" fmla="*/ 0 w 414"/>
              <a:gd name="GluePoint2Y" fmla="*/ 2247 h 2447"/>
              <a:gd name="GluePoint3X" fmla="*/ 0 w 414"/>
              <a:gd name="GluePoint3Y" fmla="*/ 0 h 2447"/>
              <a:gd name="GluePoint4X" fmla="*/ 414 w 414"/>
              <a:gd name="GluePoint4Y" fmla="*/ 200 h 2447"/>
              <a:gd name="GluePoint5X" fmla="*/ 414 w 414"/>
              <a:gd name="GluePoint5Y" fmla="*/ 2447 h 2447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08" name="Freeform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320" y="482760"/>
            <a:ext cx="315000" cy="4251240"/>
          </a:xfrm>
          <a:custGeom>
            <a:avLst/>
            <a:gdLst>
              <a:gd name="textAreaLeft" fmla="*/ 0 w 315000"/>
              <a:gd name="textAreaRight" fmla="*/ 315360 w 315000"/>
              <a:gd name="textAreaTop" fmla="*/ 0 h 4251240"/>
              <a:gd name="textAreaBottom" fmla="*/ 4251600 h 4251240"/>
              <a:gd name="GluePoint1X" fmla="*/ 209 w 209"/>
              <a:gd name="GluePoint1Y" fmla="*/ 2246 h 2358"/>
              <a:gd name="GluePoint2X" fmla="*/ 0 w 209"/>
              <a:gd name="GluePoint2Y" fmla="*/ 2358 h 2358"/>
              <a:gd name="GluePoint3X" fmla="*/ 0 w 209"/>
              <a:gd name="GluePoint3Y" fmla="*/ 111 h 2358"/>
              <a:gd name="GluePoint4X" fmla="*/ 209 w 209"/>
              <a:gd name="GluePoint4Y" fmla="*/ 0 h 2358"/>
              <a:gd name="GluePoint5X" fmla="*/ 209 w 209"/>
              <a:gd name="GluePoint5Y" fmla="*/ 2246 h 2358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09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8800" y="482760"/>
            <a:ext cx="8199720" cy="4043520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110" name="Imagem 2" descr="difference between internet and world wide web"/>
          <p:cNvPicPr/>
          <p:nvPr/>
        </p:nvPicPr>
        <p:blipFill>
          <a:blip r:embed="rId1"/>
          <a:stretch/>
        </p:blipFill>
        <p:spPr>
          <a:xfrm>
            <a:off x="1973160" y="965160"/>
            <a:ext cx="5196960" cy="307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sldNum" idx="48"/>
          </p:nvPr>
        </p:nvSpPr>
        <p:spPr>
          <a:xfrm>
            <a:off x="8030880" y="4786920"/>
            <a:ext cx="514080" cy="23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[</a:t>
            </a:r>
            <a:fld id="{55DF1DB8-669F-4F4B-A241-D98019E7E845}" type="slidenum">
              <a:rPr b="0" lang="en-US" sz="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11</a:t>
            </a:fld>
            <a:r>
              <a:rPr b="0" lang="en-US" sz="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]</a:t>
            </a:r>
            <a:endParaRPr b="0" lang="pt-BR" sz="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HTTP (Hypertext Transfer Protocol) é o protocolo fundamental usado na Web para a transferência de dados. Quando um usuário acessa um site, o navegador envia uma solicitação HTTP para o servidor do site, que responde com os dados do site.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Protocolo HTTP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sldNum" idx="4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459E9E61-9188-4BE1-8F05-AD87C8E94147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11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5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57200" indent="-45720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Solicitação do usuário:</a:t>
            </a:r>
            <a:r>
              <a:rPr b="0" lang="en-US" sz="1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 Tudo começa com o usuário inserindo um URL no navegador ou clicando em um link.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Resolução de DNS:</a:t>
            </a:r>
            <a:r>
              <a:rPr b="0" lang="en-US" sz="1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 O URL é traduzido em um endereço IP através de um sistema chamado DNS (Domain Name System).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Conexão com o servidor:</a:t>
            </a:r>
            <a:r>
              <a:rPr b="0" lang="en-US" sz="1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 O navegador utiliza o endereço IP para estabelecer uma conexão com o servidor que hospeda o site.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Resposta do servidor: </a:t>
            </a:r>
            <a:r>
              <a:rPr b="0" lang="en-US" sz="1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O servidor processa a solicitação HTTP e envia de volta os arquivos do site, geralmente em HTML, CSS e JavaScript.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Renderização no navegador:</a:t>
            </a:r>
            <a:r>
              <a:rPr b="0" lang="en-US" sz="1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 O navegador interpreta esses arquivos e exibe os site ao usuário.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Funcionamento de um Website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sldNum" idx="5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D52A4590-7363-41D3-A750-F52A6F250B4B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11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19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ráfico 5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1123200" y="482760"/>
            <a:ext cx="6896880" cy="417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sldNum" idx="51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[</a:t>
            </a:r>
            <a:fld id="{BF044777-7FC3-4266-B7CE-5BB27989EED8}" type="slidenum">
              <a: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14</a:t>
            </a:fld>
            <a:r>
              <a: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]</a:t>
            </a:r>
            <a:endParaRPr b="0" lang="pt-BR" sz="7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Além de HTML, CSS e JavaScript, tecnologias como SSL/TLS para segurança, APIs para interatividade e bancos de dados para armazenamento de dados também desempenham um papel vital no funcionamento da Web.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Tecnologias envolvidas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sldNum" idx="5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98F5392A-B490-466B-9585-84F655BC9318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14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25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94;p5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a5a5a5"/>
                </a:solidFill>
                <a:effectLst/>
                <a:uFillTx/>
                <a:latin typeface="Calibri"/>
                <a:ea typeface="Calibri"/>
              </a:rPr>
              <a:t>Introdução ao desenvolvimento Web</a:t>
            </a:r>
            <a:endParaRPr b="0" lang="pt-B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96;p5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Tecnologias front-end e back-end</a:t>
            </a:r>
            <a:endParaRPr b="0" lang="pt-BR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sldNum" idx="5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B6C9DC3E-6811-4C73-AA71-50B8FEDC5F0E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14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29" name="Imagem 4" descr=""/>
          <p:cNvPicPr/>
          <p:nvPr/>
        </p:nvPicPr>
        <p:blipFill>
          <a:blip r:embed="rId1"/>
          <a:stretch/>
        </p:blipFill>
        <p:spPr>
          <a:xfrm>
            <a:off x="8394120" y="161640"/>
            <a:ext cx="651240" cy="271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Front-end refere-se à parte do desenvolvimento web que lida com a interface do usuário. O objetivo é apresentar informações de forma interativa e acessível para o usuário final.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Front-end: A interface do usuário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sldNum" idx="5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296806DD-3F4C-40E4-A4F5-1B15CF9ECE2E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14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3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 algn="just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HTML (Hypertext Markup Language): Estrutura o conteúdo da web.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CSS (Cascading Style Sheets): Estiliza e apresenta o conteúdo HTML.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JavaScript: Torna as páginas web interativas e dinâmicas.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Tecnologias chave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sldNum" idx="5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CCDAE469-41DA-4B21-AE22-974EDFC89A40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14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Back-end é a parte do site que o usuário não vê. Inclui servidor, aplicação e banco de dados. É responsável por gerenciar e processar dados, garantindo que tudo no front-end funcione corretamente.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Back-end: A lógica por trás dos bastidores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sldNum" idx="5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C6F73E47-3D2B-427E-8193-F53693C95B18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14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1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68;p3"/>
          <p:cNvSpPr/>
          <p:nvPr/>
        </p:nvSpPr>
        <p:spPr>
          <a:xfrm>
            <a:off x="565560" y="1760760"/>
            <a:ext cx="7984080" cy="269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76320">
              <a:lnSpc>
                <a:spcPct val="100000"/>
              </a:lnSpc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Introduzir os conceitos fundamentais do desenvolvimento web, compreendendo a estrutura básica da web, a arquitetura cliente-servidor e as principais tecnologias front-end e back-end.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Google Shape;169;p3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Objetivo Geral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sldNum" idx="3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78EE9EFE-CAE4-4F39-9A1C-3D10D29ED11B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3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 algn="just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Linguagens: Python, Ruby, PHP, Java, JavaScript, entre outras.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Banco de dados: PostgreSQL, MySQL, MongoDB, Oracle, etc.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Frameworks: Django (Python), Express (JavaScript), Spring Boot (Java).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Linguagens e tecnologias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sldNum" idx="5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3D1A3BBB-C1FB-4D99-AB15-8F54BB4E00FC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14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5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Desenvolvedores Full Stack são profissionais que têm habilidades tanto em front-end quanto em back-end, sendo capazes de trabalhar em ambas as áreas do desenvolvimento web.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Desenvolvimento Full Stack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1"/>
          <p:cNvSpPr>
            <a:spLocks noGrp="1"/>
          </p:cNvSpPr>
          <p:nvPr>
            <p:ph type="sldNum" idx="5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0D3928ED-A968-4C4E-AA8F-130D1E6C220E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14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9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94;p5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a5a5a5"/>
                </a:solidFill>
                <a:effectLst/>
                <a:uFillTx/>
                <a:latin typeface="Calibri"/>
                <a:ea typeface="Calibri"/>
              </a:rPr>
              <a:t>Introdução ao desenvolvimento Web</a:t>
            </a:r>
            <a:endParaRPr b="0" lang="pt-B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Google Shape;196;p5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APIs - Conceitos fundamentais</a:t>
            </a:r>
            <a:endParaRPr b="0" lang="pt-BR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sldNum" idx="5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74F84E10-89AF-4615-87D7-49E79313A457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14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53" name="Imagem 4" descr=""/>
          <p:cNvPicPr/>
          <p:nvPr/>
        </p:nvPicPr>
        <p:blipFill>
          <a:blip r:embed="rId1"/>
          <a:stretch/>
        </p:blipFill>
        <p:spPr>
          <a:xfrm>
            <a:off x="8394120" y="161640"/>
            <a:ext cx="651240" cy="271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API ou Interface de Programação de Aplicações, é um conjunto de regras e definições que permite que diferentes aplicações de software ou componentes se comuniquem entre si. Funciona como um intermediário, permitindo que pedidos sejam feitos e respostas sejam recebidas entre diferentes sistemas de software.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O que é uma API?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sldNum" idx="6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142DDB27-E05E-483D-AB9D-CED4D314632C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14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57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m 2" descr="CDN media"/>
          <p:cNvPicPr/>
          <p:nvPr/>
        </p:nvPicPr>
        <p:blipFill>
          <a:blip r:embed="rId1"/>
          <a:stretch/>
        </p:blipFill>
        <p:spPr>
          <a:xfrm>
            <a:off x="2434680" y="482760"/>
            <a:ext cx="4274280" cy="4177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sldNum" idx="61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[</a:t>
            </a:r>
            <a:fld id="{DF6E57C4-F6DD-4FA5-A464-7ECF59AEFD56}" type="slidenum">
              <a: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24</a:t>
            </a:fld>
            <a:r>
              <a: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]</a:t>
            </a:r>
            <a:endParaRPr b="0" lang="pt-BR" sz="7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Na web, as APIs são usadas para permitir a interação entre diferentes serviços e aplicações, como enviar dados de um usuário de um aplicativo para um servidor ou solicitar dados de um serviço externo (por exemplo, redes sociais, mapas, previsão do tempo).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APIs no contexto da Web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sldNum" idx="6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53E9E4A7-621F-4137-AA5E-93051B605BA4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24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3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5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As APIs são cruciais para a construção de aplicações modernas e escaláveis. Elas permitem a flexibilidade para integrar e expandir funcionalidades sem reinventar a roda.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Importância das APIs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sldNum" idx="6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B6787117-0901-4693-9741-36E3F92430AF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24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7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Calibri"/>
              <a:ea typeface="Arial"/>
            </a:endParaRPr>
          </a:p>
        </p:txBody>
      </p:sp>
      <p:sp>
        <p:nvSpPr>
          <p:cNvPr id="169" name="Freeform: Shap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3640" cy="514332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5143320"/>
              <a:gd name="textAreaBottom" fmla="*/ 5143680 h 5143320"/>
              <a:gd name="GluePoint1X" fmla="*/ 3094406 w 12192000"/>
              <a:gd name="GluePoint1Y" fmla="*/ 283966 h 6858000"/>
              <a:gd name="GluePoint2X" fmla="*/ 3038833 w 12192000"/>
              <a:gd name="GluePoint2Y" fmla="*/ 309661 h 6858000"/>
              <a:gd name="GluePoint3X" fmla="*/ 3348384 w 12192000"/>
              <a:gd name="GluePoint3Y" fmla="*/ 406000 h 6858000"/>
              <a:gd name="GluePoint4X" fmla="*/ 2864309 w 12192000"/>
              <a:gd name="GluePoint4Y" fmla="*/ 355295 h 6858000"/>
              <a:gd name="GluePoint5X" fmla="*/ 2856039 w 12192000"/>
              <a:gd name="GluePoint5Y" fmla="*/ 388058 h 6858000"/>
              <a:gd name="GluePoint6X" fmla="*/ 3405794 w 12192000"/>
              <a:gd name="GluePoint6Y" fmla="*/ 512089 h 6858000"/>
              <a:gd name="GluePoint7X" fmla="*/ 3356651 w 12192000"/>
              <a:gd name="GluePoint7Y" fmla="*/ 531204 h 6858000"/>
              <a:gd name="GluePoint8X" fmla="*/ 3064552 w 12192000"/>
              <a:gd name="GluePoint8Y" fmla="*/ 483228 h 6858000"/>
              <a:gd name="GluePoint9X" fmla="*/ 3005765 w 12192000"/>
              <a:gd name="GluePoint9Y" fmla="*/ 495708 h 6858000"/>
              <a:gd name="GluePoint10X" fmla="*/ 3034700 w 12192000"/>
              <a:gd name="GluePoint10Y" fmla="*/ 553823 h 6858000"/>
              <a:gd name="GluePoint11X" fmla="*/ 3161459 w 12192000"/>
              <a:gd name="GluePoint11Y" fmla="*/ 576445 h 6858000"/>
              <a:gd name="GluePoint12X" fmla="*/ 3358949 w 12192000"/>
              <a:gd name="GluePoint12Y" fmla="*/ 712961 h 6858000"/>
              <a:gd name="GluePoint13X" fmla="*/ 3059960 w 12192000"/>
              <a:gd name="GluePoint13Y" fmla="*/ 696576 h 6858000"/>
              <a:gd name="GluePoint14X" fmla="*/ 3007143 w 12192000"/>
              <a:gd name="GluePoint14Y" fmla="*/ 729732 h 6858000"/>
              <a:gd name="GluePoint15X" fmla="*/ 2986935 w 12192000"/>
              <a:gd name="GluePoint15Y" fmla="*/ 772635 h 6858000"/>
              <a:gd name="GluePoint16X" fmla="*/ 2871197 w 12192000"/>
              <a:gd name="GluePoint16Y" fmla="*/ 808127 h 6858000"/>
              <a:gd name="GluePoint17X" fmla="*/ 3053071 w 12192000"/>
              <a:gd name="GluePoint17Y" fmla="*/ 847913 h 6858000"/>
              <a:gd name="GluePoint18X" fmla="*/ 2858796 w 12192000"/>
              <a:gd name="GluePoint18Y" fmla="*/ 847913 h 6858000"/>
              <a:gd name="GluePoint19X" fmla="*/ 2635588 w 12192000"/>
              <a:gd name="GluePoint19Y" fmla="*/ 820611 h 6858000"/>
              <a:gd name="GluePoint20X" fmla="*/ 2397683 w 12192000"/>
              <a:gd name="GluePoint20Y" fmla="*/ 829190 h 6858000"/>
              <a:gd name="GluePoint21X" fmla="*/ 1921874 w 12192000"/>
              <a:gd name="GluePoint21Y" fmla="*/ 778877 h 6858000"/>
              <a:gd name="GluePoint22X" fmla="*/ 1695450 w 12192000"/>
              <a:gd name="GluePoint22Y" fmla="*/ 782386 h 6858000"/>
              <a:gd name="GluePoint23X" fmla="*/ 2954324 w 12192000"/>
              <a:gd name="GluePoint23Y" fmla="*/ 1120940 h 6858000"/>
              <a:gd name="GluePoint24X" fmla="*/ 2890028 w 12192000"/>
              <a:gd name="GluePoint24Y" fmla="*/ 1195435 h 6858000"/>
              <a:gd name="GluePoint25X" fmla="*/ 3153652 w 12192000"/>
              <a:gd name="GluePoint25Y" fmla="*/ 1276563 h 6858000"/>
              <a:gd name="GluePoint26X" fmla="*/ 3218410 w 12192000"/>
              <a:gd name="GluePoint26Y" fmla="*/ 1356911 h 6858000"/>
              <a:gd name="GluePoint27X" fmla="*/ 3137118 w 12192000"/>
              <a:gd name="GluePoint27Y" fmla="*/ 1349891 h 6858000"/>
              <a:gd name="GluePoint28X" fmla="*/ 3067309 w 12192000"/>
              <a:gd name="GluePoint28Y" fmla="*/ 1365102 h 6858000"/>
              <a:gd name="GluePoint29X" fmla="*/ 3096243 w 12192000"/>
              <a:gd name="GluePoint29Y" fmla="*/ 1467292 h 6858000"/>
              <a:gd name="GluePoint30X" fmla="*/ 3468716 w 12192000"/>
              <a:gd name="GluePoint30Y" fmla="*/ 1599125 h 6858000"/>
              <a:gd name="GluePoint31X" fmla="*/ 3502241 w 12192000"/>
              <a:gd name="GluePoint31Y" fmla="*/ 1642029 h 6858000"/>
              <a:gd name="GluePoint32X" fmla="*/ 3457692 w 12192000"/>
              <a:gd name="GluePoint32Y" fmla="*/ 1672453 h 6858000"/>
              <a:gd name="GluePoint33X" fmla="*/ 3337362 w 12192000"/>
              <a:gd name="GluePoint33Y" fmla="*/ 1688053 h 6858000"/>
              <a:gd name="GluePoint34X" fmla="*/ 3505915 w 12192000"/>
              <a:gd name="GluePoint34Y" fmla="*/ 1834318 h 6858000"/>
              <a:gd name="GluePoint35X" fmla="*/ 3567458 w 12192000"/>
              <a:gd name="GluePoint35Y" fmla="*/ 1874880 h 6858000"/>
              <a:gd name="GluePoint36X" fmla="*/ 3672634 w 12192000"/>
              <a:gd name="GluePoint36Y" fmla="*/ 1937678 h 6858000"/>
              <a:gd name="GluePoint37X" fmla="*/ 3674470 w 12192000"/>
              <a:gd name="GluePoint37Y" fmla="*/ 1956789 h 6858000"/>
              <a:gd name="GluePoint38X" fmla="*/ 3531176 w 12192000"/>
              <a:gd name="GluePoint38Y" fmla="*/ 2024266 h 6858000"/>
              <a:gd name="GluePoint39X" fmla="*/ 3272604 w 12192000"/>
              <a:gd name="GluePoint39Y" fmla="*/ 2005933 h 6858000"/>
              <a:gd name="GluePoint40X" fmla="*/ 3654720 w 12192000"/>
              <a:gd name="GluePoint40Y" fmla="*/ 2106564 h 6858000"/>
              <a:gd name="GluePoint41X" fmla="*/ 2417892 w 12192000"/>
              <a:gd name="GluePoint41Y" fmla="*/ 1866690 h 6858000"/>
              <a:gd name="GluePoint42X" fmla="*/ 2496888 w 12192000"/>
              <a:gd name="GluePoint42Y" fmla="*/ 1929487 h 6858000"/>
              <a:gd name="GluePoint43X" fmla="*/ 2929526 w 12192000"/>
              <a:gd name="GluePoint43Y" fmla="*/ 2094862 h 6858000"/>
              <a:gd name="GluePoint44X" fmla="*/ 3052152 w 12192000"/>
              <a:gd name="GluePoint44Y" fmla="*/ 2198613 h 6858000"/>
              <a:gd name="GluePoint45X" fmla="*/ 3180748 w 12192000"/>
              <a:gd name="GluePoint45Y" fmla="*/ 2255948 h 6858000"/>
              <a:gd name="GluePoint46X" fmla="*/ 3361244 w 12192000"/>
              <a:gd name="GluePoint46Y" fmla="*/ 2254777 h 6858000"/>
              <a:gd name="GluePoint47X" fmla="*/ 3489382 w 12192000"/>
              <a:gd name="GluePoint47Y" fmla="*/ 2342926 h 6858000"/>
              <a:gd name="GluePoint48X" fmla="*/ 3355733 w 12192000"/>
              <a:gd name="GluePoint48Y" fmla="*/ 2361649 h 6858000"/>
              <a:gd name="GluePoint49X" fmla="*/ 3199121 w 12192000"/>
              <a:gd name="GluePoint49Y" fmla="*/ 2347216 h 6858000"/>
              <a:gd name="GluePoint50X" fmla="*/ 2861091 w 12192000"/>
              <a:gd name="GluePoint50Y" fmla="*/ 2351896 h 6858000"/>
              <a:gd name="GluePoint51X" fmla="*/ 2667278 w 12192000"/>
              <a:gd name="GluePoint51Y" fmla="*/ 2369058 h 6858000"/>
              <a:gd name="GluePoint52X" fmla="*/ 2221781 w 12192000"/>
              <a:gd name="GluePoint52Y" fmla="*/ 2339805 h 6858000"/>
              <a:gd name="GluePoint53X" fmla="*/ 2247961 w 12192000"/>
              <a:gd name="GluePoint53Y" fmla="*/ 2414693 h 6858000"/>
              <a:gd name="GluePoint54X" fmla="*/ 2231425 w 12192000"/>
              <a:gd name="GluePoint54Y" fmla="*/ 2479828 h 6858000"/>
              <a:gd name="GluePoint55X" fmla="*/ 2224996 w 12192000"/>
              <a:gd name="GluePoint55Y" fmla="*/ 2621414 h 6858000"/>
              <a:gd name="GluePoint56X" fmla="*/ 2229131 w 12192000"/>
              <a:gd name="GluePoint56Y" fmla="*/ 2644426 h 6858000"/>
              <a:gd name="GluePoint57X" fmla="*/ 2129466 w 12192000"/>
              <a:gd name="GluePoint57Y" fmla="*/ 2659247 h 6858000"/>
              <a:gd name="GluePoint58X" fmla="*/ 2723312 w 12192000"/>
              <a:gd name="GluePoint58Y" fmla="*/ 2953726 h 6858000"/>
              <a:gd name="GluePoint59X" fmla="*/ 2326496 w 12192000"/>
              <a:gd name="GluePoint59Y" fmla="*/ 2878838 h 6858000"/>
              <a:gd name="GluePoint60X" fmla="*/ 2272759 w 12192000"/>
              <a:gd name="GluePoint60Y" fmla="*/ 3002480 h 6858000"/>
              <a:gd name="GluePoint61X" fmla="*/ 2459226 w 12192000"/>
              <a:gd name="GluePoint61Y" fmla="*/ 3112471 h 6858000"/>
              <a:gd name="GluePoint62X" fmla="*/ 2528117 w 12192000"/>
              <a:gd name="GluePoint62Y" fmla="*/ 3330111 h 6858000"/>
              <a:gd name="GluePoint63X" fmla="*/ 2494590 w 12192000"/>
              <a:gd name="GluePoint63Y" fmla="*/ 3529029 h 6858000"/>
              <a:gd name="GluePoint64X" fmla="*/ 2414677 w 12192000"/>
              <a:gd name="GluePoint64Y" fmla="*/ 3592215 h 6858000"/>
              <a:gd name="GluePoint65X" fmla="*/ 2298940 w 12192000"/>
              <a:gd name="GluePoint65Y" fmla="*/ 3705716 h 6858000"/>
              <a:gd name="GluePoint66X" fmla="*/ 2227294 w 12192000"/>
              <a:gd name="GluePoint66Y" fmla="*/ 3775921 h 6858000"/>
              <a:gd name="GluePoint67X" fmla="*/ 1978366 w 12192000"/>
              <a:gd name="GluePoint67Y" fmla="*/ 3748620 h 6858000"/>
              <a:gd name="GluePoint68X" fmla="*/ 2310421 w 12192000"/>
              <a:gd name="GluePoint68Y" fmla="*/ 3926868 h 6858000"/>
              <a:gd name="GluePoint69X" fmla="*/ 2041285 w 12192000"/>
              <a:gd name="GluePoint69Y" fmla="*/ 3904635 h 6858000"/>
              <a:gd name="GluePoint70X" fmla="*/ 1953565 w 12192000"/>
              <a:gd name="GluePoint70Y" fmla="*/ 3917116 h 6858000"/>
              <a:gd name="GluePoint71X" fmla="*/ 2003623 w 12192000"/>
              <a:gd name="GluePoint71Y" fmla="*/ 3974842 h 6858000"/>
              <a:gd name="GluePoint72X" fmla="*/ 2201114 w 12192000"/>
              <a:gd name="GluePoint72Y" fmla="*/ 4072742 h 6858000"/>
              <a:gd name="GluePoint73X" fmla="*/ 2608032 w 12192000"/>
              <a:gd name="GluePoint73Y" fmla="*/ 4337967 h 6858000"/>
              <a:gd name="GluePoint74X" fmla="*/ 2213973 w 12192000"/>
              <a:gd name="GluePoint74Y" fmla="*/ 4216277 h 6858000"/>
              <a:gd name="GluePoint75X" fmla="*/ 2629158 w 12192000"/>
              <a:gd name="GluePoint75Y" fmla="*/ 4488911 h 6858000"/>
              <a:gd name="GluePoint76X" fmla="*/ 2721471 w 12192000"/>
              <a:gd name="GluePoint76Y" fmla="*/ 4579399 h 6858000"/>
              <a:gd name="GluePoint77X" fmla="*/ 2907939 w 12192000"/>
              <a:gd name="GluePoint77Y" fmla="*/ 4804062 h 6858000"/>
              <a:gd name="GluePoint78X" fmla="*/ 2898753 w 12192000"/>
              <a:gd name="GluePoint78Y" fmla="*/ 4829414 h 6858000"/>
              <a:gd name="GluePoint79X" fmla="*/ 2683352 w 12192000"/>
              <a:gd name="GluePoint79Y" fmla="*/ 4793141 h 6858000"/>
              <a:gd name="GluePoint80X" fmla="*/ 2962594 w 12192000"/>
              <a:gd name="GluePoint80Y" fmla="*/ 4981920 h 6858000"/>
              <a:gd name="GluePoint81X" fmla="*/ 3251019 w 12192000"/>
              <a:gd name="GluePoint81Y" fmla="*/ 5127012 h 6858000"/>
              <a:gd name="GluePoint82X" fmla="*/ 3046180 w 12192000"/>
              <a:gd name="GluePoint82Y" fmla="*/ 5104781 h 6858000"/>
              <a:gd name="GluePoint83X" fmla="*/ 2764646 w 12192000"/>
              <a:gd name="GluePoint83Y" fmla="*/ 5021703 h 6858000"/>
              <a:gd name="GluePoint84X" fmla="*/ 2666820 w 12192000"/>
              <a:gd name="GluePoint84Y" fmla="*/ 5052905 h 6858000"/>
              <a:gd name="GluePoint85X" fmla="*/ 2933657 w 12192000"/>
              <a:gd name="GluePoint85Y" fmla="*/ 5190198 h 6858000"/>
              <a:gd name="GluePoint86X" fmla="*/ 3086598 w 12192000"/>
              <a:gd name="GluePoint86Y" fmla="*/ 5253776 h 6858000"/>
              <a:gd name="GluePoint87X" fmla="*/ 3147680 w 12192000"/>
              <a:gd name="GluePoint87Y" fmla="*/ 5302531 h 6858000"/>
              <a:gd name="GluePoint88X" fmla="*/ 3322204 w 12192000"/>
              <a:gd name="GluePoint88Y" fmla="*/ 5476487 h 6858000"/>
              <a:gd name="GluePoint89X" fmla="*/ 3834758 w 12192000"/>
              <a:gd name="GluePoint89Y" fmla="*/ 5666434 h 6858000"/>
              <a:gd name="GluePoint90X" fmla="*/ 4314240 w 12192000"/>
              <a:gd name="GluePoint90Y" fmla="*/ 5902409 h 6858000"/>
              <a:gd name="GluePoint91X" fmla="*/ 4688552 w 12192000"/>
              <a:gd name="GluePoint91Y" fmla="*/ 6049453 h 6858000"/>
              <a:gd name="GluePoint92X" fmla="*/ 5634660 w 12192000"/>
              <a:gd name="GluePoint92Y" fmla="*/ 6238620 h 6858000"/>
              <a:gd name="GluePoint93X" fmla="*/ 9222980 w 12192000"/>
              <a:gd name="GluePoint93Y" fmla="*/ 4955397 h 6858000"/>
              <a:gd name="GluePoint94X" fmla="*/ 9268448 w 12192000"/>
              <a:gd name="GluePoint94Y" fmla="*/ 4917173 h 6858000"/>
              <a:gd name="GluePoint95X" fmla="*/ 9442512 w 12192000"/>
              <a:gd name="GluePoint95Y" fmla="*/ 4773251 h 6858000"/>
              <a:gd name="GluePoint96X" fmla="*/ 9590400 w 12192000"/>
              <a:gd name="GluePoint96Y" fmla="*/ 4643756 h 6858000"/>
              <a:gd name="GluePoint97X" fmla="*/ 9513242 w 12192000"/>
              <a:gd name="GluePoint97Y" fmla="*/ 4600073 h 6858000"/>
              <a:gd name="GluePoint98X" fmla="*/ 9617498 w 12192000"/>
              <a:gd name="GluePoint98Y" fmla="*/ 4476430 h 6858000"/>
              <a:gd name="GluePoint99X" fmla="*/ 9949094 w 12192000"/>
              <a:gd name="GluePoint99Y" fmla="*/ 4095364 h 6858000"/>
              <a:gd name="GluePoint100X" fmla="*/ 10094686 w 12192000"/>
              <a:gd name="GluePoint100Y" fmla="*/ 4011507 h 6858000"/>
              <a:gd name="GluePoint101X" fmla="*/ 10271967 w 12192000"/>
              <a:gd name="GluePoint101Y" fmla="*/ 3800497 h 6858000"/>
              <a:gd name="GluePoint102X" fmla="*/ 10297226 w 12192000"/>
              <a:gd name="GluePoint102Y" fmla="*/ 3751742 h 6858000"/>
              <a:gd name="GluePoint103X" fmla="*/ 10260943 w 12192000"/>
              <a:gd name="GluePoint103Y" fmla="*/ 3689723 h 6858000"/>
              <a:gd name="GluePoint104X" fmla="*/ 10233847 w 12192000"/>
              <a:gd name="GluePoint104Y" fmla="*/ 3627319 h 6858000"/>
              <a:gd name="GluePoint105X" fmla="*/ 10269209 w 12192000"/>
              <a:gd name="GluePoint105Y" fmla="*/ 3608986 h 6858000"/>
              <a:gd name="GluePoint106X" fmla="*/ 10496550 w 12192000"/>
              <a:gd name="GluePoint106Y" fmla="*/ 3577393 h 6858000"/>
              <a:gd name="GluePoint107X" fmla="*/ 10364738 w 12192000"/>
              <a:gd name="GluePoint107Y" fmla="*/ 3458823 h 6858000"/>
              <a:gd name="GluePoint108X" fmla="*/ 10132346 w 12192000"/>
              <a:gd name="GluePoint108Y" fmla="*/ 3282137 h 6858000"/>
              <a:gd name="GluePoint109X" fmla="*/ 10026712 w 12192000"/>
              <a:gd name="GluePoint109Y" fmla="*/ 3156543 h 6858000"/>
              <a:gd name="GluePoint110X" fmla="*/ 10014312 w 12192000"/>
              <a:gd name="GluePoint110Y" fmla="*/ 3044213 h 6858000"/>
              <a:gd name="GluePoint111X" fmla="*/ 9806718 w 12192000"/>
              <a:gd name="GluePoint111Y" fmla="*/ 2977907 h 6858000"/>
              <a:gd name="GluePoint112X" fmla="*/ 10001912 w 12192000"/>
              <a:gd name="GluePoint112Y" fmla="*/ 2740374 h 6858000"/>
              <a:gd name="GluePoint113X" fmla="*/ 10021662 w 12192000"/>
              <a:gd name="GluePoint113Y" fmla="*/ 2691231 h 6858000"/>
              <a:gd name="GluePoint114X" fmla="*/ 9904546 w 12192000"/>
              <a:gd name="GluePoint114Y" fmla="*/ 2515322 h 6858000"/>
              <a:gd name="GluePoint115X" fmla="*/ 9885256 w 12192000"/>
              <a:gd name="GluePoint115Y" fmla="*/ 2487240 h 6858000"/>
              <a:gd name="GluePoint116X" fmla="*/ 9842085 w 12192000"/>
              <a:gd name="GluePoint116Y" fmla="*/ 2431074 h 6858000"/>
              <a:gd name="GluePoint117X" fmla="*/ 9718078 w 12192000"/>
              <a:gd name="GluePoint117Y" fmla="*/ 2417424 h 6858000"/>
              <a:gd name="GluePoint118X" fmla="*/ 9782378 w 12192000"/>
              <a:gd name="GluePoint118Y" fmla="*/ 2377641 h 6858000"/>
              <a:gd name="GluePoint119X" fmla="*/ 9907302 w 12192000"/>
              <a:gd name="GluePoint119Y" fmla="*/ 2243078 h 6858000"/>
              <a:gd name="GluePoint120X" fmla="*/ 9824171 w 12192000"/>
              <a:gd name="GluePoint120Y" fmla="*/ 2114365 h 6858000"/>
              <a:gd name="GluePoint121X" fmla="*/ 9818662 w 12192000"/>
              <a:gd name="GluePoint121Y" fmla="*/ 2043377 h 6858000"/>
              <a:gd name="GluePoint122X" fmla="*/ 9958740 w 12192000"/>
              <a:gd name="GluePoint122Y" fmla="*/ 1952499 h 6858000"/>
              <a:gd name="GluePoint123X" fmla="*/ 10064374 w 12192000"/>
              <a:gd name="GluePoint123Y" fmla="*/ 1916615 h 6858000"/>
              <a:gd name="GluePoint124X" fmla="*/ 10113055 w 12192000"/>
              <a:gd name="GluePoint124Y" fmla="*/ 1865131 h 6858000"/>
              <a:gd name="GluePoint125X" fmla="*/ 10055646 w 12192000"/>
              <a:gd name="GluePoint125Y" fmla="*/ 1822227 h 6858000"/>
              <a:gd name="GluePoint126X" fmla="*/ 9800748 w 12192000"/>
              <a:gd name="GluePoint126Y" fmla="*/ 1720036 h 6858000"/>
              <a:gd name="GluePoint127X" fmla="*/ 9938071 w 12192000"/>
              <a:gd name="GluePoint127Y" fmla="*/ 1634617 h 6858000"/>
              <a:gd name="GluePoint128X" fmla="*/ 9220224 w 12192000"/>
              <a:gd name="GluePoint128Y" fmla="*/ 1231709 h 6858000"/>
              <a:gd name="GluePoint129X" fmla="*/ 9133419 w 12192000"/>
              <a:gd name="GluePoint129Y" fmla="*/ 1170083 h 6858000"/>
              <a:gd name="GluePoint130X" fmla="*/ 8672768 w 12192000"/>
              <a:gd name="GluePoint130Y" fmla="*/ 1020699 h 6858000"/>
              <a:gd name="GluePoint131X" fmla="*/ 8198797 w 12192000"/>
              <a:gd name="GluePoint131Y" fmla="*/ 915000 h 6858000"/>
              <a:gd name="GluePoint132X" fmla="*/ 8528095 w 12192000"/>
              <a:gd name="GluePoint132Y" fmla="*/ 691898 h 6858000"/>
              <a:gd name="GluePoint133X" fmla="*/ 8025190 w 12192000"/>
              <a:gd name="GluePoint133Y" fmla="*/ 640021 h 6858000"/>
              <a:gd name="GluePoint134X" fmla="*/ 7976047 w 12192000"/>
              <a:gd name="GluePoint134Y" fmla="*/ 641584 h 6858000"/>
              <a:gd name="GluePoint135X" fmla="*/ 6988604 w 12192000"/>
              <a:gd name="GluePoint135Y" fmla="*/ 607260 h 6858000"/>
              <a:gd name="GluePoint136X" fmla="*/ 5573116 w 12192000"/>
              <a:gd name="GluePoint136Y" fmla="*/ 493368 h 6858000"/>
              <a:gd name="GluePoint137X" fmla="*/ 4401503 w 12192000"/>
              <a:gd name="GluePoint137Y" fmla="*/ 425112 h 6858000"/>
              <a:gd name="GluePoint138X" fmla="*/ 3154109 w 12192000"/>
              <a:gd name="GluePoint138Y" fmla="*/ 292499 h 6858000"/>
              <a:gd name="GluePoint139X" fmla="*/ 3094406 w 12192000"/>
              <a:gd name="GluePoint139Y" fmla="*/ 283966 h 6858000"/>
              <a:gd name="GluePoint140X" fmla="*/ 0 w 12192000"/>
              <a:gd name="GluePoint140Y" fmla="*/ 0 h 6858000"/>
              <a:gd name="GluePoint141X" fmla="*/ 12192000 w 12192000"/>
              <a:gd name="GluePoint141Y" fmla="*/ 0 h 6858000"/>
              <a:gd name="GluePoint142X" fmla="*/ 12192000 w 12192000"/>
              <a:gd name="GluePoint142Y" fmla="*/ 6858000 h 6858000"/>
              <a:gd name="GluePoint143X" fmla="*/ 0 w 12192000"/>
              <a:gd name="GluePoint143Y" fmla="*/ 6858000 h 685800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  <a:cxn ang="0">
                <a:pos x="GluePoint9X" y="GluePoint9Y"/>
              </a:cxn>
              <a:cxn ang="0">
                <a:pos x="GluePoint10X" y="GluePoint10Y"/>
              </a:cxn>
              <a:cxn ang="0">
                <a:pos x="GluePoint11X" y="GluePoint11Y"/>
              </a:cxn>
              <a:cxn ang="0">
                <a:pos x="GluePoint12X" y="GluePoint12Y"/>
              </a:cxn>
              <a:cxn ang="0">
                <a:pos x="GluePoint13X" y="GluePoint13Y"/>
              </a:cxn>
              <a:cxn ang="0">
                <a:pos x="GluePoint14X" y="GluePoint14Y"/>
              </a:cxn>
              <a:cxn ang="0">
                <a:pos x="GluePoint15X" y="GluePoint15Y"/>
              </a:cxn>
              <a:cxn ang="0">
                <a:pos x="GluePoint16X" y="GluePoint16Y"/>
              </a:cxn>
              <a:cxn ang="0">
                <a:pos x="GluePoint17X" y="GluePoint17Y"/>
              </a:cxn>
              <a:cxn ang="0">
                <a:pos x="GluePoint18X" y="GluePoint18Y"/>
              </a:cxn>
              <a:cxn ang="0">
                <a:pos x="GluePoint19X" y="GluePoint19Y"/>
              </a:cxn>
              <a:cxn ang="0">
                <a:pos x="GluePoint20X" y="GluePoint20Y"/>
              </a:cxn>
              <a:cxn ang="0">
                <a:pos x="GluePoint21X" y="GluePoint21Y"/>
              </a:cxn>
              <a:cxn ang="0">
                <a:pos x="GluePoint22X" y="GluePoint22Y"/>
              </a:cxn>
              <a:cxn ang="0">
                <a:pos x="GluePoint23X" y="GluePoint23Y"/>
              </a:cxn>
              <a:cxn ang="0">
                <a:pos x="GluePoint24X" y="GluePoint24Y"/>
              </a:cxn>
              <a:cxn ang="0">
                <a:pos x="GluePoint25X" y="GluePoint25Y"/>
              </a:cxn>
              <a:cxn ang="0">
                <a:pos x="GluePoint26X" y="GluePoint26Y"/>
              </a:cxn>
              <a:cxn ang="0">
                <a:pos x="GluePoint27X" y="GluePoint27Y"/>
              </a:cxn>
              <a:cxn ang="0">
                <a:pos x="GluePoint28X" y="GluePoint28Y"/>
              </a:cxn>
              <a:cxn ang="0">
                <a:pos x="GluePoint29X" y="GluePoint29Y"/>
              </a:cxn>
              <a:cxn ang="0">
                <a:pos x="GluePoint30X" y="GluePoint30Y"/>
              </a:cxn>
              <a:cxn ang="0">
                <a:pos x="GluePoint31X" y="GluePoint31Y"/>
              </a:cxn>
              <a:cxn ang="0">
                <a:pos x="GluePoint32X" y="GluePoint32Y"/>
              </a:cxn>
              <a:cxn ang="0">
                <a:pos x="GluePoint33X" y="GluePoint33Y"/>
              </a:cxn>
              <a:cxn ang="0">
                <a:pos x="GluePoint34X" y="GluePoint34Y"/>
              </a:cxn>
              <a:cxn ang="0">
                <a:pos x="GluePoint35X" y="GluePoint35Y"/>
              </a:cxn>
              <a:cxn ang="0">
                <a:pos x="GluePoint36X" y="GluePoint36Y"/>
              </a:cxn>
              <a:cxn ang="0">
                <a:pos x="GluePoint37X" y="GluePoint37Y"/>
              </a:cxn>
              <a:cxn ang="0">
                <a:pos x="GluePoint38X" y="GluePoint38Y"/>
              </a:cxn>
              <a:cxn ang="0">
                <a:pos x="GluePoint39X" y="GluePoint39Y"/>
              </a:cxn>
              <a:cxn ang="0">
                <a:pos x="GluePoint40X" y="GluePoint40Y"/>
              </a:cxn>
              <a:cxn ang="0">
                <a:pos x="GluePoint41X" y="GluePoint41Y"/>
              </a:cxn>
              <a:cxn ang="0">
                <a:pos x="GluePoint42X" y="GluePoint42Y"/>
              </a:cxn>
              <a:cxn ang="0">
                <a:pos x="GluePoint43X" y="GluePoint43Y"/>
              </a:cxn>
              <a:cxn ang="0">
                <a:pos x="GluePoint44X" y="GluePoint44Y"/>
              </a:cxn>
              <a:cxn ang="0">
                <a:pos x="GluePoint45X" y="GluePoint45Y"/>
              </a:cxn>
              <a:cxn ang="0">
                <a:pos x="GluePoint46X" y="GluePoint46Y"/>
              </a:cxn>
              <a:cxn ang="0">
                <a:pos x="GluePoint47X" y="GluePoint47Y"/>
              </a:cxn>
              <a:cxn ang="0">
                <a:pos x="GluePoint48X" y="GluePoint48Y"/>
              </a:cxn>
              <a:cxn ang="0">
                <a:pos x="GluePoint49X" y="GluePoint49Y"/>
              </a:cxn>
              <a:cxn ang="0">
                <a:pos x="GluePoint50X" y="GluePoint50Y"/>
              </a:cxn>
              <a:cxn ang="0">
                <a:pos x="GluePoint51X" y="GluePoint51Y"/>
              </a:cxn>
              <a:cxn ang="0">
                <a:pos x="GluePoint52X" y="GluePoint52Y"/>
              </a:cxn>
              <a:cxn ang="0">
                <a:pos x="GluePoint53X" y="GluePoint53Y"/>
              </a:cxn>
              <a:cxn ang="0">
                <a:pos x="GluePoint54X" y="GluePoint54Y"/>
              </a:cxn>
              <a:cxn ang="0">
                <a:pos x="GluePoint55X" y="GluePoint55Y"/>
              </a:cxn>
              <a:cxn ang="0">
                <a:pos x="GluePoint56X" y="GluePoint56Y"/>
              </a:cxn>
              <a:cxn ang="0">
                <a:pos x="GluePoint57X" y="GluePoint57Y"/>
              </a:cxn>
              <a:cxn ang="0">
                <a:pos x="GluePoint58X" y="GluePoint58Y"/>
              </a:cxn>
              <a:cxn ang="0">
                <a:pos x="GluePoint59X" y="GluePoint59Y"/>
              </a:cxn>
              <a:cxn ang="0">
                <a:pos x="GluePoint60X" y="GluePoint60Y"/>
              </a:cxn>
              <a:cxn ang="0">
                <a:pos x="GluePoint61X" y="GluePoint61Y"/>
              </a:cxn>
              <a:cxn ang="0">
                <a:pos x="GluePoint62X" y="GluePoint62Y"/>
              </a:cxn>
              <a:cxn ang="0">
                <a:pos x="GluePoint63X" y="GluePoint63Y"/>
              </a:cxn>
              <a:cxn ang="0">
                <a:pos x="GluePoint64X" y="GluePoint64Y"/>
              </a:cxn>
              <a:cxn ang="0">
                <a:pos x="GluePoint65X" y="GluePoint65Y"/>
              </a:cxn>
              <a:cxn ang="0">
                <a:pos x="GluePoint66X" y="GluePoint66Y"/>
              </a:cxn>
              <a:cxn ang="0">
                <a:pos x="GluePoint67X" y="GluePoint67Y"/>
              </a:cxn>
              <a:cxn ang="0">
                <a:pos x="GluePoint68X" y="GluePoint68Y"/>
              </a:cxn>
              <a:cxn ang="0">
                <a:pos x="GluePoint69X" y="GluePoint69Y"/>
              </a:cxn>
              <a:cxn ang="0">
                <a:pos x="GluePoint70X" y="GluePoint70Y"/>
              </a:cxn>
              <a:cxn ang="0">
                <a:pos x="GluePoint71X" y="GluePoint71Y"/>
              </a:cxn>
              <a:cxn ang="0">
                <a:pos x="GluePoint72X" y="GluePoint72Y"/>
              </a:cxn>
              <a:cxn ang="0">
                <a:pos x="GluePoint73X" y="GluePoint73Y"/>
              </a:cxn>
              <a:cxn ang="0">
                <a:pos x="GluePoint74X" y="GluePoint74Y"/>
              </a:cxn>
              <a:cxn ang="0">
                <a:pos x="GluePoint75X" y="GluePoint75Y"/>
              </a:cxn>
              <a:cxn ang="0">
                <a:pos x="GluePoint76X" y="GluePoint76Y"/>
              </a:cxn>
              <a:cxn ang="0">
                <a:pos x="GluePoint77X" y="GluePoint77Y"/>
              </a:cxn>
              <a:cxn ang="0">
                <a:pos x="GluePoint78X" y="GluePoint78Y"/>
              </a:cxn>
              <a:cxn ang="0">
                <a:pos x="GluePoint79X" y="GluePoint79Y"/>
              </a:cxn>
              <a:cxn ang="0">
                <a:pos x="GluePoint80X" y="GluePoint80Y"/>
              </a:cxn>
              <a:cxn ang="0">
                <a:pos x="GluePoint81X" y="GluePoint81Y"/>
              </a:cxn>
              <a:cxn ang="0">
                <a:pos x="GluePoint82X" y="GluePoint82Y"/>
              </a:cxn>
              <a:cxn ang="0">
                <a:pos x="GluePoint83X" y="GluePoint83Y"/>
              </a:cxn>
              <a:cxn ang="0">
                <a:pos x="GluePoint84X" y="GluePoint84Y"/>
              </a:cxn>
              <a:cxn ang="0">
                <a:pos x="GluePoint85X" y="GluePoint85Y"/>
              </a:cxn>
              <a:cxn ang="0">
                <a:pos x="GluePoint86X" y="GluePoint86Y"/>
              </a:cxn>
              <a:cxn ang="0">
                <a:pos x="GluePoint87X" y="GluePoint87Y"/>
              </a:cxn>
              <a:cxn ang="0">
                <a:pos x="GluePoint88X" y="GluePoint88Y"/>
              </a:cxn>
              <a:cxn ang="0">
                <a:pos x="GluePoint89X" y="GluePoint89Y"/>
              </a:cxn>
              <a:cxn ang="0">
                <a:pos x="GluePoint90X" y="GluePoint90Y"/>
              </a:cxn>
              <a:cxn ang="0">
                <a:pos x="GluePoint91X" y="GluePoint91Y"/>
              </a:cxn>
              <a:cxn ang="0">
                <a:pos x="GluePoint92X" y="GluePoint92Y"/>
              </a:cxn>
              <a:cxn ang="0">
                <a:pos x="GluePoint93X" y="GluePoint93Y"/>
              </a:cxn>
              <a:cxn ang="0">
                <a:pos x="GluePoint94X" y="GluePoint94Y"/>
              </a:cxn>
              <a:cxn ang="0">
                <a:pos x="GluePoint95X" y="GluePoint95Y"/>
              </a:cxn>
              <a:cxn ang="0">
                <a:pos x="GluePoint96X" y="GluePoint96Y"/>
              </a:cxn>
              <a:cxn ang="0">
                <a:pos x="GluePoint97X" y="GluePoint97Y"/>
              </a:cxn>
              <a:cxn ang="0">
                <a:pos x="GluePoint98X" y="GluePoint98Y"/>
              </a:cxn>
              <a:cxn ang="0">
                <a:pos x="GluePoint99X" y="GluePoint99Y"/>
              </a:cxn>
              <a:cxn ang="0">
                <a:pos x="GluePoint100X" y="GluePoint100Y"/>
              </a:cxn>
              <a:cxn ang="0">
                <a:pos x="GluePoint101X" y="GluePoint101Y"/>
              </a:cxn>
              <a:cxn ang="0">
                <a:pos x="GluePoint102X" y="GluePoint102Y"/>
              </a:cxn>
              <a:cxn ang="0">
                <a:pos x="GluePoint103X" y="GluePoint103Y"/>
              </a:cxn>
              <a:cxn ang="0">
                <a:pos x="GluePoint104X" y="GluePoint104Y"/>
              </a:cxn>
              <a:cxn ang="0">
                <a:pos x="GluePoint105X" y="GluePoint105Y"/>
              </a:cxn>
              <a:cxn ang="0">
                <a:pos x="GluePoint106X" y="GluePoint106Y"/>
              </a:cxn>
              <a:cxn ang="0">
                <a:pos x="GluePoint107X" y="GluePoint107Y"/>
              </a:cxn>
              <a:cxn ang="0">
                <a:pos x="GluePoint108X" y="GluePoint108Y"/>
              </a:cxn>
              <a:cxn ang="0">
                <a:pos x="GluePoint109X" y="GluePoint109Y"/>
              </a:cxn>
              <a:cxn ang="0">
                <a:pos x="GluePoint110X" y="GluePoint110Y"/>
              </a:cxn>
              <a:cxn ang="0">
                <a:pos x="GluePoint111X" y="GluePoint111Y"/>
              </a:cxn>
              <a:cxn ang="0">
                <a:pos x="GluePoint112X" y="GluePoint112Y"/>
              </a:cxn>
              <a:cxn ang="0">
                <a:pos x="GluePoint113X" y="GluePoint113Y"/>
              </a:cxn>
              <a:cxn ang="0">
                <a:pos x="GluePoint114X" y="GluePoint114Y"/>
              </a:cxn>
              <a:cxn ang="0">
                <a:pos x="GluePoint115X" y="GluePoint115Y"/>
              </a:cxn>
              <a:cxn ang="0">
                <a:pos x="GluePoint116X" y="GluePoint116Y"/>
              </a:cxn>
              <a:cxn ang="0">
                <a:pos x="GluePoint117X" y="GluePoint117Y"/>
              </a:cxn>
              <a:cxn ang="0">
                <a:pos x="GluePoint118X" y="GluePoint118Y"/>
              </a:cxn>
              <a:cxn ang="0">
                <a:pos x="GluePoint119X" y="GluePoint119Y"/>
              </a:cxn>
              <a:cxn ang="0">
                <a:pos x="GluePoint120X" y="GluePoint120Y"/>
              </a:cxn>
              <a:cxn ang="0">
                <a:pos x="GluePoint121X" y="GluePoint121Y"/>
              </a:cxn>
              <a:cxn ang="0">
                <a:pos x="GluePoint122X" y="GluePoint122Y"/>
              </a:cxn>
              <a:cxn ang="0">
                <a:pos x="GluePoint123X" y="GluePoint123Y"/>
              </a:cxn>
              <a:cxn ang="0">
                <a:pos x="GluePoint124X" y="GluePoint124Y"/>
              </a:cxn>
              <a:cxn ang="0">
                <a:pos x="GluePoint125X" y="GluePoint125Y"/>
              </a:cxn>
              <a:cxn ang="0">
                <a:pos x="GluePoint126X" y="GluePoint126Y"/>
              </a:cxn>
              <a:cxn ang="0">
                <a:pos x="GluePoint127X" y="GluePoint127Y"/>
              </a:cxn>
              <a:cxn ang="0">
                <a:pos x="GluePoint128X" y="GluePoint128Y"/>
              </a:cxn>
              <a:cxn ang="0">
                <a:pos x="GluePoint129X" y="GluePoint129Y"/>
              </a:cxn>
              <a:cxn ang="0">
                <a:pos x="GluePoint130X" y="GluePoint130Y"/>
              </a:cxn>
              <a:cxn ang="0">
                <a:pos x="GluePoint131X" y="GluePoint131Y"/>
              </a:cxn>
              <a:cxn ang="0">
                <a:pos x="GluePoint132X" y="GluePoint132Y"/>
              </a:cxn>
              <a:cxn ang="0">
                <a:pos x="GluePoint133X" y="GluePoint133Y"/>
              </a:cxn>
              <a:cxn ang="0">
                <a:pos x="GluePoint134X" y="GluePoint134Y"/>
              </a:cxn>
              <a:cxn ang="0">
                <a:pos x="GluePoint135X" y="GluePoint135Y"/>
              </a:cxn>
              <a:cxn ang="0">
                <a:pos x="GluePoint136X" y="GluePoint136Y"/>
              </a:cxn>
              <a:cxn ang="0">
                <a:pos x="GluePoint137X" y="GluePoint137Y"/>
              </a:cxn>
              <a:cxn ang="0">
                <a:pos x="GluePoint138X" y="GluePoint138Y"/>
              </a:cxn>
              <a:cxn ang="0">
                <a:pos x="GluePoint139X" y="GluePoint139Y"/>
              </a:cxn>
              <a:cxn ang="0">
                <a:pos x="GluePoint140X" y="GluePoint140Y"/>
              </a:cxn>
              <a:cxn ang="0">
                <a:pos x="GluePoint141X" y="GluePoint141Y"/>
              </a:cxn>
              <a:cxn ang="0">
                <a:pos x="GluePoint142X" y="GluePoint142Y"/>
              </a:cxn>
              <a:cxn ang="0">
                <a:pos x="GluePoint143X" y="GluePoint143Y"/>
              </a:cxn>
            </a:cxnLst>
            <a:rect l="textAreaLeft" t="textAreaTop" r="textAreaRight" b="textAreaBottom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>
              <a:alpha val="50000"/>
            </a:schemeClr>
          </a:solidFill>
          <a:ln w="32707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170" name="Imagem 2" descr="O Que é a Economia da API?. Cada dia mais e mais a nossa sociedade… | by  William Oliveira | Gerente de Produto ou Product Manager | Medium"/>
          <p:cNvPicPr/>
          <p:nvPr/>
        </p:nvPicPr>
        <p:blipFill>
          <a:blip r:embed="rId1"/>
          <a:stretch/>
        </p:blipFill>
        <p:spPr>
          <a:xfrm>
            <a:off x="3077280" y="900720"/>
            <a:ext cx="3184200" cy="3080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sldNum" idx="64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[</a:t>
            </a:r>
            <a:fld id="{1F024D76-555F-4381-8CCB-4A513C2677FB}" type="slidenum">
              <a: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27</a:t>
            </a:fld>
            <a:r>
              <a:rPr b="0" lang="en-US" sz="7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]</a:t>
            </a:r>
            <a:endParaRPr b="0" lang="pt-BR" sz="7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 algn="just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APIs de pagamento: Facilita transações de comércio eletrônico através de diferentes plataformas de pagamentos.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sng">
                <a:solidFill>
                  <a:srgbClr val="0563c1"/>
                </a:solidFill>
                <a:effectLst/>
                <a:uFillTx/>
                <a:latin typeface="Calibri"/>
                <a:ea typeface="Arial"/>
                <a:hlinkClick r:id="rId1"/>
              </a:rPr>
              <a:t>https://vindi.github.io/api-docs/dist/#/</a:t>
            </a: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 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Exemplos práticos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sldNum" idx="6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357AA9A6-BCE5-4984-8466-1A3947059046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27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5" name="Imagem 3" descr=""/>
          <p:cNvPicPr/>
          <p:nvPr/>
        </p:nvPicPr>
        <p:blipFill>
          <a:blip r:embed="rId2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94;p5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a5a5a5"/>
                </a:solidFill>
                <a:effectLst/>
                <a:uFillTx/>
                <a:latin typeface="Calibri"/>
                <a:ea typeface="Calibri"/>
              </a:rPr>
              <a:t>Introdução ao desenvolvimento Web</a:t>
            </a:r>
            <a:endParaRPr b="0" lang="pt-B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7" name="Google Shape;196;p5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Tipos de APIs: RESTful, SOAP e GraphQL</a:t>
            </a:r>
            <a:endParaRPr b="0" lang="pt-BR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sldNum" idx="6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1DB7CCC5-677D-4368-92FA-D7AD281797FB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27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79" name="Imagem 4" descr=""/>
          <p:cNvPicPr/>
          <p:nvPr/>
        </p:nvPicPr>
        <p:blipFill>
          <a:blip r:embed="rId1"/>
          <a:stretch/>
        </p:blipFill>
        <p:spPr>
          <a:xfrm>
            <a:off x="8394120" y="161640"/>
            <a:ext cx="651240" cy="271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175;g116295da5bc_0_62"/>
          <p:cNvSpPr/>
          <p:nvPr/>
        </p:nvSpPr>
        <p:spPr>
          <a:xfrm>
            <a:off x="565560" y="1599840"/>
            <a:ext cx="7994880" cy="296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419040" indent="-343080">
              <a:lnSpc>
                <a:spcPct val="150000"/>
              </a:lnSpc>
              <a:buClr>
                <a:srgbClr val="040a24"/>
              </a:buClr>
              <a:buFont typeface="Wingdings" charset="2"/>
              <a:buChar char=""/>
            </a:pPr>
            <a:r>
              <a:rPr b="0" lang="en-US" sz="28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N/A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176;g116295da5bc_0_62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Pré-requisitos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sldNum" idx="4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94BFBE62-5F40-4DD4-A347-92038AB684D8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7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RESTful refere-se a APIs que seguem os princípios do REST (Representational State Transfer). São baseadas em padrões HTTP e utilizadas para interações web.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API RESTful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sldNum" idx="6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B53427D5-F17F-4FF3-A12A-1196C7BE2BE5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27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3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Uso dos métodos HTTP (GET, POST, PUT, DELETE) para operações CRUD.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Curva de aprendizado menor.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Fácil de entender e implementar.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Características de APIs RESTful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sldNum" idx="6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67E2C5A0-5228-4F77-8E09-1315F32467CE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27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87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SOAP (Simple Object Access Protocol) é um protocolo que define um padrão para a troca de mensagens baseadas em XML.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sng">
                <a:solidFill>
                  <a:srgbClr val="0563c1"/>
                </a:solidFill>
                <a:effectLst/>
                <a:uFillTx/>
                <a:latin typeface="Calibri"/>
                <a:ea typeface="Arial"/>
                <a:hlinkClick r:id="rId1"/>
              </a:rPr>
              <a:t>https://www.w3schools.com/xml/xml_soap.asp</a:t>
            </a: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 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API SOAP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sldNum" idx="69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A318A758-65A4-4249-BEAC-CE2A00E3EF1D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27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1" name="Imagem 3" descr=""/>
          <p:cNvPicPr/>
          <p:nvPr/>
        </p:nvPicPr>
        <p:blipFill>
          <a:blip r:embed="rId2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Protocolo baseado em XML para troca de informações.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Independente de linguagem e plataforma de transporte.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Suporte para operações complexas e segurança avançada.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3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Características de APIs SOAP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sldNum" idx="70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BEC2EDE2-9076-4C97-95CB-F783DFF6EF72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27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5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Uma linguagem de consulta para sua API, e um servidor capaz de executar essas consultas, retornando apenas os dados especificados.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sng">
                <a:solidFill>
                  <a:srgbClr val="0563c1"/>
                </a:solidFill>
                <a:effectLst/>
                <a:uFillTx/>
                <a:latin typeface="Calibri"/>
                <a:ea typeface="Arial"/>
                <a:hlinkClick r:id="rId1"/>
              </a:rPr>
              <a:t>https://studio.apollographql.com/public/SpaceX-pxxbxen/variant/current/explorer</a:t>
            </a: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 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7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API GraphQL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sldNum" idx="7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42C48623-2982-40BE-B7EA-74FF2C181452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27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99" name="Imagem 3" descr=""/>
          <p:cNvPicPr/>
          <p:nvPr/>
        </p:nvPicPr>
        <p:blipFill>
          <a:blip r:embed="rId2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Permite que os clientes especifiquem exatamente quais dados querem.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Eficiente na redução de solicitações e no tamanho dos dados transferidos.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Flexível e fortemente tipada, facilitando a evolução das APIs.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Características de APIs GraphQL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sldNum" idx="7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581F8458-0CF4-46A1-A6B8-6383A270E331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27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3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A escolha depende das necessidades especificas do projeto, dos recursos disponíveis e da expertise da equipe.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RESTful é popular pela simplicidade, SOAP é preferido para segurança e transações complexas, enquanto GraphQL é ideal para aplicações que requerem dados dinâmicos e personalizados.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Escolhendo o tipo certo de API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sldNum" idx="7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FF0EE599-E346-42A6-A78B-7A276F772D4F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27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07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94;p5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a5a5a5"/>
                </a:solidFill>
                <a:effectLst/>
                <a:uFillTx/>
                <a:latin typeface="Calibri"/>
                <a:ea typeface="Calibri"/>
              </a:rPr>
              <a:t>Introdução ao desenvolvimento Web</a:t>
            </a:r>
            <a:endParaRPr b="0" lang="pt-B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9" name="Google Shape;196;p5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Verbos HTTP: GET, POST, PATCH, PUT e DELETE</a:t>
            </a:r>
            <a:endParaRPr b="0" lang="pt-BR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sldNum" idx="7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8E487DAF-2EAC-4CE7-88FF-066239BF1DB2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27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11" name="Imagem 4" descr=""/>
          <p:cNvPicPr/>
          <p:nvPr/>
        </p:nvPicPr>
        <p:blipFill>
          <a:blip r:embed="rId1"/>
          <a:stretch/>
        </p:blipFill>
        <p:spPr>
          <a:xfrm>
            <a:off x="8394120" y="161640"/>
            <a:ext cx="651240" cy="271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Em APIs RESTful, os verbos HTTP têm papéis específicos que se alinham com as operações CRUD. 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Esta abordagem padronizada permite que as APIs sejam intuitivas e previsíveis, facilitando a interação entre diferentes sistemas e aplicações.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3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Verbos HTTP em APIs RESTful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4" name="PlaceHolder 1"/>
          <p:cNvSpPr>
            <a:spLocks noGrp="1"/>
          </p:cNvSpPr>
          <p:nvPr>
            <p:ph type="sldNum" idx="75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8EE2B3C2-D415-4B06-B608-FA21C70EFD3F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5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GET para leitura, POST para criação, PUT/PATCH para atualização e DELETE para remoção.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Essas convenções são fundamentais para o design de uma API RESTful bem projetada.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7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Convenções RESTful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1"/>
          <p:cNvSpPr>
            <a:spLocks noGrp="1"/>
          </p:cNvSpPr>
          <p:nvPr>
            <p:ph type="sldNum" idx="7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0F9EBFE8-5EFF-47BC-A12C-15FA1432FEB7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19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182;p17"/>
          <p:cNvSpPr/>
          <p:nvPr/>
        </p:nvSpPr>
        <p:spPr>
          <a:xfrm>
            <a:off x="565560" y="636480"/>
            <a:ext cx="74098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Conteúdo 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Google Shape;184;p17"/>
          <p:cNvSpPr/>
          <p:nvPr/>
        </p:nvSpPr>
        <p:spPr>
          <a:xfrm>
            <a:off x="569880" y="1477440"/>
            <a:ext cx="7866720" cy="32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Introdução ao desenvolvimento web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1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Calibri"/>
              </a:rPr>
              <a:t>APIs – Conceitos fundamentais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sldNum" idx="41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3550BB1E-B850-4173-A4FD-5F7B7F3DC9C8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1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81;p14"/>
          <p:cNvSpPr/>
          <p:nvPr/>
        </p:nvSpPr>
        <p:spPr>
          <a:xfrm>
            <a:off x="968040" y="2574000"/>
            <a:ext cx="69656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76320">
              <a:lnSpc>
                <a:spcPct val="100000"/>
              </a:lnSpc>
            </a:pPr>
            <a:r>
              <a:rPr b="0" lang="en-US" sz="24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&gt;</a:t>
            </a:r>
            <a:r>
              <a:rPr b="0" lang="en-US" sz="24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 Fórum/Artigos - </a:t>
            </a:r>
            <a:r>
              <a:rPr b="0" lang="en-US" sz="2400" strike="noStrike" u="sng">
                <a:solidFill>
                  <a:srgbClr val="ea4e60"/>
                </a:solidFill>
                <a:effectLst/>
                <a:uFillTx/>
                <a:latin typeface="Arial"/>
                <a:ea typeface="Calibri"/>
                <a:hlinkClick r:id="rId1"/>
              </a:rPr>
              <a:t>https://web.dio.me/articles</a:t>
            </a:r>
            <a:endParaRPr b="0" lang="pt-B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1" name="Google Shape;282;p14"/>
          <p:cNvSpPr/>
          <p:nvPr/>
        </p:nvSpPr>
        <p:spPr>
          <a:xfrm>
            <a:off x="1097280" y="1284480"/>
            <a:ext cx="683352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55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Dúvidas?</a:t>
            </a:r>
            <a:endParaRPr b="0" lang="pt-BR" sz="5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sldNum" idx="77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AF8F92C4-EBE2-441F-AF72-7DCC1A68B7BC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223" name="Imagem 3" descr=""/>
          <p:cNvPicPr/>
          <p:nvPr/>
        </p:nvPicPr>
        <p:blipFill>
          <a:blip r:embed="rId2"/>
          <a:stretch/>
        </p:blipFill>
        <p:spPr>
          <a:xfrm>
            <a:off x="8394120" y="161640"/>
            <a:ext cx="651240" cy="271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4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Arial"/>
              </a:rPr>
              <a:t>Exemplo de código: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sldNum" idx="78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06C7F08E-210C-4AFD-B034-AC3A445AA433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Retângulo 1"/>
          <p:cNvSpPr/>
          <p:nvPr/>
        </p:nvSpPr>
        <p:spPr>
          <a:xfrm>
            <a:off x="559080" y="1640520"/>
            <a:ext cx="6555600" cy="298656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Calibri"/>
                <a:ea typeface="Arial"/>
              </a:rPr>
              <a:t>Insira sua imagem dentro deste espaço</a:t>
            </a:r>
            <a:endParaRPr b="0" lang="pt-B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2400" strike="noStrike" u="none">
                <a:solidFill>
                  <a:schemeClr val="lt1"/>
                </a:solidFill>
                <a:effectLst/>
                <a:uFillTx/>
                <a:latin typeface="Calibri"/>
                <a:ea typeface="Arial"/>
              </a:rPr>
              <a:t>(retire o retângulo azul, ele deverá ser utilizado somente para referência)</a:t>
            </a:r>
            <a:endParaRPr b="0" lang="pt-B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7" name="Elipse 4"/>
          <p:cNvSpPr/>
          <p:nvPr/>
        </p:nvSpPr>
        <p:spPr>
          <a:xfrm>
            <a:off x="7509600" y="3458160"/>
            <a:ext cx="1541520" cy="157392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1400" strike="noStrike" u="none">
                <a:solidFill>
                  <a:schemeClr val="lt1"/>
                </a:solidFill>
                <a:effectLst/>
                <a:uFillTx/>
                <a:latin typeface="Calibri"/>
                <a:ea typeface="Arial"/>
              </a:rPr>
              <a:t>WEBCAM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28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94;p5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a5a5a5"/>
                </a:solidFill>
                <a:effectLst/>
                <a:uFillTx/>
                <a:latin typeface="Calibri"/>
                <a:ea typeface="Calibri"/>
              </a:rPr>
              <a:t>Introdução ao desenvolvimento Web</a:t>
            </a:r>
            <a:endParaRPr b="0" lang="pt-B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Google Shape;196;p5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Introdução ao desenvolvimento Web</a:t>
            </a:r>
            <a:endParaRPr b="0" lang="pt-BR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sldNum" idx="42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0F84A181-367D-420F-9D64-2BF01A6C4063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85" name="Imagem 4" descr=""/>
          <p:cNvPicPr/>
          <p:nvPr/>
        </p:nvPicPr>
        <p:blipFill>
          <a:blip r:embed="rId1"/>
          <a:stretch/>
        </p:blipFill>
        <p:spPr>
          <a:xfrm>
            <a:off x="8394120" y="161640"/>
            <a:ext cx="651240" cy="271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just">
              <a:lnSpc>
                <a:spcPct val="114000"/>
              </a:lnSpc>
              <a:spcBef>
                <a:spcPts val="1001"/>
              </a:spcBef>
            </a:pPr>
            <a:r>
              <a:rPr b="0" lang="en-US" sz="24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Desenvolvimento web refere-se ao processo de criação de websites e aplicações para a internet ou uma intranet. Abrange uma variedade de tarefas, incluindo web design, programação web, gestão de bancos de dados e engenharia de servidores.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O que é desenvolvimento Web?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sldNum" idx="43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20F6A5AB-104D-4FE3-8B3C-4266B3B7DAC9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9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03;g109ffa863cd_0_328"/>
          <p:cNvSpPr/>
          <p:nvPr/>
        </p:nvSpPr>
        <p:spPr>
          <a:xfrm>
            <a:off x="565560" y="1481040"/>
            <a:ext cx="8016480" cy="308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Frontend: A parte do website que os usuários interagem diretamente. Envolve a criação de interfaces de usuário e experiências, usando tecnologias como HTML, CSS e JavaScript.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>
              <a:lnSpc>
                <a:spcPct val="114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trike="noStrike" u="none">
                <a:solidFill>
                  <a:srgbClr val="040a24"/>
                </a:solidFill>
                <a:effectLst/>
                <a:uFillTx/>
                <a:latin typeface="Calibri"/>
                <a:ea typeface="Arial"/>
              </a:rPr>
              <a:t>Backend: O 'bastidor' de um website, onde ocorrem o processamento de dados, gerenciamento de banco de dados e controle de servidor. Envolve linguagens como Python, Java, Go, etc.</a:t>
            </a:r>
            <a:endParaRPr b="0" lang="pt-BR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Google Shape;204;g109ffa863cd_0_328"/>
          <p:cNvSpPr/>
          <p:nvPr/>
        </p:nvSpPr>
        <p:spPr>
          <a:xfrm>
            <a:off x="565560" y="636480"/>
            <a:ext cx="8016480" cy="84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Componentes principais</a:t>
            </a:r>
            <a:endParaRPr b="0" lang="pt-BR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sldNum" idx="44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9CB6C70A-A1DE-4C29-9419-BCE5E2CF615A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&lt;número&gt;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3" name="Imagem 3" descr=""/>
          <p:cNvPicPr/>
          <p:nvPr/>
        </p:nvPicPr>
        <p:blipFill>
          <a:blip r:embed="rId1"/>
          <a:stretch/>
        </p:blipFill>
        <p:spPr>
          <a:xfrm>
            <a:off x="8427240" y="150840"/>
            <a:ext cx="596520" cy="250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9040" y="688680"/>
            <a:ext cx="529200" cy="4397400"/>
          </a:xfrm>
          <a:custGeom>
            <a:avLst/>
            <a:gdLst>
              <a:gd name="textAreaLeft" fmla="*/ 0 w 529200"/>
              <a:gd name="textAreaRight" fmla="*/ 529560 w 529200"/>
              <a:gd name="textAreaTop" fmla="*/ 0 h 4397400"/>
              <a:gd name="textAreaBottom" fmla="*/ 4397760 h 4397400"/>
              <a:gd name="GluePoint1X" fmla="*/ 414 w 414"/>
              <a:gd name="GluePoint1Y" fmla="*/ 2447 h 2447"/>
              <a:gd name="GluePoint2X" fmla="*/ 0 w 414"/>
              <a:gd name="GluePoint2Y" fmla="*/ 2247 h 2447"/>
              <a:gd name="GluePoint3X" fmla="*/ 0 w 414"/>
              <a:gd name="GluePoint3Y" fmla="*/ 0 h 2447"/>
              <a:gd name="GluePoint4X" fmla="*/ 414 w 414"/>
              <a:gd name="GluePoint4Y" fmla="*/ 200 h 2447"/>
              <a:gd name="GluePoint5X" fmla="*/ 414 w 414"/>
              <a:gd name="GluePoint5Y" fmla="*/ 2447 h 2447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5" name="Freeform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320" y="482760"/>
            <a:ext cx="315000" cy="4251240"/>
          </a:xfrm>
          <a:custGeom>
            <a:avLst/>
            <a:gdLst>
              <a:gd name="textAreaLeft" fmla="*/ 0 w 315000"/>
              <a:gd name="textAreaRight" fmla="*/ 315360 w 315000"/>
              <a:gd name="textAreaTop" fmla="*/ 0 h 4251240"/>
              <a:gd name="textAreaBottom" fmla="*/ 4251600 h 4251240"/>
              <a:gd name="GluePoint1X" fmla="*/ 209 w 209"/>
              <a:gd name="GluePoint1Y" fmla="*/ 2246 h 2358"/>
              <a:gd name="GluePoint2X" fmla="*/ 0 w 209"/>
              <a:gd name="GluePoint2Y" fmla="*/ 2358 h 2358"/>
              <a:gd name="GluePoint3X" fmla="*/ 0 w 209"/>
              <a:gd name="GluePoint3Y" fmla="*/ 111 h 2358"/>
              <a:gd name="GluePoint4X" fmla="*/ 209 w 209"/>
              <a:gd name="GluePoint4Y" fmla="*/ 0 h 2358"/>
              <a:gd name="GluePoint5X" fmla="*/ 209 w 209"/>
              <a:gd name="GluePoint5Y" fmla="*/ 2246 h 2358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6" name="Rectangle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8800" y="482760"/>
            <a:ext cx="8199720" cy="4043520"/>
          </a:xfrm>
          <a:prstGeom prst="rect">
            <a:avLst/>
          </a:prstGeom>
          <a:solidFill>
            <a:srgbClr val="ffffff"/>
          </a:solidFill>
          <a:ln w="12700">
            <a:solidFill>
              <a:srgbClr val="4472c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97" name="Imagem 2" descr="Lista de ferramentas para backend"/>
          <p:cNvPicPr/>
          <p:nvPr/>
        </p:nvPicPr>
        <p:blipFill>
          <a:blip r:embed="rId1"/>
          <a:stretch/>
        </p:blipFill>
        <p:spPr>
          <a:xfrm>
            <a:off x="1738080" y="965160"/>
            <a:ext cx="5667480" cy="307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sldNum" idx="45"/>
          </p:nvPr>
        </p:nvSpPr>
        <p:spPr>
          <a:xfrm>
            <a:off x="8030880" y="4786920"/>
            <a:ext cx="514080" cy="23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[</a:t>
            </a:r>
            <a:fld id="{94E702A0-C4BA-45C2-9C38-8D3624656237}" type="slidenum">
              <a:rPr b="0" lang="en-US" sz="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8</a:t>
            </a:fld>
            <a:r>
              <a:rPr b="0" lang="en-US" sz="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]</a:t>
            </a:r>
            <a:endParaRPr b="0" lang="pt-BR" sz="5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728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94;p5"/>
          <p:cNvSpPr/>
          <p:nvPr/>
        </p:nvSpPr>
        <p:spPr>
          <a:xfrm>
            <a:off x="565560" y="3874320"/>
            <a:ext cx="7409880" cy="39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r>
              <a:rPr b="0" lang="en-US" sz="2400" strike="noStrike" u="none">
                <a:solidFill>
                  <a:srgbClr val="a5a5a5"/>
                </a:solidFill>
                <a:effectLst/>
                <a:uFillTx/>
                <a:latin typeface="Calibri"/>
                <a:ea typeface="Calibri"/>
              </a:rPr>
              <a:t>Introdução ao desenvolvimento Web</a:t>
            </a:r>
            <a:endParaRPr b="0" lang="pt-B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Google Shape;196;p5"/>
          <p:cNvSpPr/>
          <p:nvPr/>
        </p:nvSpPr>
        <p:spPr>
          <a:xfrm>
            <a:off x="565560" y="1785600"/>
            <a:ext cx="7409880" cy="16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</a:pPr>
            <a:r>
              <a:rPr b="1" lang="en-US" sz="4000" strike="noStrike" u="none">
                <a:solidFill>
                  <a:srgbClr val="ea4e60"/>
                </a:solidFill>
                <a:effectLst/>
                <a:uFillTx/>
                <a:latin typeface="Century Gothic"/>
                <a:ea typeface="Century Gothic"/>
              </a:rPr>
              <a:t>Como a Web funciona?</a:t>
            </a:r>
            <a:endParaRPr b="0" lang="pt-BR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sldNum" idx="46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[</a:t>
            </a:r>
            <a:fld id="{64014818-E7B9-4D0F-8758-2CF03FDD1ACA}" type="slidenum">
              <a:rPr b="0" lang="en-US" sz="1300" strike="noStrike" u="none">
                <a:solidFill>
                  <a:srgbClr val="ea4e60"/>
                </a:solidFill>
                <a:effectLst/>
                <a:uFillTx/>
                <a:latin typeface="Calibri"/>
                <a:ea typeface="Calibri"/>
              </a:rPr>
              <a:t>8</a:t>
            </a:fld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]</a:t>
            </a:r>
            <a:endParaRPr b="0" lang="pt-BR" sz="13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102" name="Imagem 4" descr=""/>
          <p:cNvPicPr/>
          <p:nvPr/>
        </p:nvPicPr>
        <p:blipFill>
          <a:blip r:embed="rId1"/>
          <a:stretch/>
        </p:blipFill>
        <p:spPr>
          <a:xfrm>
            <a:off x="8394120" y="161640"/>
            <a:ext cx="651240" cy="271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9483571-f922-4e8e-9c1c-26f0a2252132" xsi:nil="true"/>
    <lcf76f155ced4ddcb4097134ff3c332f xmlns="b16f2981-ed04-4161-848e-037de0af3ee7">
      <Terms xmlns="http://schemas.microsoft.com/office/infopath/2007/PartnerControls"/>
    </lcf76f155ced4ddcb4097134ff3c332f>
    <SharedWithUsers xmlns="19483571-f922-4e8e-9c1c-26f0a2252132">
      <UserInfo>
        <DisplayName/>
        <AccountId xsi:nil="true"/>
        <AccountType/>
      </UserInfo>
    </SharedWithUsers>
    <MediaLengthInSeconds xmlns="b16f2981-ed04-4161-848e-037de0af3ee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5703FE1FFEE4FA9A1AD8E22667C79" ma:contentTypeVersion="17" ma:contentTypeDescription="Create a new document." ma:contentTypeScope="" ma:versionID="e3b41f82ccdbee0dcdd2639583781b6f">
  <xsd:schema xmlns:xsd="http://www.w3.org/2001/XMLSchema" xmlns:xs="http://www.w3.org/2001/XMLSchema" xmlns:p="http://schemas.microsoft.com/office/2006/metadata/properties" xmlns:ns2="b16f2981-ed04-4161-848e-037de0af3ee7" xmlns:ns3="19483571-f922-4e8e-9c1c-26f0a2252132" targetNamespace="http://schemas.microsoft.com/office/2006/metadata/properties" ma:root="true" ma:fieldsID="59ffc793e77c93ff657e5af1cfd113ae" ns2:_="" ns3:_="">
    <xsd:import namespace="b16f2981-ed04-4161-848e-037de0af3ee7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6f2981-ed04-4161-848e-037de0af3e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d3083f2-3621-495a-9560-ebc10d59feea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9435A6-8B40-4E28-B997-4F5170B2253A}"/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dc:description/>
  <dc:language>pt-BR</dc:language>
  <cp:lastModifiedBy/>
  <dcterms:modified xsi:type="dcterms:W3CDTF">2023-11-20T22:10:24Z</dcterms:modified>
  <cp:revision>1468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0x01010079C5703FE1FFEE4FA9A1AD8E22667C79</vt:lpwstr>
  </property>
  <property fmtid="{D5CDD505-2E9C-101B-9397-08002B2CF9AE}" pid="4" name="MediaServiceImageTags">
    <vt:lpwstr/>
  </property>
  <property fmtid="{D5CDD505-2E9C-101B-9397-08002B2CF9AE}" pid="5" name="Notes">
    <vt:i4>36</vt:i4>
  </property>
  <property fmtid="{D5CDD505-2E9C-101B-9397-08002B2CF9AE}" pid="6" name="Order">
    <vt:r8>12000</vt:r8>
  </property>
  <property fmtid="{D5CDD505-2E9C-101B-9397-08002B2CF9AE}" pid="7" name="PresentationFormat">
    <vt:lpwstr>Apresentação na tela (16:9)</vt:lpwstr>
  </property>
  <property fmtid="{D5CDD505-2E9C-101B-9397-08002B2CF9AE}" pid="8" name="Slides">
    <vt:i4>41</vt:i4>
  </property>
  <property fmtid="{D5CDD505-2E9C-101B-9397-08002B2CF9AE}" pid="9" name="TriggerFlowInfo">
    <vt:lpwstr/>
  </property>
  <property fmtid="{D5CDD505-2E9C-101B-9397-08002B2CF9AE}" pid="10" name="_ExtendedDescription">
    <vt:lpwstr/>
  </property>
  <property fmtid="{D5CDD505-2E9C-101B-9397-08002B2CF9AE}" pid="11" name="_SharedFileIndex">
    <vt:lpwstr/>
  </property>
  <property fmtid="{D5CDD505-2E9C-101B-9397-08002B2CF9AE}" pid="12" name="_SourceUrl">
    <vt:lpwstr/>
  </property>
  <property fmtid="{D5CDD505-2E9C-101B-9397-08002B2CF9AE}" pid="13" name="_activity">
    <vt:lpwstr>{"FileActivityType":"9","FileActivityTimeStamp":"2024-03-25T18:51:09.560Z","FileActivityUsersOnPage":[{"DisplayName":"Patrick Lima","Id":"patrick.lima@dio.me"}],"FileActivityNavigationId":null}</vt:lpwstr>
  </property>
</Properties>
</file>