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9" r:id="rId4"/>
    <p:sldId id="257" r:id="rId5"/>
    <p:sldId id="258" r:id="rId6"/>
    <p:sldId id="270" r:id="rId7"/>
    <p:sldId id="261" r:id="rId8"/>
    <p:sldId id="268" r:id="rId9"/>
    <p:sldId id="266" r:id="rId10"/>
    <p:sldId id="267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C4587"/>
    <a:srgbClr val="FF6C00"/>
    <a:srgbClr val="A4A3A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50" autoAdjust="0"/>
    <p:restoredTop sz="94660"/>
  </p:normalViewPr>
  <p:slideViewPr>
    <p:cSldViewPr>
      <p:cViewPr>
        <p:scale>
          <a:sx n="100" d="100"/>
          <a:sy n="100" d="100"/>
        </p:scale>
        <p:origin x="-486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5000"/>
              </a:lnSpc>
              <a:defRPr b="1">
                <a:solidFill>
                  <a:srgbClr val="555555"/>
                </a:solidFill>
              </a:defRPr>
            </a:pPr>
            <a:r>
              <a:t>O importante é: </a:t>
            </a:r>
          </a:p>
          <a:p>
            <a:pPr>
              <a:lnSpc>
                <a:spcPct val="115000"/>
              </a:lnSpc>
              <a:defRPr>
                <a:solidFill>
                  <a:srgbClr val="666666"/>
                </a:solidFill>
              </a:defRPr>
            </a:pPr>
            <a:r>
              <a:t>Definir seu mercado: qual segmento, nicho, espaço em que você está</a:t>
            </a:r>
          </a:p>
          <a:p>
            <a:pPr>
              <a:lnSpc>
                <a:spcPct val="115000"/>
              </a:lnSpc>
              <a:defRPr>
                <a:solidFill>
                  <a:srgbClr val="666666"/>
                </a:solidFill>
              </a:defRPr>
            </a:pPr>
            <a:r>
              <a:t>Tamanho total do mercado: o tamanho em reais/qual o segmento </a:t>
            </a:r>
          </a:p>
          <a:p>
            <a:pPr>
              <a:lnSpc>
                <a:spcPct val="115000"/>
              </a:lnSpc>
              <a:defRPr>
                <a:solidFill>
                  <a:srgbClr val="666666"/>
                </a:solidFill>
              </a:defRPr>
            </a:pPr>
            <a:r>
              <a:t>Consumidores: Defina com clareza quem é o seu público</a:t>
            </a:r>
          </a:p>
          <a:p>
            <a:pPr>
              <a:lnSpc>
                <a:spcPct val="115000"/>
              </a:lnSpc>
              <a:defRPr>
                <a:solidFill>
                  <a:srgbClr val="666666"/>
                </a:solidFill>
              </a:defRPr>
            </a:pPr>
            <a:r>
              <a:t>Mostre tendências e insghts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5555"/>
                </a:solidFill>
              </a:defRPr>
            </a:lvl1pPr>
          </a:lstStyle>
          <a:p>
            <a:r>
              <a:t>Qual é o problema?De quem ele é? ... Torne isso óbvio.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555555"/>
                </a:solidFill>
              </a:defRPr>
            </a:pPr>
            <a:r>
              <a:t>Mostre porque sua solução: </a:t>
            </a:r>
          </a:p>
          <a:p>
            <a:pPr>
              <a:defRPr>
                <a:solidFill>
                  <a:srgbClr val="555555"/>
                </a:solidFill>
              </a:defRPr>
            </a:pPr>
            <a:r>
              <a:t>- Deixa seus consumidores FELIZES! </a:t>
            </a:r>
          </a:p>
          <a:p>
            <a:pPr>
              <a:defRPr>
                <a:solidFill>
                  <a:srgbClr val="555555"/>
                </a:solidFill>
              </a:defRPr>
            </a:pPr>
            <a:r>
              <a:t>- É a melhor!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555555"/>
                </a:solidFill>
              </a:defRPr>
            </a:pPr>
            <a:r>
              <a:t>Mostre porque sua solução: </a:t>
            </a:r>
          </a:p>
          <a:p>
            <a:pPr>
              <a:defRPr>
                <a:solidFill>
                  <a:srgbClr val="555555"/>
                </a:solidFill>
              </a:defRPr>
            </a:pPr>
            <a:r>
              <a:t>- Deixa seus consumidores FELIZES! </a:t>
            </a:r>
          </a:p>
          <a:p>
            <a:pPr>
              <a:defRPr>
                <a:solidFill>
                  <a:srgbClr val="555555"/>
                </a:solidFill>
              </a:defRPr>
            </a:pPr>
            <a:r>
              <a:t>- É a melhor! </a:t>
            </a:r>
          </a:p>
        </p:txBody>
      </p:sp>
    </p:spTree>
    <p:extLst>
      <p:ext uri="{BB962C8B-B14F-4D97-AF65-F5344CB8AC3E}">
        <p14:creationId xmlns:p14="http://schemas.microsoft.com/office/powerpoint/2010/main" xmlns="" val="645832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0" name="Shape 18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 importante é mostrar: </a:t>
            </a:r>
          </a:p>
          <a:p>
            <a:pPr marL="457200" indent="-317500">
              <a:buClr>
                <a:srgbClr val="000000"/>
              </a:buClr>
              <a:buSzPts val="1400"/>
              <a:buFont typeface="Helvetica"/>
              <a:buChar char="-"/>
            </a:pPr>
            <a:r>
              <a:t>Quem é seu consumidor primário e como você faz dinheiro </a:t>
            </a:r>
          </a:p>
          <a:p>
            <a:pPr marL="457200" indent="-317500">
              <a:buClr>
                <a:srgbClr val="000000"/>
              </a:buClr>
              <a:buSzPts val="1400"/>
              <a:buFont typeface="Helvetica"/>
              <a:buChar char="-"/>
            </a:pPr>
            <a:r>
              <a:t>Qual o modelo de cobrança </a:t>
            </a:r>
          </a:p>
          <a:p>
            <a:pPr marL="457200" indent="-317500">
              <a:buClr>
                <a:srgbClr val="000000"/>
              </a:buClr>
              <a:buSzPts val="1400"/>
              <a:buFont typeface="Helvetica"/>
              <a:buChar char="-"/>
            </a:pPr>
            <a:r>
              <a:t>Renda e número de consumidores por tempo </a:t>
            </a:r>
          </a:p>
          <a:p>
            <a:pPr marL="457200" indent="-317500">
              <a:buClr>
                <a:srgbClr val="000000"/>
              </a:buClr>
              <a:buSzPts val="1400"/>
              <a:buFont typeface="Helvetica"/>
              <a:buChar char="-"/>
            </a:pPr>
            <a:r>
              <a:t>Mostre matemática básica de rendimentos e taxas de conversão </a:t>
            </a:r>
          </a:p>
          <a:p>
            <a:pPr marL="457200" indent="-317500">
              <a:buClr>
                <a:srgbClr val="000000"/>
              </a:buClr>
              <a:buSzPts val="1400"/>
              <a:buFont typeface="Helvetica"/>
              <a:buChar char="-"/>
            </a:pPr>
            <a:r>
              <a:t>LTV de um consumidor médio (quantos mese+quantos reais?)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9;p1" descr="Google Shape;9;p1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7677900" y="190399"/>
            <a:ext cx="1371601" cy="36195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Texto do Título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Texto do Título</a:t>
            </a:r>
          </a:p>
        </p:txBody>
      </p:sp>
      <p:sp>
        <p:nvSpPr>
          <p:cNvPr id="13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;p1" descr="Google Shape;9;p1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7677900" y="190399"/>
            <a:ext cx="1371601" cy="361951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Texto do Título"/>
          <p:cNvSpPr txBox="1"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Texto do Título</a:t>
            </a:r>
          </a:p>
        </p:txBody>
      </p:sp>
      <p:sp>
        <p:nvSpPr>
          <p:cNvPr id="101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2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9;p1" descr="Google Shape;9;p1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7677900" y="190399"/>
            <a:ext cx="1371601" cy="361951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UTOLAYOU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9;p1" descr="Google Shape;9;p1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7677900" y="190399"/>
            <a:ext cx="1371601" cy="361951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Google Shape;52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9" name="Texto do Título"/>
          <p:cNvSpPr txBox="1">
            <a:spLocks noGrp="1"/>
          </p:cNvSpPr>
          <p:nvPr>
            <p:ph type="title"/>
          </p:nvPr>
        </p:nvSpPr>
        <p:spPr>
          <a:xfrm>
            <a:off x="349299" y="450120"/>
            <a:ext cx="3898202" cy="41154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t>Texto do Título</a:t>
            </a:r>
          </a:p>
        </p:txBody>
      </p:sp>
      <p:sp>
        <p:nvSpPr>
          <p:cNvPr id="120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4572000" y="450120"/>
            <a:ext cx="4222800" cy="4115400"/>
          </a:xfrm>
          <a:prstGeom prst="rect">
            <a:avLst/>
          </a:prstGeom>
        </p:spPr>
        <p:txBody>
          <a:bodyPr/>
          <a:lstStyle>
            <a:lvl1pPr indent="-330200">
              <a:buSzPts val="1600"/>
              <a:defRPr sz="1600"/>
            </a:lvl1pPr>
            <a:lvl2pPr marL="959757" indent="-362857">
              <a:buSzPts val="1600"/>
              <a:defRPr sz="1600"/>
            </a:lvl2pPr>
            <a:lvl3pPr marL="1416957" indent="-362857">
              <a:buSzPts val="1600"/>
              <a:defRPr sz="1600"/>
            </a:lvl3pPr>
            <a:lvl4pPr marL="1874157" indent="-362857">
              <a:buSzPts val="1600"/>
              <a:defRPr sz="1600"/>
            </a:lvl4pPr>
            <a:lvl5pPr marL="2331357" indent="-362857">
              <a:buSzPts val="1600"/>
              <a:defRPr sz="16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2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9;p1" descr="Google Shape;9;p1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7677900" y="190399"/>
            <a:ext cx="1371601" cy="361951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Texto do Título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Texto do Título</a:t>
            </a:r>
          </a:p>
        </p:txBody>
      </p:sp>
      <p:sp>
        <p:nvSpPr>
          <p:cNvPr id="2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1" name="Nível de Corpo U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2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0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1" name="Google Shape;24;p5"/>
          <p:cNvSpPr txBox="1"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2" name="B2B SPay"/>
          <p:cNvSpPr txBox="1"/>
          <p:nvPr/>
        </p:nvSpPr>
        <p:spPr>
          <a:xfrm>
            <a:off x="7582525" y="300590"/>
            <a:ext cx="1092747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solidFill>
                  <a:srgbClr val="011993"/>
                </a:solidFill>
              </a:defRPr>
            </a:lvl1pPr>
          </a:lstStyle>
          <a:p>
            <a:r>
              <a:t>B2B SPay</a:t>
            </a:r>
          </a:p>
        </p:txBody>
      </p:sp>
      <p:sp>
        <p:nvSpPr>
          <p:cNvPr id="4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9;p1" descr="Google Shape;9;p1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7677900" y="190399"/>
            <a:ext cx="1371601" cy="361951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52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9;p1" descr="Google Shape;9;p1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7677900" y="190399"/>
            <a:ext cx="1371601" cy="361951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Texto do Título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Texto do Título</a:t>
            </a:r>
          </a:p>
        </p:txBody>
      </p:sp>
      <p:sp>
        <p:nvSpPr>
          <p:cNvPr id="61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62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9;p1" descr="Google Shape;9;p1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7677900" y="190399"/>
            <a:ext cx="1371601" cy="361951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Texto do Título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Texto do Título</a:t>
            </a:r>
          </a:p>
        </p:txBody>
      </p:sp>
      <p:sp>
        <p:nvSpPr>
          <p:cNvPr id="7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9;p1" descr="Google Shape;9;p1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7677900" y="190399"/>
            <a:ext cx="1371601" cy="361951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Google Shape;37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0" name="Texto do Título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Texto do Título</a:t>
            </a:r>
          </a:p>
        </p:txBody>
      </p:sp>
      <p:sp>
        <p:nvSpPr>
          <p:cNvPr id="81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2" name="Google Shape;40;p9"/>
          <p:cNvSpPr txBox="1"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8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;p1" descr="Google Shape;9;p1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7677900" y="190399"/>
            <a:ext cx="1371601" cy="361951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2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5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205;p23"/>
          <p:cNvSpPr txBox="1"/>
          <p:nvPr/>
        </p:nvSpPr>
        <p:spPr>
          <a:xfrm>
            <a:off x="230872" y="3939902"/>
            <a:ext cx="4226305" cy="101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1800" b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algn="l"/>
            <a:r>
              <a:rPr lang="pt-BR" dirty="0" smtClean="0"/>
              <a:t>“Uma solução inteligente, para empresas que negociam com empresas.”</a:t>
            </a:r>
            <a:endParaRPr dirty="0"/>
          </a:p>
        </p:txBody>
      </p:sp>
      <p:sp>
        <p:nvSpPr>
          <p:cNvPr id="131" name="Google Shape;207;p23"/>
          <p:cNvSpPr/>
          <p:nvPr/>
        </p:nvSpPr>
        <p:spPr>
          <a:xfrm>
            <a:off x="7374325" y="134375"/>
            <a:ext cx="1701001" cy="545700"/>
          </a:xfrm>
          <a:prstGeom prst="rect">
            <a:avLst/>
          </a:prstGeom>
          <a:solidFill>
            <a:srgbClr val="1C4587"/>
          </a:solidFill>
          <a:ln>
            <a:solidFill>
              <a:srgbClr val="1C4587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2" name="B2B SmartPay"/>
          <p:cNvSpPr txBox="1"/>
          <p:nvPr/>
        </p:nvSpPr>
        <p:spPr>
          <a:xfrm>
            <a:off x="395536" y="2859782"/>
            <a:ext cx="3032882" cy="754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4900" b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SmartPay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5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373;p39"/>
          <p:cNvSpPr txBox="1"/>
          <p:nvPr/>
        </p:nvSpPr>
        <p:spPr>
          <a:xfrm>
            <a:off x="3419380" y="1954403"/>
            <a:ext cx="2786758" cy="1250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3600">
                <a:solidFill>
                  <a:srgbClr val="FFFFFF"/>
                </a:solidFill>
              </a:defRPr>
            </a:pPr>
            <a:r>
              <a:rPr>
                <a:latin typeface="Arial Rounded MT Bold"/>
                <a:ea typeface="Arial Rounded MT Bold"/>
                <a:cs typeface="Arial Rounded MT Bold"/>
                <a:sym typeface="Arial Rounded MT Bold"/>
              </a:rPr>
              <a:t>Obrigado</a:t>
            </a:r>
            <a:r>
              <a:t>!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248;p27"/>
          <p:cNvSpPr txBox="1">
            <a:spLocks noGrp="1"/>
          </p:cNvSpPr>
          <p:nvPr>
            <p:ph type="title"/>
          </p:nvPr>
        </p:nvSpPr>
        <p:spPr>
          <a:xfrm>
            <a:off x="395536" y="267494"/>
            <a:ext cx="8520601" cy="57270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612648">
              <a:defRPr sz="2680" b="1">
                <a:solidFill>
                  <a:srgbClr val="4A86E8"/>
                </a:solidFill>
              </a:defRPr>
            </a:pPr>
            <a:r>
              <a:rPr lang="pt-BR" dirty="0">
                <a:solidFill>
                  <a:srgbClr val="02053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Cenário de </a:t>
            </a:r>
            <a:r>
              <a:rPr dirty="0">
                <a:solidFill>
                  <a:srgbClr val="02053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Mercado</a:t>
            </a:r>
            <a:r>
              <a:rPr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153" name="Google Shape;250;p27"/>
          <p:cNvSpPr txBox="1"/>
          <p:nvPr/>
        </p:nvSpPr>
        <p:spPr>
          <a:xfrm>
            <a:off x="380696" y="1923678"/>
            <a:ext cx="8354702" cy="1169519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600">
                <a:solidFill>
                  <a:schemeClr val="accent5">
                    <a:satOff val="-50445"/>
                    <a:lumOff val="16813"/>
                  </a:schemeClr>
                </a:solidFill>
              </a:defRPr>
            </a:lvl1pPr>
          </a:lstStyle>
          <a:p>
            <a:pPr algn="ctr"/>
            <a:r>
              <a:rPr lang="pt-BR" sz="3200" b="1" dirty="0">
                <a:solidFill>
                  <a:srgbClr val="FF6C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Segundo dados do Sebrae, hoje o volume de micro </a:t>
            </a:r>
            <a:r>
              <a:rPr lang="pt-BR" sz="3200" b="1" dirty="0" smtClean="0">
                <a:solidFill>
                  <a:srgbClr val="FF6C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empresas é de </a:t>
            </a:r>
            <a:r>
              <a:rPr sz="3200" b="1" dirty="0">
                <a:solidFill>
                  <a:srgbClr val="FF6C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4,9 </a:t>
            </a:r>
            <a:r>
              <a:rPr sz="3200" b="1" dirty="0" err="1" smtClean="0">
                <a:solidFill>
                  <a:srgbClr val="FF6C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milhões</a:t>
            </a:r>
            <a:r>
              <a:rPr sz="3200" b="1" dirty="0" smtClean="0">
                <a:solidFill>
                  <a:srgbClr val="FF6C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sz="3200" b="1" dirty="0">
              <a:solidFill>
                <a:srgbClr val="FF6C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1;p25">
            <a:extLst>
              <a:ext uri="{FF2B5EF4-FFF2-40B4-BE49-F238E27FC236}">
                <a16:creationId xmlns:a16="http://schemas.microsoft.com/office/drawing/2014/main" xmlns="" id="{401D3E89-D26D-4F84-B9BA-8E50081AD2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3155" y="322168"/>
            <a:ext cx="8520601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612648">
              <a:defRPr sz="2680" b="1">
                <a:solidFill>
                  <a:srgbClr val="000130"/>
                </a:solidFill>
              </a:defRPr>
            </a:lvl1pPr>
          </a:lstStyle>
          <a:p>
            <a:r>
              <a:rPr lang="pt-BR" dirty="0"/>
              <a:t>Jornada do usuário – Momento de compra</a:t>
            </a:r>
            <a:endParaRPr dirty="0"/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xmlns="" id="{CD0800DE-D562-405D-9413-C2B2C7DA3737}"/>
              </a:ext>
            </a:extLst>
          </p:cNvPr>
          <p:cNvGrpSpPr/>
          <p:nvPr/>
        </p:nvGrpSpPr>
        <p:grpSpPr>
          <a:xfrm>
            <a:off x="200715" y="2748226"/>
            <a:ext cx="1296144" cy="1296144"/>
            <a:chOff x="200715" y="1275606"/>
            <a:chExt cx="1296144" cy="1296144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xmlns="" id="{C05FD6B3-43F6-4614-85C2-25EC21653A87}"/>
                </a:ext>
              </a:extLst>
            </p:cNvPr>
            <p:cNvSpPr/>
            <p:nvPr/>
          </p:nvSpPr>
          <p:spPr>
            <a:xfrm>
              <a:off x="200715" y="1275606"/>
              <a:ext cx="1296144" cy="1296144"/>
            </a:xfrm>
            <a:prstGeom prst="ellipse">
              <a:avLst/>
            </a:prstGeom>
            <a:solidFill>
              <a:srgbClr val="1C4587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xmlns="" id="{18D52C16-D213-4F70-96A1-042A3AB0F90E}"/>
                </a:ext>
              </a:extLst>
            </p:cNvPr>
            <p:cNvSpPr txBox="1"/>
            <p:nvPr/>
          </p:nvSpPr>
          <p:spPr>
            <a:xfrm>
              <a:off x="311781" y="1708234"/>
              <a:ext cx="1074012" cy="4308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1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Compra com 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1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o fornecedor</a:t>
              </a: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xmlns="" id="{E5854D83-D5FE-45F7-A6DA-BFEEA1EF62B6}"/>
              </a:ext>
            </a:extLst>
          </p:cNvPr>
          <p:cNvGrpSpPr/>
          <p:nvPr/>
        </p:nvGrpSpPr>
        <p:grpSpPr>
          <a:xfrm>
            <a:off x="1699818" y="2769952"/>
            <a:ext cx="1296144" cy="1296144"/>
            <a:chOff x="1835696" y="1297332"/>
            <a:chExt cx="1296144" cy="1296144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xmlns="" id="{A0715936-D9C8-46AD-92B7-5D9454DDD3B5}"/>
                </a:ext>
              </a:extLst>
            </p:cNvPr>
            <p:cNvSpPr/>
            <p:nvPr/>
          </p:nvSpPr>
          <p:spPr>
            <a:xfrm>
              <a:off x="1835696" y="1297332"/>
              <a:ext cx="1296144" cy="1296144"/>
            </a:xfrm>
            <a:prstGeom prst="ellipse">
              <a:avLst/>
            </a:prstGeom>
            <a:solidFill>
              <a:srgbClr val="1C4587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xmlns="" id="{7C5F61EA-DFA8-4CBC-BB6C-D187FFF3CC5E}"/>
                </a:ext>
              </a:extLst>
            </p:cNvPr>
            <p:cNvSpPr txBox="1"/>
            <p:nvPr/>
          </p:nvSpPr>
          <p:spPr>
            <a:xfrm>
              <a:off x="2095841" y="1729960"/>
              <a:ext cx="775853" cy="4308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1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Cotar 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1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os preços</a:t>
              </a: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xmlns="" id="{35626FDA-1B30-42D0-8A5E-824D74221FD2}"/>
              </a:ext>
            </a:extLst>
          </p:cNvPr>
          <p:cNvGrpSpPr/>
          <p:nvPr/>
        </p:nvGrpSpPr>
        <p:grpSpPr>
          <a:xfrm>
            <a:off x="3198921" y="2769952"/>
            <a:ext cx="1296144" cy="1296144"/>
            <a:chOff x="3416291" y="1297332"/>
            <a:chExt cx="1296144" cy="1296144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xmlns="" id="{599A7615-39CB-4320-AE4A-3CE5385F176D}"/>
                </a:ext>
              </a:extLst>
            </p:cNvPr>
            <p:cNvSpPr/>
            <p:nvPr/>
          </p:nvSpPr>
          <p:spPr>
            <a:xfrm>
              <a:off x="3416291" y="1297332"/>
              <a:ext cx="1296144" cy="1296144"/>
            </a:xfrm>
            <a:prstGeom prst="ellipse">
              <a:avLst/>
            </a:prstGeom>
            <a:solidFill>
              <a:srgbClr val="1C4587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xmlns="" id="{639CA7A3-E6EC-4589-8B83-59B8FBC82F80}"/>
                </a:ext>
              </a:extLst>
            </p:cNvPr>
            <p:cNvSpPr txBox="1"/>
            <p:nvPr/>
          </p:nvSpPr>
          <p:spPr>
            <a:xfrm>
              <a:off x="3656400" y="1729960"/>
              <a:ext cx="815928" cy="4308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1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Consultar 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1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o decisor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xmlns="" id="{CB171E5E-DDA8-4DF1-A383-852404B63A09}"/>
              </a:ext>
            </a:extLst>
          </p:cNvPr>
          <p:cNvGrpSpPr/>
          <p:nvPr/>
        </p:nvGrpSpPr>
        <p:grpSpPr>
          <a:xfrm>
            <a:off x="4698024" y="2769952"/>
            <a:ext cx="1296144" cy="1296144"/>
            <a:chOff x="5031326" y="1297332"/>
            <a:chExt cx="1296144" cy="1296144"/>
          </a:xfrm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xmlns="" id="{AC1029BF-623E-453C-9808-9D3319EE70EC}"/>
                </a:ext>
              </a:extLst>
            </p:cNvPr>
            <p:cNvSpPr/>
            <p:nvPr/>
          </p:nvSpPr>
          <p:spPr>
            <a:xfrm>
              <a:off x="5031326" y="1297332"/>
              <a:ext cx="1296144" cy="1296144"/>
            </a:xfrm>
            <a:prstGeom prst="ellipse">
              <a:avLst/>
            </a:prstGeom>
            <a:solidFill>
              <a:srgbClr val="1C4587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xmlns="" id="{0C26AD6E-B354-4C5B-ABA4-B00539B2E6E3}"/>
                </a:ext>
              </a:extLst>
            </p:cNvPr>
            <p:cNvSpPr txBox="1"/>
            <p:nvPr/>
          </p:nvSpPr>
          <p:spPr>
            <a:xfrm>
              <a:off x="5199446" y="1747500"/>
              <a:ext cx="963382" cy="4308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1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Escolhe o fornecedor</a:t>
              </a: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xmlns="" id="{9D594EDB-83AE-41CF-AB2B-6E18A792B150}"/>
              </a:ext>
            </a:extLst>
          </p:cNvPr>
          <p:cNvGrpSpPr/>
          <p:nvPr/>
        </p:nvGrpSpPr>
        <p:grpSpPr>
          <a:xfrm>
            <a:off x="6197127" y="2787494"/>
            <a:ext cx="1296144" cy="1296144"/>
            <a:chOff x="6400087" y="1314874"/>
            <a:chExt cx="1296144" cy="1296144"/>
          </a:xfrm>
          <a:solidFill>
            <a:srgbClr val="1C4587"/>
          </a:solidFill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xmlns="" id="{64AADF3E-2DFE-4405-84AF-ED86117ED754}"/>
                </a:ext>
              </a:extLst>
            </p:cNvPr>
            <p:cNvSpPr/>
            <p:nvPr/>
          </p:nvSpPr>
          <p:spPr>
            <a:xfrm>
              <a:off x="6400087" y="1314874"/>
              <a:ext cx="1296144" cy="1296144"/>
            </a:xfrm>
            <a:prstGeom prst="ellipse">
              <a:avLst/>
            </a:prstGeom>
            <a:grpFill/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xmlns="" id="{B368308F-6014-4C6F-8DB4-05467196F6B4}"/>
                </a:ext>
              </a:extLst>
            </p:cNvPr>
            <p:cNvSpPr txBox="1"/>
            <p:nvPr/>
          </p:nvSpPr>
          <p:spPr>
            <a:xfrm>
              <a:off x="6566468" y="1639779"/>
              <a:ext cx="963382" cy="64633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1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Escolhe meio de pagamento</a:t>
              </a: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xmlns="" id="{D8A7C89E-32CE-46D1-B9E6-E0EE2CA03A2F}"/>
              </a:ext>
            </a:extLst>
          </p:cNvPr>
          <p:cNvGrpSpPr/>
          <p:nvPr/>
        </p:nvGrpSpPr>
        <p:grpSpPr>
          <a:xfrm>
            <a:off x="7696231" y="2769952"/>
            <a:ext cx="1296144" cy="1296144"/>
            <a:chOff x="7696231" y="1297332"/>
            <a:chExt cx="1296144" cy="1296144"/>
          </a:xfrm>
          <a:solidFill>
            <a:srgbClr val="1C4587"/>
          </a:solidFill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xmlns="" id="{E0DD3CB4-ABF9-4E85-BF3F-029450B40D0B}"/>
                </a:ext>
              </a:extLst>
            </p:cNvPr>
            <p:cNvSpPr/>
            <p:nvPr/>
          </p:nvSpPr>
          <p:spPr>
            <a:xfrm>
              <a:off x="7696231" y="1297332"/>
              <a:ext cx="1296144" cy="1296144"/>
            </a:xfrm>
            <a:prstGeom prst="ellipse">
              <a:avLst/>
            </a:prstGeom>
            <a:grpFill/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xmlns="" id="{7B7B62C6-2252-4136-A828-FE875AD12AAA}"/>
                </a:ext>
              </a:extLst>
            </p:cNvPr>
            <p:cNvSpPr txBox="1"/>
            <p:nvPr/>
          </p:nvSpPr>
          <p:spPr>
            <a:xfrm>
              <a:off x="7868837" y="1708234"/>
              <a:ext cx="963382" cy="43088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1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Finaliza a compra</a:t>
              </a:r>
            </a:p>
          </p:txBody>
        </p:sp>
      </p:grpSp>
      <p:pic>
        <p:nvPicPr>
          <p:cNvPr id="1026" name="Picture 2" descr="Resultado de imagem para seta png">
            <a:extLst>
              <a:ext uri="{FF2B5EF4-FFF2-40B4-BE49-F238E27FC236}">
                <a16:creationId xmlns:a16="http://schemas.microsoft.com/office/drawing/2014/main" xmlns="" id="{AE1A35E4-CAF5-4675-A712-59A3B8B6C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3050984">
            <a:off x="1168004" y="1966072"/>
            <a:ext cx="1063627" cy="76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Resultado de imagem para seta png">
            <a:extLst>
              <a:ext uri="{FF2B5EF4-FFF2-40B4-BE49-F238E27FC236}">
                <a16:creationId xmlns:a16="http://schemas.microsoft.com/office/drawing/2014/main" xmlns="" id="{43FA5795-DB30-410B-901A-4B4E0E0A3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3050984">
            <a:off x="2634073" y="1966072"/>
            <a:ext cx="1063627" cy="76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Resultado de imagem para seta png">
            <a:extLst>
              <a:ext uri="{FF2B5EF4-FFF2-40B4-BE49-F238E27FC236}">
                <a16:creationId xmlns:a16="http://schemas.microsoft.com/office/drawing/2014/main" xmlns="" id="{87378337-1C58-452B-B1CD-5325D3320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3050984">
            <a:off x="4100142" y="1966072"/>
            <a:ext cx="1063627" cy="76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Resultado de imagem para seta png">
            <a:extLst>
              <a:ext uri="{FF2B5EF4-FFF2-40B4-BE49-F238E27FC236}">
                <a16:creationId xmlns:a16="http://schemas.microsoft.com/office/drawing/2014/main" xmlns="" id="{2C76E2B1-CED4-4423-A7F3-CC3600457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3050984">
            <a:off x="5566211" y="1966072"/>
            <a:ext cx="1063627" cy="76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Resultado de imagem para seta png">
            <a:extLst>
              <a:ext uri="{FF2B5EF4-FFF2-40B4-BE49-F238E27FC236}">
                <a16:creationId xmlns:a16="http://schemas.microsoft.com/office/drawing/2014/main" xmlns="" id="{CC713653-2BBC-47FA-B0DF-18E5CDD79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3050984">
            <a:off x="7032281" y="1966072"/>
            <a:ext cx="1063627" cy="76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2783475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212;p24"/>
          <p:cNvSpPr txBox="1">
            <a:spLocks noGrp="1"/>
          </p:cNvSpPr>
          <p:nvPr>
            <p:ph type="title"/>
          </p:nvPr>
        </p:nvSpPr>
        <p:spPr>
          <a:xfrm>
            <a:off x="251520" y="411510"/>
            <a:ext cx="8520601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612648">
              <a:defRPr sz="2680" b="1">
                <a:solidFill>
                  <a:srgbClr val="000359"/>
                </a:solidFill>
              </a:defRPr>
            </a:lvl1pPr>
          </a:lstStyle>
          <a:p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Dores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050" name="Picture 2" descr="Resultado de imagem para mulheres empreendedoras">
            <a:extLst>
              <a:ext uri="{FF2B5EF4-FFF2-40B4-BE49-F238E27FC236}">
                <a16:creationId xmlns:a16="http://schemas.microsoft.com/office/drawing/2014/main" xmlns="" id="{47511AF3-CEA0-41E3-9974-E8F1C37E56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583"/>
          <a:stretch/>
        </p:blipFill>
        <p:spPr bwMode="auto">
          <a:xfrm>
            <a:off x="3275856" y="0"/>
            <a:ext cx="5868144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213;p24">
            <a:extLst>
              <a:ext uri="{FF2B5EF4-FFF2-40B4-BE49-F238E27FC236}">
                <a16:creationId xmlns:a16="http://schemas.microsoft.com/office/drawing/2014/main" xmlns="" id="{9BA1F41E-5117-46C4-9AC9-53AFAEA604A6}"/>
              </a:ext>
            </a:extLst>
          </p:cNvPr>
          <p:cNvSpPr txBox="1"/>
          <p:nvPr/>
        </p:nvSpPr>
        <p:spPr>
          <a:xfrm>
            <a:off x="251520" y="1136974"/>
            <a:ext cx="6151144" cy="2400625"/>
          </a:xfrm>
          <a:prstGeom prst="rect">
            <a:avLst/>
          </a:prstGeom>
          <a:solidFill>
            <a:srgbClr val="1C458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91424" tIns="91424" rIns="91424" bIns="91424">
            <a:spAutoFit/>
          </a:bodyPr>
          <a:lstStyle/>
          <a:p>
            <a:pPr>
              <a:defRPr sz="1800" b="1">
                <a:solidFill>
                  <a:srgbClr val="00044F"/>
                </a:solidFill>
              </a:defRPr>
            </a:pPr>
            <a:r>
              <a:rPr lang="pt-BR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“Se eu tivesse um lugar onde pudesse ver todas as informações de uma vez seria um sonho, hoje nós temos 6 franquias, e eu gerencio as 6, então tenho que manter um Excel separado para cada uma delas”</a:t>
            </a:r>
            <a:endParaRPr sz="2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5" name="Google Shape;213;p24"/>
          <p:cNvSpPr txBox="1"/>
          <p:nvPr/>
        </p:nvSpPr>
        <p:spPr>
          <a:xfrm>
            <a:off x="274008" y="3795886"/>
            <a:ext cx="8136904" cy="677076"/>
          </a:xfrm>
          <a:prstGeom prst="rect">
            <a:avLst/>
          </a:prstGeom>
          <a:solidFill>
            <a:srgbClr val="FF6C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91424" tIns="91424" rIns="91424" bIns="91424">
            <a:spAutoFit/>
          </a:bodyPr>
          <a:lstStyle/>
          <a:p>
            <a:pPr algn="ctr">
              <a:defRPr sz="1800" b="1">
                <a:solidFill>
                  <a:srgbClr val="00044F"/>
                </a:solidFill>
              </a:defRPr>
            </a:pPr>
            <a:r>
              <a:rPr lang="pt-BR" sz="1600" b="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gestão em micro empresas pode ser muito difícil, pois na maioria das vezes as informações não estão centralizadas.</a:t>
            </a:r>
            <a:endParaRPr sz="1600" b="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221;p25"/>
          <p:cNvSpPr txBox="1">
            <a:spLocks noGrp="1"/>
          </p:cNvSpPr>
          <p:nvPr>
            <p:ph type="title"/>
          </p:nvPr>
        </p:nvSpPr>
        <p:spPr>
          <a:xfrm>
            <a:off x="143155" y="322168"/>
            <a:ext cx="8520601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612648">
              <a:defRPr sz="2680" b="1">
                <a:solidFill>
                  <a:srgbClr val="000130"/>
                </a:solidFill>
              </a:defRPr>
            </a:lvl1pPr>
          </a:lstStyle>
          <a:p>
            <a:r>
              <a:rPr dirty="0" err="1"/>
              <a:t>Proposta</a:t>
            </a:r>
            <a:r>
              <a:rPr dirty="0"/>
              <a:t> de </a:t>
            </a:r>
            <a:r>
              <a:rPr dirty="0" err="1"/>
              <a:t>solução</a:t>
            </a:r>
            <a:r>
              <a:rPr dirty="0"/>
              <a:t>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C122AFEA-7E85-41FA-95CA-969E0B3F791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35825" t="13583" r="47637" b="10781"/>
          <a:stretch/>
        </p:blipFill>
        <p:spPr>
          <a:xfrm>
            <a:off x="-612576" y="1131590"/>
            <a:ext cx="2627784" cy="6757161"/>
          </a:xfrm>
          <a:prstGeom prst="rect">
            <a:avLst/>
          </a:prstGeom>
        </p:spPr>
      </p:pic>
      <p:sp>
        <p:nvSpPr>
          <p:cNvPr id="13" name="Google Shape;213;p24">
            <a:extLst>
              <a:ext uri="{FF2B5EF4-FFF2-40B4-BE49-F238E27FC236}">
                <a16:creationId xmlns:a16="http://schemas.microsoft.com/office/drawing/2014/main" xmlns="" id="{6CFB8E71-55AA-41ED-82D0-C2F5CC2F7FDB}"/>
              </a:ext>
            </a:extLst>
          </p:cNvPr>
          <p:cNvSpPr txBox="1"/>
          <p:nvPr/>
        </p:nvSpPr>
        <p:spPr>
          <a:xfrm>
            <a:off x="2493410" y="1275606"/>
            <a:ext cx="3446742" cy="553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91424" tIns="91424" rIns="91424" bIns="91424">
            <a:spAutoFit/>
          </a:bodyPr>
          <a:lstStyle/>
          <a:p>
            <a:pPr algn="ctr">
              <a:defRPr sz="1800" b="1">
                <a:solidFill>
                  <a:srgbClr val="00044F"/>
                </a:solidFill>
              </a:defRPr>
            </a:pPr>
            <a:r>
              <a:rPr lang="pt-B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 </a:t>
            </a:r>
            <a:r>
              <a:rPr lang="pt-BR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SmartPay</a:t>
            </a:r>
            <a:endParaRPr sz="24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Google Shape;213;p24">
            <a:extLst>
              <a:ext uri="{FF2B5EF4-FFF2-40B4-BE49-F238E27FC236}">
                <a16:creationId xmlns:a16="http://schemas.microsoft.com/office/drawing/2014/main" xmlns="" id="{51B8B2BF-088B-4042-A00D-7647CAE35F2E}"/>
              </a:ext>
            </a:extLst>
          </p:cNvPr>
          <p:cNvSpPr txBox="1"/>
          <p:nvPr/>
        </p:nvSpPr>
        <p:spPr>
          <a:xfrm>
            <a:off x="2511542" y="1994881"/>
            <a:ext cx="6170346" cy="430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91424" tIns="91424" rIns="91424" bIns="91424">
            <a:spAutoFit/>
          </a:bodyPr>
          <a:lstStyle/>
          <a:p>
            <a:pPr>
              <a:defRPr sz="1800" b="1">
                <a:solidFill>
                  <a:srgbClr val="00044F"/>
                </a:solidFill>
              </a:defRPr>
            </a:pPr>
            <a:r>
              <a:rPr lang="pt-BR" sz="1600" b="0" dirty="0">
                <a:solidFill>
                  <a:srgbClr val="1C4587"/>
                </a:solidFill>
              </a:rPr>
              <a:t>- Gerencia movimentações feitas por cartão de crédito</a:t>
            </a:r>
            <a:endParaRPr lang="pt-BR" sz="1600" dirty="0">
              <a:solidFill>
                <a:srgbClr val="1C4587"/>
              </a:solidFill>
            </a:endParaRPr>
          </a:p>
        </p:txBody>
      </p:sp>
      <p:sp>
        <p:nvSpPr>
          <p:cNvPr id="16" name="Google Shape;213;p24">
            <a:extLst>
              <a:ext uri="{FF2B5EF4-FFF2-40B4-BE49-F238E27FC236}">
                <a16:creationId xmlns:a16="http://schemas.microsoft.com/office/drawing/2014/main" xmlns="" id="{B90B1178-FA87-4FAB-B98D-34A25E2E602C}"/>
              </a:ext>
            </a:extLst>
          </p:cNvPr>
          <p:cNvSpPr txBox="1"/>
          <p:nvPr/>
        </p:nvSpPr>
        <p:spPr>
          <a:xfrm>
            <a:off x="2511542" y="2637204"/>
            <a:ext cx="5876882" cy="677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91424" tIns="91424" rIns="91424" bIns="91424">
            <a:spAutoFit/>
          </a:bodyPr>
          <a:lstStyle/>
          <a:p>
            <a:pPr>
              <a:defRPr sz="1800" b="1">
                <a:solidFill>
                  <a:srgbClr val="00044F"/>
                </a:solidFill>
              </a:defRPr>
            </a:pPr>
            <a:r>
              <a:rPr lang="pt-BR" sz="1600" b="0" dirty="0">
                <a:solidFill>
                  <a:srgbClr val="1C458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Realizar pagamentos para fornecedores que usem a plataforma</a:t>
            </a:r>
            <a:endParaRPr lang="pt-BR" sz="1600" dirty="0">
              <a:solidFill>
                <a:srgbClr val="1C458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Google Shape;213;p24">
            <a:extLst>
              <a:ext uri="{FF2B5EF4-FFF2-40B4-BE49-F238E27FC236}">
                <a16:creationId xmlns:a16="http://schemas.microsoft.com/office/drawing/2014/main" xmlns="" id="{F29A060F-8010-4C7E-ABC8-D841402DDBE4}"/>
              </a:ext>
            </a:extLst>
          </p:cNvPr>
          <p:cNvSpPr txBox="1"/>
          <p:nvPr/>
        </p:nvSpPr>
        <p:spPr>
          <a:xfrm>
            <a:off x="2511542" y="3525748"/>
            <a:ext cx="5963964" cy="677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91424" tIns="91424" rIns="91424" bIns="91424">
            <a:spAutoFit/>
          </a:bodyPr>
          <a:lstStyle/>
          <a:p>
            <a:pPr>
              <a:defRPr sz="1800" b="1">
                <a:solidFill>
                  <a:srgbClr val="00044F"/>
                </a:solidFill>
              </a:defRPr>
            </a:pPr>
            <a:r>
              <a:rPr lang="pt-BR" sz="1600" b="0" dirty="0">
                <a:solidFill>
                  <a:srgbClr val="1C458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Realiza o acompanhamento do usuário para oferecer sugestões personalizadas</a:t>
            </a:r>
            <a:endParaRPr lang="pt-BR" sz="1600" dirty="0">
              <a:solidFill>
                <a:srgbClr val="1C458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221;p25"/>
          <p:cNvSpPr txBox="1">
            <a:spLocks noGrp="1"/>
          </p:cNvSpPr>
          <p:nvPr>
            <p:ph type="title"/>
          </p:nvPr>
        </p:nvSpPr>
        <p:spPr>
          <a:xfrm>
            <a:off x="143155" y="322168"/>
            <a:ext cx="8520601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612648">
              <a:defRPr sz="2680" b="1">
                <a:solidFill>
                  <a:srgbClr val="000130"/>
                </a:solidFill>
              </a:defRPr>
            </a:lvl1pPr>
          </a:lstStyle>
          <a:p>
            <a:r>
              <a:rPr lang="pt-BR" dirty="0"/>
              <a:t>Benefícios e diferenciais</a:t>
            </a:r>
            <a:endParaRPr dirty="0"/>
          </a:p>
        </p:txBody>
      </p:sp>
      <p:sp>
        <p:nvSpPr>
          <p:cNvPr id="9" name="Google Shape;213;p24">
            <a:extLst>
              <a:ext uri="{FF2B5EF4-FFF2-40B4-BE49-F238E27FC236}">
                <a16:creationId xmlns:a16="http://schemas.microsoft.com/office/drawing/2014/main" xmlns="" id="{49364876-82AE-414C-977E-DF325D21FA7C}"/>
              </a:ext>
            </a:extLst>
          </p:cNvPr>
          <p:cNvSpPr txBox="1"/>
          <p:nvPr/>
        </p:nvSpPr>
        <p:spPr>
          <a:xfrm>
            <a:off x="251520" y="1491630"/>
            <a:ext cx="7813221" cy="430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91424" tIns="91424" rIns="91424" bIns="91424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 sz="1800" b="1">
                <a:solidFill>
                  <a:srgbClr val="00044F"/>
                </a:solidFill>
              </a:defRPr>
            </a:pPr>
            <a:r>
              <a:rPr lang="pt-BR" sz="1600" b="0" dirty="0">
                <a:solidFill>
                  <a:srgbClr val="002060"/>
                </a:solidFill>
              </a:rPr>
              <a:t>Sugestões personalizadas de acordo com o histórico do cliente na plataforma </a:t>
            </a:r>
            <a:endParaRPr sz="1600" b="0" dirty="0">
              <a:solidFill>
                <a:srgbClr val="002060"/>
              </a:solidFill>
            </a:endParaRPr>
          </a:p>
        </p:txBody>
      </p:sp>
      <p:sp>
        <p:nvSpPr>
          <p:cNvPr id="11" name="Google Shape;213;p24">
            <a:extLst>
              <a:ext uri="{FF2B5EF4-FFF2-40B4-BE49-F238E27FC236}">
                <a16:creationId xmlns:a16="http://schemas.microsoft.com/office/drawing/2014/main" xmlns="" id="{BDE17E28-B460-4C43-B640-FC1BACC643BD}"/>
              </a:ext>
            </a:extLst>
          </p:cNvPr>
          <p:cNvSpPr txBox="1"/>
          <p:nvPr/>
        </p:nvSpPr>
        <p:spPr>
          <a:xfrm>
            <a:off x="251520" y="1922485"/>
            <a:ext cx="7661767" cy="430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91424" tIns="91424" rIns="91424" bIns="91424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 sz="1800" b="1">
                <a:solidFill>
                  <a:srgbClr val="00044F"/>
                </a:solidFill>
              </a:defRPr>
            </a:pPr>
            <a:r>
              <a:rPr lang="pt-BR" sz="1600" b="0" dirty="0">
                <a:solidFill>
                  <a:srgbClr val="002060"/>
                </a:solidFill>
              </a:rPr>
              <a:t>Permite acompanhar as transações feitas em diversos cartões em um só lugar</a:t>
            </a:r>
            <a:endParaRPr sz="1600" b="0" dirty="0">
              <a:solidFill>
                <a:srgbClr val="002060"/>
              </a:solidFill>
            </a:endParaRPr>
          </a:p>
        </p:txBody>
      </p:sp>
      <p:sp>
        <p:nvSpPr>
          <p:cNvPr id="12" name="Google Shape;213;p24">
            <a:extLst>
              <a:ext uri="{FF2B5EF4-FFF2-40B4-BE49-F238E27FC236}">
                <a16:creationId xmlns:a16="http://schemas.microsoft.com/office/drawing/2014/main" xmlns="" id="{F140AE6A-CB85-4D16-96D0-FD0F97B9D8AD}"/>
              </a:ext>
            </a:extLst>
          </p:cNvPr>
          <p:cNvSpPr txBox="1"/>
          <p:nvPr/>
        </p:nvSpPr>
        <p:spPr>
          <a:xfrm>
            <a:off x="251519" y="2361678"/>
            <a:ext cx="7661767" cy="430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91424" tIns="91424" rIns="91424" bIns="91424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 sz="1800" b="1">
                <a:solidFill>
                  <a:srgbClr val="00044F"/>
                </a:solidFill>
              </a:defRPr>
            </a:pPr>
            <a:r>
              <a:rPr lang="pt-BR" sz="1600" b="0" dirty="0">
                <a:solidFill>
                  <a:srgbClr val="002060"/>
                </a:solidFill>
              </a:rPr>
              <a:t>Catálogo de fornecedores que negociam via cartão de crédito</a:t>
            </a:r>
            <a:endParaRPr sz="1600" b="0" dirty="0">
              <a:solidFill>
                <a:srgbClr val="002060"/>
              </a:solidFill>
            </a:endParaRPr>
          </a:p>
        </p:txBody>
      </p:sp>
      <p:sp>
        <p:nvSpPr>
          <p:cNvPr id="14" name="Google Shape;213;p24">
            <a:extLst>
              <a:ext uri="{FF2B5EF4-FFF2-40B4-BE49-F238E27FC236}">
                <a16:creationId xmlns:a16="http://schemas.microsoft.com/office/drawing/2014/main" xmlns="" id="{710D1B85-46D9-445D-9B89-A76C50FEB5CF}"/>
              </a:ext>
            </a:extLst>
          </p:cNvPr>
          <p:cNvSpPr txBox="1"/>
          <p:nvPr/>
        </p:nvSpPr>
        <p:spPr>
          <a:xfrm>
            <a:off x="251519" y="2800871"/>
            <a:ext cx="7661767" cy="430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91424" tIns="91424" rIns="91424" bIns="91424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 sz="1800" b="1">
                <a:solidFill>
                  <a:srgbClr val="00044F"/>
                </a:solidFill>
              </a:defRPr>
            </a:pPr>
            <a:r>
              <a:rPr lang="pt-BR" sz="1600" b="0" dirty="0">
                <a:solidFill>
                  <a:srgbClr val="002060"/>
                </a:solidFill>
              </a:rPr>
              <a:t>Catálogo de fornecedores que negociam via cartão de crédito</a:t>
            </a:r>
            <a:endParaRPr sz="1600" b="0" dirty="0">
              <a:solidFill>
                <a:srgbClr val="002060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xmlns="" id="{63D6C4C1-9754-495C-B134-0DB19101723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35825" t="13583" r="47637" b="10781"/>
          <a:stretch/>
        </p:blipFill>
        <p:spPr>
          <a:xfrm>
            <a:off x="6732240" y="2427734"/>
            <a:ext cx="2627784" cy="675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731829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268;p28"/>
          <p:cNvSpPr txBox="1">
            <a:spLocks noGrp="1"/>
          </p:cNvSpPr>
          <p:nvPr>
            <p:ph type="title"/>
          </p:nvPr>
        </p:nvSpPr>
        <p:spPr>
          <a:xfrm>
            <a:off x="323528" y="267494"/>
            <a:ext cx="8520601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612648">
              <a:defRPr sz="2680" b="1">
                <a:solidFill>
                  <a:srgbClr val="02024A"/>
                </a:solidFill>
              </a:defRPr>
            </a:lvl1pPr>
          </a:lstStyle>
          <a:p>
            <a:r>
              <a:rPr dirty="0" err="1"/>
              <a:t>Modelo</a:t>
            </a:r>
            <a:r>
              <a:rPr dirty="0"/>
              <a:t> de </a:t>
            </a:r>
            <a:r>
              <a:rPr dirty="0" err="1"/>
              <a:t>negócio</a:t>
            </a:r>
            <a:r>
              <a:rPr dirty="0"/>
              <a:t> </a:t>
            </a:r>
          </a:p>
        </p:txBody>
      </p:sp>
      <p:sp>
        <p:nvSpPr>
          <p:cNvPr id="173" name="Google Shape;270;p28"/>
          <p:cNvSpPr txBox="1"/>
          <p:nvPr/>
        </p:nvSpPr>
        <p:spPr>
          <a:xfrm>
            <a:off x="323528" y="1203598"/>
            <a:ext cx="8352928" cy="29546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91424" tIns="91424" rIns="91424" bIns="91424">
            <a:spAutoFit/>
          </a:bodyPr>
          <a:lstStyle/>
          <a:p>
            <a:pPr marL="457200" indent="-342900">
              <a:buClr>
                <a:srgbClr val="000000"/>
              </a:buClr>
              <a:buSzPts val="1800"/>
              <a:buFont typeface="Arial" pitchFamily="34" charset="0"/>
              <a:buChar char="•"/>
              <a:defRPr sz="1800">
                <a:solidFill>
                  <a:srgbClr val="FF9900"/>
                </a:solidFill>
              </a:defRPr>
            </a:pPr>
            <a:r>
              <a:rPr lang="pt-BR" dirty="0">
                <a:solidFill>
                  <a:srgbClr val="1C4587"/>
                </a:solidFill>
              </a:rPr>
              <a:t>O fornecedor pode pagar para aparecer com prioridade da lista de fornecedores;</a:t>
            </a:r>
          </a:p>
          <a:p>
            <a:pPr marL="457200" indent="-342900">
              <a:buClr>
                <a:srgbClr val="000000"/>
              </a:buClr>
              <a:buSzPts val="1800"/>
              <a:buFont typeface="Arial" pitchFamily="34" charset="0"/>
              <a:buChar char="•"/>
              <a:defRPr sz="1800">
                <a:solidFill>
                  <a:srgbClr val="FF9900"/>
                </a:solidFill>
              </a:defRPr>
            </a:pPr>
            <a:endParaRPr lang="pt-BR" dirty="0">
              <a:solidFill>
                <a:srgbClr val="1C4587"/>
              </a:solidFill>
            </a:endParaRPr>
          </a:p>
          <a:p>
            <a:pPr marL="457200" indent="-342900">
              <a:buClr>
                <a:srgbClr val="000000"/>
              </a:buClr>
              <a:buSzPts val="1800"/>
              <a:buFont typeface="Arial" pitchFamily="34" charset="0"/>
              <a:buChar char="•"/>
              <a:defRPr sz="1800">
                <a:solidFill>
                  <a:srgbClr val="FF9900"/>
                </a:solidFill>
              </a:defRPr>
            </a:pPr>
            <a:r>
              <a:rPr lang="pt-BR" dirty="0">
                <a:solidFill>
                  <a:srgbClr val="1C4587"/>
                </a:solidFill>
              </a:rPr>
              <a:t>O lojista pode pedir empréstimo à plataforma, mediante a uma taxa de juros baixa;</a:t>
            </a:r>
          </a:p>
          <a:p>
            <a:pPr marL="457200" indent="-342900">
              <a:buClr>
                <a:srgbClr val="000000"/>
              </a:buClr>
              <a:buSzPts val="1800"/>
              <a:buFont typeface="Arial" pitchFamily="34" charset="0"/>
              <a:buChar char="•"/>
              <a:defRPr sz="1800">
                <a:solidFill>
                  <a:srgbClr val="FF9900"/>
                </a:solidFill>
              </a:defRPr>
            </a:pPr>
            <a:endParaRPr lang="pt-BR" dirty="0">
              <a:solidFill>
                <a:srgbClr val="1C4587"/>
              </a:solidFill>
            </a:endParaRPr>
          </a:p>
          <a:p>
            <a:pPr marL="457200" indent="-342900">
              <a:buClr>
                <a:srgbClr val="000000"/>
              </a:buClr>
              <a:buSzPts val="1800"/>
              <a:buFont typeface="Arial" pitchFamily="34" charset="0"/>
              <a:buChar char="•"/>
              <a:defRPr sz="1800">
                <a:solidFill>
                  <a:srgbClr val="FF9900"/>
                </a:solidFill>
              </a:defRPr>
            </a:pPr>
            <a:r>
              <a:rPr lang="pt-BR" dirty="0">
                <a:solidFill>
                  <a:srgbClr val="1C4587"/>
                </a:solidFill>
              </a:rPr>
              <a:t>Realizar empréstimos dentro da plataforma </a:t>
            </a:r>
          </a:p>
          <a:p>
            <a:pPr marL="457200" indent="-342900">
              <a:buClr>
                <a:srgbClr val="000000"/>
              </a:buClr>
              <a:buSzPts val="1800"/>
              <a:buFont typeface="Arial" pitchFamily="34" charset="0"/>
              <a:buChar char="•"/>
              <a:defRPr sz="1800">
                <a:solidFill>
                  <a:srgbClr val="FF9900"/>
                </a:solidFill>
              </a:defRPr>
            </a:pPr>
            <a:endParaRPr lang="pt-BR" dirty="0">
              <a:solidFill>
                <a:srgbClr val="1C4587"/>
              </a:solidFill>
            </a:endParaRPr>
          </a:p>
          <a:p>
            <a:pPr marL="457200" indent="-342900">
              <a:buClr>
                <a:srgbClr val="000000"/>
              </a:buClr>
              <a:buSzPts val="1800"/>
              <a:buFont typeface="Arial" pitchFamily="34" charset="0"/>
              <a:buChar char="•"/>
              <a:defRPr sz="1800">
                <a:solidFill>
                  <a:srgbClr val="FF9900"/>
                </a:solidFill>
              </a:defRPr>
            </a:pPr>
            <a:r>
              <a:rPr lang="pt-BR" dirty="0">
                <a:solidFill>
                  <a:srgbClr val="1C4587"/>
                </a:solidFill>
              </a:rPr>
              <a:t>Aceitar pagamento contas via cartão</a:t>
            </a:r>
          </a:p>
          <a:p>
            <a:pPr marL="457200" indent="-342900">
              <a:buClr>
                <a:srgbClr val="000000"/>
              </a:buClr>
              <a:buSzPts val="1800"/>
              <a:buFont typeface="Arial" pitchFamily="34" charset="0"/>
              <a:buChar char="•"/>
              <a:defRPr sz="1800">
                <a:solidFill>
                  <a:srgbClr val="FF9900"/>
                </a:solidFill>
              </a:defRPr>
            </a:pPr>
            <a:endParaRPr dirty="0">
              <a:solidFill>
                <a:srgbClr val="1C4587"/>
              </a:solidFill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defTabSz="612648">
              <a:defRPr sz="2680">
                <a:solidFill>
                  <a:srgbClr val="4A86E8"/>
                </a:solidFill>
              </a:defRPr>
            </a:pPr>
            <a:r>
              <a:rPr lang="pt-BR" sz="2400" b="1" dirty="0">
                <a:solidFill>
                  <a:srgbClr val="06014F"/>
                </a:solidFill>
              </a:rPr>
              <a:t>Competitividade de Mercado</a:t>
            </a:r>
            <a:br>
              <a:rPr lang="pt-BR" sz="2400" b="1" dirty="0">
                <a:solidFill>
                  <a:srgbClr val="06014F"/>
                </a:solidFill>
              </a:rPr>
            </a:br>
            <a:endParaRPr lang="pt-BR" sz="2400" b="1" dirty="0">
              <a:solidFill>
                <a:srgbClr val="06014F"/>
              </a:solidFill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323528" y="1560582"/>
          <a:ext cx="8640960" cy="2667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07437">
                <a:tc>
                  <a:txBody>
                    <a:bodyPr/>
                    <a:lstStyle/>
                    <a:p>
                      <a:endParaRPr lang="pt-BR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3486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1C4587"/>
                          </a:solidFill>
                          <a:latin typeface="+mj-lt"/>
                        </a:rPr>
                        <a:t>Pagamento online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lang="pt-BR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pt-BR" sz="16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pt-BR" sz="16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pt-BR" sz="160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2730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1C4587"/>
                          </a:solidFill>
                          <a:latin typeface="+mj-lt"/>
                        </a:rPr>
                        <a:t>Atende </a:t>
                      </a:r>
                      <a:r>
                        <a:rPr lang="pt-BR" sz="1600" dirty="0" smtClean="0">
                          <a:solidFill>
                            <a:srgbClr val="1C4587"/>
                          </a:solidFill>
                          <a:latin typeface="+mj-lt"/>
                        </a:rPr>
                        <a:t>prestador de serviços, loja física e e-commerce</a:t>
                      </a:r>
                      <a:endParaRPr lang="pt-BR" sz="1600" dirty="0">
                        <a:solidFill>
                          <a:srgbClr val="1C4587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lang="pt-BR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pt-BR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pt-BR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pt-BR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1C4587"/>
                          </a:solidFill>
                          <a:latin typeface="+mj-lt"/>
                        </a:rPr>
                        <a:t>Empréstimos</a:t>
                      </a:r>
                    </a:p>
                    <a:p>
                      <a:pPr algn="ctr"/>
                      <a:endParaRPr lang="pt-BR" sz="1600" dirty="0">
                        <a:solidFill>
                          <a:srgbClr val="1C4587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lang="pt-BR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pt-BR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pt-BR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pt-BR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6" name="Captura de Tela 2019-02-15 às 05.49.58.png" descr="Captura de Tela 2019-02-15 às 05.49.58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2915816" y="1707654"/>
            <a:ext cx="1206119" cy="499084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Captura de Tela 2019-02-15 às 05.48.01.png" descr="Captura de Tela 2019-02-15 às 05.48.01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4427984" y="1707654"/>
            <a:ext cx="1206120" cy="466367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Captura de Tela 2019-02-15 às 05.49.04.png" descr="Captura de Tela 2019-02-15 às 05.49.04.png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5796136" y="1707654"/>
            <a:ext cx="1506269" cy="4193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8" name="Picture 4" descr="Resultado de imagem para check icon"/>
          <p:cNvPicPr>
            <a:picLocks noChangeAspect="1" noChangeArrowheads="1"/>
          </p:cNvPicPr>
          <p:nvPr/>
        </p:nvPicPr>
        <p:blipFill>
          <a:blip r:embed="rId5" cstate="print"/>
          <a:srcRect l="18979" t="18000" r="14595" b="20801"/>
          <a:stretch>
            <a:fillRect/>
          </a:stretch>
        </p:blipFill>
        <p:spPr bwMode="auto">
          <a:xfrm>
            <a:off x="4788024" y="3795886"/>
            <a:ext cx="444756" cy="360040"/>
          </a:xfrm>
          <a:prstGeom prst="rect">
            <a:avLst/>
          </a:prstGeom>
          <a:noFill/>
        </p:spPr>
      </p:pic>
      <p:pic>
        <p:nvPicPr>
          <p:cNvPr id="11" name="Picture 4" descr="Resultado de imagem para check icon"/>
          <p:cNvPicPr>
            <a:picLocks noChangeAspect="1" noChangeArrowheads="1"/>
          </p:cNvPicPr>
          <p:nvPr/>
        </p:nvPicPr>
        <p:blipFill>
          <a:blip r:embed="rId5" cstate="print"/>
          <a:srcRect l="18979" t="18000" r="14595" b="20801"/>
          <a:stretch>
            <a:fillRect/>
          </a:stretch>
        </p:blipFill>
        <p:spPr bwMode="auto">
          <a:xfrm>
            <a:off x="3131840" y="3075806"/>
            <a:ext cx="444756" cy="360040"/>
          </a:xfrm>
          <a:prstGeom prst="rect">
            <a:avLst/>
          </a:prstGeom>
          <a:noFill/>
        </p:spPr>
      </p:pic>
      <p:pic>
        <p:nvPicPr>
          <p:cNvPr id="12" name="Picture 4" descr="Resultado de imagem para check icon"/>
          <p:cNvPicPr>
            <a:picLocks noChangeAspect="1" noChangeArrowheads="1"/>
          </p:cNvPicPr>
          <p:nvPr/>
        </p:nvPicPr>
        <p:blipFill>
          <a:blip r:embed="rId5" cstate="print"/>
          <a:srcRect l="18979" t="18000" r="14595" b="20801"/>
          <a:stretch>
            <a:fillRect/>
          </a:stretch>
        </p:blipFill>
        <p:spPr bwMode="auto">
          <a:xfrm>
            <a:off x="6372200" y="2355726"/>
            <a:ext cx="444756" cy="360040"/>
          </a:xfrm>
          <a:prstGeom prst="rect">
            <a:avLst/>
          </a:prstGeom>
          <a:noFill/>
        </p:spPr>
      </p:pic>
      <p:pic>
        <p:nvPicPr>
          <p:cNvPr id="1030" name="Picture 6" descr="Resultado de imagem para check icon"/>
          <p:cNvPicPr>
            <a:picLocks noChangeAspect="1" noChangeArrowheads="1"/>
          </p:cNvPicPr>
          <p:nvPr/>
        </p:nvPicPr>
        <p:blipFill>
          <a:blip r:embed="rId6" cstate="print"/>
          <a:srcRect l="53927" t="18638" r="8274" b="32901"/>
          <a:stretch>
            <a:fillRect/>
          </a:stretch>
        </p:blipFill>
        <p:spPr bwMode="auto">
          <a:xfrm>
            <a:off x="4860032" y="2931790"/>
            <a:ext cx="360040" cy="360040"/>
          </a:xfrm>
          <a:prstGeom prst="rect">
            <a:avLst/>
          </a:prstGeom>
          <a:noFill/>
        </p:spPr>
      </p:pic>
      <p:pic>
        <p:nvPicPr>
          <p:cNvPr id="14" name="Picture 4" descr="Resultado de imagem para check icon"/>
          <p:cNvPicPr>
            <a:picLocks noChangeAspect="1" noChangeArrowheads="1"/>
          </p:cNvPicPr>
          <p:nvPr/>
        </p:nvPicPr>
        <p:blipFill>
          <a:blip r:embed="rId5" cstate="print"/>
          <a:srcRect l="18979" t="18000" r="14595" b="20801"/>
          <a:stretch>
            <a:fillRect/>
          </a:stretch>
        </p:blipFill>
        <p:spPr bwMode="auto">
          <a:xfrm>
            <a:off x="7956376" y="2355726"/>
            <a:ext cx="444756" cy="360040"/>
          </a:xfrm>
          <a:prstGeom prst="rect">
            <a:avLst/>
          </a:prstGeom>
          <a:noFill/>
        </p:spPr>
      </p:pic>
      <p:pic>
        <p:nvPicPr>
          <p:cNvPr id="15" name="Picture 4" descr="Resultado de imagem para check icon"/>
          <p:cNvPicPr>
            <a:picLocks noChangeAspect="1" noChangeArrowheads="1"/>
          </p:cNvPicPr>
          <p:nvPr/>
        </p:nvPicPr>
        <p:blipFill>
          <a:blip r:embed="rId5" cstate="print"/>
          <a:srcRect l="18979" t="18000" r="14595" b="20801"/>
          <a:stretch>
            <a:fillRect/>
          </a:stretch>
        </p:blipFill>
        <p:spPr bwMode="auto">
          <a:xfrm>
            <a:off x="7956376" y="3003798"/>
            <a:ext cx="444756" cy="360040"/>
          </a:xfrm>
          <a:prstGeom prst="rect">
            <a:avLst/>
          </a:prstGeom>
          <a:noFill/>
        </p:spPr>
      </p:pic>
      <p:pic>
        <p:nvPicPr>
          <p:cNvPr id="16" name="Picture 4" descr="Resultado de imagem para check icon"/>
          <p:cNvPicPr>
            <a:picLocks noChangeAspect="1" noChangeArrowheads="1"/>
          </p:cNvPicPr>
          <p:nvPr/>
        </p:nvPicPr>
        <p:blipFill>
          <a:blip r:embed="rId5" cstate="print"/>
          <a:srcRect l="18979" t="18000" r="14595" b="20801"/>
          <a:stretch>
            <a:fillRect/>
          </a:stretch>
        </p:blipFill>
        <p:spPr bwMode="auto">
          <a:xfrm>
            <a:off x="7956376" y="3795886"/>
            <a:ext cx="444756" cy="360040"/>
          </a:xfrm>
          <a:prstGeom prst="rect">
            <a:avLst/>
          </a:prstGeom>
          <a:noFill/>
        </p:spPr>
      </p:pic>
      <p:pic>
        <p:nvPicPr>
          <p:cNvPr id="19" name="Picture 6" descr="Resultado de imagem para check icon"/>
          <p:cNvPicPr>
            <a:picLocks noChangeAspect="1" noChangeArrowheads="1"/>
          </p:cNvPicPr>
          <p:nvPr/>
        </p:nvPicPr>
        <p:blipFill>
          <a:blip r:embed="rId6" cstate="print"/>
          <a:srcRect l="53927" t="18638" r="8274" b="32901"/>
          <a:stretch>
            <a:fillRect/>
          </a:stretch>
        </p:blipFill>
        <p:spPr bwMode="auto">
          <a:xfrm>
            <a:off x="3203848" y="3795886"/>
            <a:ext cx="360040" cy="360040"/>
          </a:xfrm>
          <a:prstGeom prst="rect">
            <a:avLst/>
          </a:prstGeom>
          <a:noFill/>
        </p:spPr>
      </p:pic>
      <p:pic>
        <p:nvPicPr>
          <p:cNvPr id="20" name="Picture 6" descr="Resultado de imagem para check icon"/>
          <p:cNvPicPr>
            <a:picLocks noChangeAspect="1" noChangeArrowheads="1"/>
          </p:cNvPicPr>
          <p:nvPr/>
        </p:nvPicPr>
        <p:blipFill>
          <a:blip r:embed="rId6" cstate="print"/>
          <a:srcRect l="53927" t="18638" r="8274" b="32901"/>
          <a:stretch>
            <a:fillRect/>
          </a:stretch>
        </p:blipFill>
        <p:spPr bwMode="auto">
          <a:xfrm>
            <a:off x="6372200" y="3075806"/>
            <a:ext cx="360040" cy="360040"/>
          </a:xfrm>
          <a:prstGeom prst="rect">
            <a:avLst/>
          </a:prstGeom>
          <a:noFill/>
        </p:spPr>
      </p:pic>
      <p:pic>
        <p:nvPicPr>
          <p:cNvPr id="21" name="Picture 6" descr="Resultado de imagem para check icon"/>
          <p:cNvPicPr>
            <a:picLocks noChangeAspect="1" noChangeArrowheads="1"/>
          </p:cNvPicPr>
          <p:nvPr/>
        </p:nvPicPr>
        <p:blipFill>
          <a:blip r:embed="rId6" cstate="print"/>
          <a:srcRect l="53927" t="18638" r="8274" b="32901"/>
          <a:stretch>
            <a:fillRect/>
          </a:stretch>
        </p:blipFill>
        <p:spPr bwMode="auto">
          <a:xfrm>
            <a:off x="6444208" y="3723878"/>
            <a:ext cx="360040" cy="360040"/>
          </a:xfrm>
          <a:prstGeom prst="rect">
            <a:avLst/>
          </a:prstGeom>
          <a:noFill/>
        </p:spPr>
      </p:pic>
      <p:pic>
        <p:nvPicPr>
          <p:cNvPr id="22" name="Picture 4" descr="Resultado de imagem para check icon"/>
          <p:cNvPicPr>
            <a:picLocks noChangeAspect="1" noChangeArrowheads="1"/>
          </p:cNvPicPr>
          <p:nvPr/>
        </p:nvPicPr>
        <p:blipFill>
          <a:blip r:embed="rId5" cstate="print"/>
          <a:srcRect l="18979" t="18000" r="14595" b="20801"/>
          <a:stretch>
            <a:fillRect/>
          </a:stretch>
        </p:blipFill>
        <p:spPr bwMode="auto">
          <a:xfrm>
            <a:off x="3131840" y="2283718"/>
            <a:ext cx="444756" cy="360040"/>
          </a:xfrm>
          <a:prstGeom prst="rect">
            <a:avLst/>
          </a:prstGeom>
          <a:noFill/>
        </p:spPr>
      </p:pic>
      <p:pic>
        <p:nvPicPr>
          <p:cNvPr id="23" name="Picture 4" descr="Resultado de imagem para check icon"/>
          <p:cNvPicPr>
            <a:picLocks noChangeAspect="1" noChangeArrowheads="1"/>
          </p:cNvPicPr>
          <p:nvPr/>
        </p:nvPicPr>
        <p:blipFill>
          <a:blip r:embed="rId5" cstate="print"/>
          <a:srcRect l="18979" t="18000" r="14595" b="20801"/>
          <a:stretch>
            <a:fillRect/>
          </a:stretch>
        </p:blipFill>
        <p:spPr bwMode="auto">
          <a:xfrm>
            <a:off x="4788024" y="2283718"/>
            <a:ext cx="444756" cy="360040"/>
          </a:xfrm>
          <a:prstGeom prst="rect">
            <a:avLst/>
          </a:prstGeom>
          <a:noFill/>
        </p:spPr>
      </p:pic>
      <p:pic>
        <p:nvPicPr>
          <p:cNvPr id="1031" name="Picture 7" descr="C:\Users\Karen\Downloads\WhatsApp Image 2019-02-15 at 08.25.19.jpe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0352" y="1635646"/>
            <a:ext cx="504056" cy="544925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341;p35"/>
          <p:cNvSpPr txBox="1">
            <a:spLocks noGrp="1"/>
          </p:cNvSpPr>
          <p:nvPr>
            <p:ph type="title"/>
          </p:nvPr>
        </p:nvSpPr>
        <p:spPr>
          <a:xfrm>
            <a:off x="3136833" y="1066206"/>
            <a:ext cx="3147243" cy="572702"/>
          </a:xfrm>
          <a:prstGeom prst="rect">
            <a:avLst/>
          </a:prstGeom>
        </p:spPr>
        <p:txBody>
          <a:bodyPr lIns="91423" tIns="91423" rIns="91423" bIns="91423">
            <a:normAutofit fontScale="90000"/>
          </a:bodyPr>
          <a:lstStyle>
            <a:lvl1pPr defTabSz="612648">
              <a:defRPr sz="2680" b="1">
                <a:solidFill>
                  <a:srgbClr val="05003B"/>
                </a:solidFill>
              </a:defRPr>
            </a:lvl1pPr>
          </a:lstStyle>
          <a:p>
            <a:r>
              <a:rPr dirty="0"/>
              <a:t>Time 7</a:t>
            </a:r>
            <a:r>
              <a:rPr lang="pt-BR" dirty="0"/>
              <a:t> VISA Geek </a:t>
            </a:r>
            <a:endParaRPr dirty="0"/>
          </a:p>
        </p:txBody>
      </p:sp>
      <p:pic>
        <p:nvPicPr>
          <p:cNvPr id="213" name="WhatsApp Image 2019-02-15 at 04.57.03.jpeg" descr="WhatsApp Image 2019-02-15 at 04.57.03.jpeg"/>
          <p:cNvPicPr>
            <a:picLocks noChangeAspect="1"/>
          </p:cNvPicPr>
          <p:nvPr/>
        </p:nvPicPr>
        <p:blipFill>
          <a:blip r:embed="rId2" cstate="print">
            <a:extLst/>
          </a:blip>
          <a:srcRect l="25327" t="11329" r="27978" b="27150"/>
          <a:stretch>
            <a:fillRect/>
          </a:stretch>
        </p:blipFill>
        <p:spPr>
          <a:xfrm>
            <a:off x="260091" y="1805086"/>
            <a:ext cx="1535511" cy="15172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3" y="0"/>
                </a:moveTo>
                <a:cubicBezTo>
                  <a:pt x="4838" y="0"/>
                  <a:pt x="0" y="4833"/>
                  <a:pt x="0" y="10797"/>
                </a:cubicBezTo>
                <a:cubicBezTo>
                  <a:pt x="0" y="16761"/>
                  <a:pt x="4838" y="21600"/>
                  <a:pt x="10803" y="21600"/>
                </a:cubicBezTo>
                <a:cubicBezTo>
                  <a:pt x="16768" y="21600"/>
                  <a:pt x="21600" y="16762"/>
                  <a:pt x="21600" y="10797"/>
                </a:cubicBezTo>
                <a:cubicBezTo>
                  <a:pt x="21600" y="4833"/>
                  <a:pt x="16767" y="0"/>
                  <a:pt x="10803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14" name="Imagem 3" descr="Imagem 3"/>
          <p:cNvPicPr>
            <a:picLocks noChangeAspect="1"/>
          </p:cNvPicPr>
          <p:nvPr/>
        </p:nvPicPr>
        <p:blipFill>
          <a:blip r:embed="rId3" cstate="print">
            <a:extLst/>
          </a:blip>
          <a:srcRect l="16277" t="5753" r="13766" b="25811"/>
          <a:stretch>
            <a:fillRect/>
          </a:stretch>
        </p:blipFill>
        <p:spPr>
          <a:xfrm>
            <a:off x="7416342" y="1805086"/>
            <a:ext cx="1527970" cy="15172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6" y="0"/>
                  <a:pt x="0" y="4833"/>
                  <a:pt x="0" y="10797"/>
                </a:cubicBezTo>
                <a:cubicBezTo>
                  <a:pt x="0" y="16761"/>
                  <a:pt x="4836" y="21600"/>
                  <a:pt x="10800" y="21600"/>
                </a:cubicBezTo>
                <a:cubicBezTo>
                  <a:pt x="16764" y="21600"/>
                  <a:pt x="21600" y="16762"/>
                  <a:pt x="21600" y="10797"/>
                </a:cubicBezTo>
                <a:cubicBezTo>
                  <a:pt x="21600" y="4833"/>
                  <a:pt x="16764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15" name="Imagem 5" descr="Imagem 5"/>
          <p:cNvPicPr>
            <a:picLocks noChangeAspect="1"/>
          </p:cNvPicPr>
          <p:nvPr/>
        </p:nvPicPr>
        <p:blipFill>
          <a:blip r:embed="rId4" cstate="print">
            <a:extLst/>
          </a:blip>
          <a:srcRect l="13567" t="14486" r="4"/>
          <a:stretch>
            <a:fillRect/>
          </a:stretch>
        </p:blipFill>
        <p:spPr>
          <a:xfrm>
            <a:off x="3863514" y="1805086"/>
            <a:ext cx="1544242" cy="1527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3" y="0"/>
                </a:moveTo>
                <a:cubicBezTo>
                  <a:pt x="4838" y="0"/>
                  <a:pt x="0" y="4836"/>
                  <a:pt x="0" y="10800"/>
                </a:cubicBezTo>
                <a:cubicBezTo>
                  <a:pt x="0" y="16764"/>
                  <a:pt x="4838" y="21600"/>
                  <a:pt x="10803" y="21600"/>
                </a:cubicBezTo>
                <a:cubicBezTo>
                  <a:pt x="16768" y="21600"/>
                  <a:pt x="21600" y="16764"/>
                  <a:pt x="21600" y="10800"/>
                </a:cubicBezTo>
                <a:cubicBezTo>
                  <a:pt x="21600" y="4836"/>
                  <a:pt x="16768" y="0"/>
                  <a:pt x="10803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16" name="Imagem 7" descr="Imagem 7"/>
          <p:cNvPicPr>
            <a:picLocks noChangeAspect="1"/>
          </p:cNvPicPr>
          <p:nvPr/>
        </p:nvPicPr>
        <p:blipFill>
          <a:blip r:embed="rId5" cstate="print">
            <a:extLst/>
          </a:blip>
          <a:stretch>
            <a:fillRect/>
          </a:stretch>
        </p:blipFill>
        <p:spPr>
          <a:xfrm>
            <a:off x="5648140" y="1805086"/>
            <a:ext cx="1527903" cy="1527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4"/>
                  <a:pt x="4836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17" name="Imagem 9" descr="Imagem 9"/>
          <p:cNvPicPr>
            <a:picLocks noChangeAspect="1"/>
          </p:cNvPicPr>
          <p:nvPr/>
        </p:nvPicPr>
        <p:blipFill>
          <a:blip r:embed="rId6" cstate="print">
            <a:extLst/>
          </a:blip>
          <a:srcRect l="33526" t="14924" r="28609" b="36394"/>
          <a:stretch>
            <a:fillRect/>
          </a:stretch>
        </p:blipFill>
        <p:spPr>
          <a:xfrm>
            <a:off x="2035911" y="1805086"/>
            <a:ext cx="1587501" cy="153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6" y="0"/>
                  <a:pt x="0" y="4833"/>
                  <a:pt x="0" y="10797"/>
                </a:cubicBezTo>
                <a:cubicBezTo>
                  <a:pt x="0" y="16761"/>
                  <a:pt x="4836" y="21600"/>
                  <a:pt x="10800" y="21600"/>
                </a:cubicBezTo>
                <a:cubicBezTo>
                  <a:pt x="16764" y="21600"/>
                  <a:pt x="21600" y="16761"/>
                  <a:pt x="21600" y="10797"/>
                </a:cubicBezTo>
                <a:cubicBezTo>
                  <a:pt x="21600" y="4833"/>
                  <a:pt x="16764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18" name="Bruno Augusto…"/>
          <p:cNvSpPr txBox="1"/>
          <p:nvPr/>
        </p:nvSpPr>
        <p:spPr>
          <a:xfrm>
            <a:off x="1973909" y="3499234"/>
            <a:ext cx="1732846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>
                <a:solidFill>
                  <a:srgbClr val="1C4587"/>
                </a:solidFill>
              </a:rPr>
              <a:t>Bruno Augusto</a:t>
            </a:r>
          </a:p>
          <a:p>
            <a:pPr algn="ctr"/>
            <a:r>
              <a:rPr>
                <a:solidFill>
                  <a:srgbClr val="1C4587"/>
                </a:solidFill>
              </a:rPr>
              <a:t>Business &amp; Marketing</a:t>
            </a:r>
          </a:p>
        </p:txBody>
      </p:sp>
      <p:sp>
        <p:nvSpPr>
          <p:cNvPr id="219" name="Caroline Sodré…"/>
          <p:cNvSpPr txBox="1"/>
          <p:nvPr/>
        </p:nvSpPr>
        <p:spPr>
          <a:xfrm>
            <a:off x="3974880" y="3499234"/>
            <a:ext cx="1194238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>
                <a:solidFill>
                  <a:srgbClr val="1C4587"/>
                </a:solidFill>
              </a:rPr>
              <a:t>Caroline Sodré</a:t>
            </a:r>
          </a:p>
          <a:p>
            <a:pPr algn="ctr"/>
            <a:r>
              <a:rPr>
                <a:solidFill>
                  <a:srgbClr val="1C4587"/>
                </a:solidFill>
              </a:rPr>
              <a:t>Design </a:t>
            </a:r>
          </a:p>
        </p:txBody>
      </p:sp>
      <p:sp>
        <p:nvSpPr>
          <p:cNvPr id="220" name="Marcos Oliveira…"/>
          <p:cNvSpPr txBox="1"/>
          <p:nvPr/>
        </p:nvSpPr>
        <p:spPr>
          <a:xfrm>
            <a:off x="5735998" y="3499234"/>
            <a:ext cx="1373773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>
                <a:solidFill>
                  <a:srgbClr val="1C4587"/>
                </a:solidFill>
              </a:rPr>
              <a:t>Marcos Oliveira</a:t>
            </a:r>
          </a:p>
          <a:p>
            <a:pPr algn="ctr"/>
            <a:r>
              <a:rPr>
                <a:solidFill>
                  <a:srgbClr val="1C4587"/>
                </a:solidFill>
              </a:rPr>
              <a:t>Desenvolvimento</a:t>
            </a:r>
          </a:p>
        </p:txBody>
      </p:sp>
      <p:sp>
        <p:nvSpPr>
          <p:cNvPr id="221" name="Karen Malzone…"/>
          <p:cNvSpPr txBox="1"/>
          <p:nvPr/>
        </p:nvSpPr>
        <p:spPr>
          <a:xfrm>
            <a:off x="7493406" y="3499234"/>
            <a:ext cx="1373774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dirty="0">
                <a:solidFill>
                  <a:srgbClr val="1C4587"/>
                </a:solidFill>
              </a:rPr>
              <a:t>Karen </a:t>
            </a:r>
            <a:r>
              <a:rPr dirty="0" err="1">
                <a:solidFill>
                  <a:srgbClr val="1C4587"/>
                </a:solidFill>
              </a:rPr>
              <a:t>Malzoni</a:t>
            </a:r>
            <a:endParaRPr dirty="0">
              <a:solidFill>
                <a:srgbClr val="1C4587"/>
              </a:solidFill>
            </a:endParaRPr>
          </a:p>
          <a:p>
            <a:pPr algn="ctr"/>
            <a:r>
              <a:rPr dirty="0" err="1">
                <a:solidFill>
                  <a:srgbClr val="1C4587"/>
                </a:solidFill>
              </a:rPr>
              <a:t>Desenvolvimento</a:t>
            </a:r>
            <a:endParaRPr dirty="0">
              <a:solidFill>
                <a:srgbClr val="1C4587"/>
              </a:solidFill>
            </a:endParaRPr>
          </a:p>
        </p:txBody>
      </p:sp>
      <p:sp>
        <p:nvSpPr>
          <p:cNvPr id="222" name="Adrielle Costa…"/>
          <p:cNvSpPr txBox="1"/>
          <p:nvPr/>
        </p:nvSpPr>
        <p:spPr>
          <a:xfrm>
            <a:off x="244545" y="3499234"/>
            <a:ext cx="1373773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>
                <a:solidFill>
                  <a:srgbClr val="1C4587"/>
                </a:solidFill>
              </a:rPr>
              <a:t>Adrielle Costa</a:t>
            </a:r>
          </a:p>
          <a:p>
            <a:pPr algn="ctr"/>
            <a:r>
              <a:rPr>
                <a:solidFill>
                  <a:srgbClr val="1C4587"/>
                </a:solidFill>
              </a:rPr>
              <a:t>Desenvolvimento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414</Words>
  <Application>Microsoft Office PowerPoint</Application>
  <PresentationFormat>Apresentação na tela (16:9)</PresentationFormat>
  <Paragraphs>69</Paragraphs>
  <Slides>10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Simple Light</vt:lpstr>
      <vt:lpstr>Slide 1</vt:lpstr>
      <vt:lpstr>Cenário de Mercado </vt:lpstr>
      <vt:lpstr>Jornada do usuário – Momento de compra</vt:lpstr>
      <vt:lpstr>Dores</vt:lpstr>
      <vt:lpstr>Proposta de solução </vt:lpstr>
      <vt:lpstr>Benefícios e diferenciais</vt:lpstr>
      <vt:lpstr>Modelo de negócio </vt:lpstr>
      <vt:lpstr>Competitividade de Mercado </vt:lpstr>
      <vt:lpstr>Time 7 VISA Geek 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Karen</cp:lastModifiedBy>
  <cp:revision>18</cp:revision>
  <dcterms:modified xsi:type="dcterms:W3CDTF">2019-02-15T13:49:25Z</dcterms:modified>
</cp:coreProperties>
</file>