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Krona One"/>
      <p:regular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KronaOne-regular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bc2b38b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bc2b38b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ebc2b38b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ebc2b38b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bc2b38b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bc2b38b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f2eae88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f2eae88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f2eae88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f2eae88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f2eae8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f2eae8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bc2b38b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bc2b38b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ef20770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ef20770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f207707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ef207707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f207707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f207707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f207707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f207707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f207707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ef207707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f207707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f207707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f207707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ef207707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ef0a762a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ef0a762a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ef0a762a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ef0a762a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bc2b38b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bc2b38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bc2b38b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bc2b38b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bc2b38b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bc2b38b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f1925e1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ef1925e1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bc2b38b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bc2b38b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bc2b38b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bc2b38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">
  <p:cSld name="TITLE_AND_BODY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0" name="Google Shape;62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6.jpg"/><Relationship Id="rId6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Relationship Id="rId6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7.jpg"/><Relationship Id="rId5" Type="http://schemas.openxmlformats.org/officeDocument/2006/relationships/image" Target="../media/image30.jpg"/><Relationship Id="rId6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7.jpg"/><Relationship Id="rId6" Type="http://schemas.openxmlformats.org/officeDocument/2006/relationships/image" Target="../media/image3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jpg"/><Relationship Id="rId4" Type="http://schemas.openxmlformats.org/officeDocument/2006/relationships/image" Target="../media/image40.jpg"/><Relationship Id="rId5" Type="http://schemas.openxmlformats.org/officeDocument/2006/relationships/image" Target="../media/image39.jpg"/><Relationship Id="rId6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jpg"/><Relationship Id="rId4" Type="http://schemas.openxmlformats.org/officeDocument/2006/relationships/image" Target="../media/image43.jpg"/><Relationship Id="rId5" Type="http://schemas.openxmlformats.org/officeDocument/2006/relationships/image" Target="../media/image36.jpg"/><Relationship Id="rId6" Type="http://schemas.openxmlformats.org/officeDocument/2006/relationships/image" Target="../media/image4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jpg"/><Relationship Id="rId4" Type="http://schemas.openxmlformats.org/officeDocument/2006/relationships/image" Target="../media/image35.jpg"/><Relationship Id="rId5" Type="http://schemas.openxmlformats.org/officeDocument/2006/relationships/image" Target="../media/image46.jpg"/><Relationship Id="rId6" Type="http://schemas.openxmlformats.org/officeDocument/2006/relationships/image" Target="../media/image4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MAADB</a:t>
            </a:r>
            <a:endParaRPr/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Marco Scalerandi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Matricola: 855193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MongoDB</a:t>
            </a:r>
            <a:endParaRPr/>
          </a:p>
        </p:txBody>
      </p:sp>
      <p:sp>
        <p:nvSpPr>
          <p:cNvPr id="688" name="Google Shape;688;p39"/>
          <p:cNvSpPr txBox="1"/>
          <p:nvPr/>
        </p:nvSpPr>
        <p:spPr>
          <a:xfrm>
            <a:off x="1025550" y="1098100"/>
            <a:ext cx="77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 creato i database “messaggio_twitter”, “risorsa_lessicale”, “token_twitter”, “tokens_aggregati”. Ogni db contiene 8 collezioni, una per ogni emozione.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9" name="Google Shape;6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88" y="1902975"/>
            <a:ext cx="2964575" cy="1337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0" name="Google Shape;6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213" y="1806600"/>
            <a:ext cx="2423401" cy="15302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1" name="Google Shape;6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50" y="3409750"/>
            <a:ext cx="3622261" cy="1337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2" name="Google Shape;69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477" y="3473775"/>
            <a:ext cx="2028875" cy="12735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599100" y="3082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in Python</a:t>
            </a:r>
            <a:endParaRPr/>
          </a:p>
        </p:txBody>
      </p:sp>
      <p:pic>
        <p:nvPicPr>
          <p:cNvPr id="698" name="Google Shape;6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" y="1152450"/>
            <a:ext cx="4286651" cy="18613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9" name="Google Shape;6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50" y="1152449"/>
            <a:ext cx="4616699" cy="22058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0" name="Google Shape;70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50" y="3129725"/>
            <a:ext cx="2531689" cy="18613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Come funziona?</a:t>
            </a:r>
            <a:endParaRPr/>
          </a:p>
        </p:txBody>
      </p:sp>
      <p:sp>
        <p:nvSpPr>
          <p:cNvPr id="706" name="Google Shape;706;p41"/>
          <p:cNvSpPr txBox="1"/>
          <p:nvPr/>
        </p:nvSpPr>
        <p:spPr>
          <a:xfrm>
            <a:off x="434250" y="1652050"/>
            <a:ext cx="8086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è il nuovo modo di fare aggregazione su MongoDB. Introdotto nella versione …, ha mandato in pensione Map-Reduce (deprecato nella versione 5.0).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funziona come una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pipeline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I documenti da aggregare entrano nella pipeline e vengono processati in sequenza dagli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è composto da un operatore (es. $match, $exists, $group, ecc.).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 rendere persistente il risultato usiamo gli stage finali come $merge o $out.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funziona con le sharded collections.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La mia pipeline</a:t>
            </a:r>
            <a:endParaRPr/>
          </a:p>
        </p:txBody>
      </p:sp>
      <p:pic>
        <p:nvPicPr>
          <p:cNvPr id="712" name="Google Shape;7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50" y="1431900"/>
            <a:ext cx="5592901" cy="36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La mia pipeline</a:t>
            </a:r>
            <a:endParaRPr/>
          </a:p>
        </p:txBody>
      </p:sp>
      <p:pic>
        <p:nvPicPr>
          <p:cNvPr id="718" name="Google Shape;7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52700"/>
            <a:ext cx="8839200" cy="304539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3"/>
          <p:cNvSpPr txBox="1"/>
          <p:nvPr/>
        </p:nvSpPr>
        <p:spPr>
          <a:xfrm>
            <a:off x="2943450" y="4557500"/>
            <a:ext cx="31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Perchè $merge e non $out?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MySQL vs MongoDB: Pro e Contro</a:t>
            </a:r>
            <a:endParaRPr/>
          </a:p>
        </p:txBody>
      </p:sp>
      <p:sp>
        <p:nvSpPr>
          <p:cNvPr id="725" name="Google Shape;725;p44"/>
          <p:cNvSpPr txBox="1"/>
          <p:nvPr/>
        </p:nvSpPr>
        <p:spPr>
          <a:xfrm>
            <a:off x="885625" y="1294400"/>
            <a:ext cx="7272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MySQL: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vincoli di chiave esterna, in fase di development, sono molto fastidiosi.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Avere uno schema e dei vincoli ti permette di mantenere il database consistente e organizzato in maniera semplice.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Facilità nel creare query CRUD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avere uno schema, in fase di development, può rendere la vita più facile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struttura a documenti si interfaccia alla perfezione con i dizionari di python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Possibilità di fare aggregazione in maniera integrata al database.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 Atlas, la configurazione dei replica set è quasi automatica. In compenso, ti costringe ad utilizzare internet e quindi un rallentamento rispetto al localhost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5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31" name="Google Shape;731;p45"/>
          <p:cNvPicPr preferRelativeResize="0"/>
          <p:nvPr/>
        </p:nvPicPr>
        <p:blipFill rotWithShape="1">
          <a:blip r:embed="rId3">
            <a:alphaModFix/>
          </a:blip>
          <a:srcRect b="20694" l="8477" r="4216" t="15074"/>
          <a:stretch/>
        </p:blipFill>
        <p:spPr>
          <a:xfrm>
            <a:off x="599113" y="951537"/>
            <a:ext cx="3625614" cy="20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5"/>
          <p:cNvPicPr preferRelativeResize="0"/>
          <p:nvPr/>
        </p:nvPicPr>
        <p:blipFill rotWithShape="1">
          <a:blip r:embed="rId4">
            <a:alphaModFix/>
          </a:blip>
          <a:srcRect b="19298" l="8419" r="8052" t="14520"/>
          <a:stretch/>
        </p:blipFill>
        <p:spPr>
          <a:xfrm>
            <a:off x="4835925" y="951538"/>
            <a:ext cx="3366350" cy="20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5"/>
          <p:cNvPicPr preferRelativeResize="0"/>
          <p:nvPr/>
        </p:nvPicPr>
        <p:blipFill rotWithShape="1">
          <a:blip r:embed="rId5">
            <a:alphaModFix/>
          </a:blip>
          <a:srcRect b="19263" l="8251" r="6859" t="17159"/>
          <a:stretch/>
        </p:blipFill>
        <p:spPr>
          <a:xfrm>
            <a:off x="728738" y="3098804"/>
            <a:ext cx="3366350" cy="189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5"/>
          <p:cNvPicPr preferRelativeResize="0"/>
          <p:nvPr/>
        </p:nvPicPr>
        <p:blipFill rotWithShape="1">
          <a:blip r:embed="rId6">
            <a:alphaModFix/>
          </a:blip>
          <a:srcRect b="23116" l="7434" r="5714" t="14407"/>
          <a:stretch/>
        </p:blipFill>
        <p:spPr>
          <a:xfrm>
            <a:off x="4835925" y="2952000"/>
            <a:ext cx="3708101" cy="2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6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40" name="Google Shape;740;p46"/>
          <p:cNvPicPr preferRelativeResize="0"/>
          <p:nvPr/>
        </p:nvPicPr>
        <p:blipFill rotWithShape="1">
          <a:blip r:embed="rId3">
            <a:alphaModFix/>
          </a:blip>
          <a:srcRect b="22066" l="9817" r="8302" t="17952"/>
          <a:stretch/>
        </p:blipFill>
        <p:spPr>
          <a:xfrm>
            <a:off x="723900" y="875650"/>
            <a:ext cx="3708701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6"/>
          <p:cNvPicPr preferRelativeResize="0"/>
          <p:nvPr/>
        </p:nvPicPr>
        <p:blipFill rotWithShape="1">
          <a:blip r:embed="rId4">
            <a:alphaModFix/>
          </a:blip>
          <a:srcRect b="22749" l="10751" r="7616" t="15598"/>
          <a:stretch/>
        </p:blipFill>
        <p:spPr>
          <a:xfrm>
            <a:off x="4585000" y="880950"/>
            <a:ext cx="3597200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6"/>
          <p:cNvPicPr preferRelativeResize="0"/>
          <p:nvPr/>
        </p:nvPicPr>
        <p:blipFill rotWithShape="1">
          <a:blip r:embed="rId5">
            <a:alphaModFix/>
          </a:blip>
          <a:srcRect b="20895" l="9183" r="8158" t="16768"/>
          <a:stretch/>
        </p:blipFill>
        <p:spPr>
          <a:xfrm>
            <a:off x="884200" y="2976200"/>
            <a:ext cx="3388101" cy="1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6"/>
          <p:cNvPicPr preferRelativeResize="0"/>
          <p:nvPr/>
        </p:nvPicPr>
        <p:blipFill rotWithShape="1">
          <a:blip r:embed="rId6">
            <a:alphaModFix/>
          </a:blip>
          <a:srcRect b="22195" l="9810" r="7959" t="15789"/>
          <a:stretch/>
        </p:blipFill>
        <p:spPr>
          <a:xfrm>
            <a:off x="4689550" y="2976204"/>
            <a:ext cx="3388101" cy="1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7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49" name="Google Shape;749;p47"/>
          <p:cNvPicPr preferRelativeResize="0"/>
          <p:nvPr/>
        </p:nvPicPr>
        <p:blipFill rotWithShape="1">
          <a:blip r:embed="rId3">
            <a:alphaModFix/>
          </a:blip>
          <a:srcRect b="21090" l="10109" r="7164" t="15877"/>
          <a:stretch/>
        </p:blipFill>
        <p:spPr>
          <a:xfrm>
            <a:off x="1025275" y="1008200"/>
            <a:ext cx="3349250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7"/>
          <p:cNvPicPr preferRelativeResize="0"/>
          <p:nvPr/>
        </p:nvPicPr>
        <p:blipFill rotWithShape="1">
          <a:blip r:embed="rId4">
            <a:alphaModFix/>
          </a:blip>
          <a:srcRect b="22099" l="8119" r="8519" t="17220"/>
          <a:stretch/>
        </p:blipFill>
        <p:spPr>
          <a:xfrm>
            <a:off x="4921350" y="1008200"/>
            <a:ext cx="3349250" cy="1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47"/>
          <p:cNvPicPr preferRelativeResize="0"/>
          <p:nvPr/>
        </p:nvPicPr>
        <p:blipFill rotWithShape="1">
          <a:blip r:embed="rId5">
            <a:alphaModFix/>
          </a:blip>
          <a:srcRect b="21476" l="11087" r="9091" t="17562"/>
          <a:stretch/>
        </p:blipFill>
        <p:spPr>
          <a:xfrm>
            <a:off x="1025275" y="2922075"/>
            <a:ext cx="3520125" cy="2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7"/>
          <p:cNvPicPr preferRelativeResize="0"/>
          <p:nvPr/>
        </p:nvPicPr>
        <p:blipFill rotWithShape="1">
          <a:blip r:embed="rId6">
            <a:alphaModFix/>
          </a:blip>
          <a:srcRect b="19922" l="10684" r="10226" t="18588"/>
          <a:stretch/>
        </p:blipFill>
        <p:spPr>
          <a:xfrm>
            <a:off x="4921350" y="3040075"/>
            <a:ext cx="3135565" cy="18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8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58" name="Google Shape;758;p48"/>
          <p:cNvPicPr preferRelativeResize="0"/>
          <p:nvPr/>
        </p:nvPicPr>
        <p:blipFill rotWithShape="1">
          <a:blip r:embed="rId3">
            <a:alphaModFix/>
          </a:blip>
          <a:srcRect b="20758" l="11303" r="8529" t="18687"/>
          <a:stretch/>
        </p:blipFill>
        <p:spPr>
          <a:xfrm>
            <a:off x="599100" y="906050"/>
            <a:ext cx="3665950" cy="20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8"/>
          <p:cNvPicPr preferRelativeResize="0"/>
          <p:nvPr/>
        </p:nvPicPr>
        <p:blipFill rotWithShape="1">
          <a:blip r:embed="rId4">
            <a:alphaModFix/>
          </a:blip>
          <a:srcRect b="21673" l="10807" r="6881" t="15595"/>
          <a:stretch/>
        </p:blipFill>
        <p:spPr>
          <a:xfrm>
            <a:off x="4488350" y="940888"/>
            <a:ext cx="3512125" cy="20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8"/>
          <p:cNvPicPr preferRelativeResize="0"/>
          <p:nvPr/>
        </p:nvPicPr>
        <p:blipFill rotWithShape="1">
          <a:blip r:embed="rId5">
            <a:alphaModFix/>
          </a:blip>
          <a:srcRect b="20841" l="9736" r="9062" t="17771"/>
          <a:stretch/>
        </p:blipFill>
        <p:spPr>
          <a:xfrm>
            <a:off x="676013" y="2982943"/>
            <a:ext cx="3512125" cy="199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8"/>
          <p:cNvPicPr preferRelativeResize="0"/>
          <p:nvPr/>
        </p:nvPicPr>
        <p:blipFill rotWithShape="1">
          <a:blip r:embed="rId6">
            <a:alphaModFix/>
          </a:blip>
          <a:srcRect b="20365" l="9468" r="7763" t="15309"/>
          <a:stretch/>
        </p:blipFill>
        <p:spPr>
          <a:xfrm>
            <a:off x="4488350" y="2982949"/>
            <a:ext cx="3416275" cy="19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632" name="Google Shape;632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Il progetto nasce con lo scopo di fare Sentiment Analysis su un dataset di Tweets per: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Visualizzare delle word cloud delle parole, emoji, emoticons e hashtags più utilizzati nei messaggi per ogni sentimento.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Visualizzare un istogramma che rappresenta la percentuale di parole in comune tra le risorse lessicali e i tweets.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Progettare, implementare e valutare due database (MySQL e MongoDB) a supporto di questo progetto.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67" name="Google Shape;767;p49"/>
          <p:cNvPicPr preferRelativeResize="0"/>
          <p:nvPr/>
        </p:nvPicPr>
        <p:blipFill rotWithShape="1">
          <a:blip r:embed="rId3">
            <a:alphaModFix/>
          </a:blip>
          <a:srcRect b="22143" l="9326" r="8504" t="17272"/>
          <a:stretch/>
        </p:blipFill>
        <p:spPr>
          <a:xfrm>
            <a:off x="488225" y="952350"/>
            <a:ext cx="3862050" cy="213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9"/>
          <p:cNvPicPr preferRelativeResize="0"/>
          <p:nvPr/>
        </p:nvPicPr>
        <p:blipFill rotWithShape="1">
          <a:blip r:embed="rId4">
            <a:alphaModFix/>
          </a:blip>
          <a:srcRect b="21133" l="10069" r="8397" t="17448"/>
          <a:stretch/>
        </p:blipFill>
        <p:spPr>
          <a:xfrm>
            <a:off x="4780150" y="990450"/>
            <a:ext cx="3551200" cy="20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9"/>
          <p:cNvPicPr preferRelativeResize="0"/>
          <p:nvPr/>
        </p:nvPicPr>
        <p:blipFill rotWithShape="1">
          <a:blip r:embed="rId5">
            <a:alphaModFix/>
          </a:blip>
          <a:srcRect b="21400" l="10773" r="8221" t="16641"/>
          <a:stretch/>
        </p:blipFill>
        <p:spPr>
          <a:xfrm>
            <a:off x="488225" y="3088025"/>
            <a:ext cx="3654581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9"/>
          <p:cNvPicPr preferRelativeResize="0"/>
          <p:nvPr/>
        </p:nvPicPr>
        <p:blipFill rotWithShape="1">
          <a:blip r:embed="rId6">
            <a:alphaModFix/>
          </a:blip>
          <a:srcRect b="21081" l="10335" r="7244" t="18583"/>
          <a:stretch/>
        </p:blipFill>
        <p:spPr>
          <a:xfrm>
            <a:off x="4683525" y="3101112"/>
            <a:ext cx="3551200" cy="194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76" name="Google Shape;776;p50"/>
          <p:cNvPicPr preferRelativeResize="0"/>
          <p:nvPr/>
        </p:nvPicPr>
        <p:blipFill rotWithShape="1">
          <a:blip r:embed="rId3">
            <a:alphaModFix/>
          </a:blip>
          <a:srcRect b="21697" l="10109" r="8030" t="17200"/>
          <a:stretch/>
        </p:blipFill>
        <p:spPr>
          <a:xfrm>
            <a:off x="710600" y="928775"/>
            <a:ext cx="3345650" cy="18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0"/>
          <p:cNvPicPr preferRelativeResize="0"/>
          <p:nvPr/>
        </p:nvPicPr>
        <p:blipFill rotWithShape="1">
          <a:blip r:embed="rId4">
            <a:alphaModFix/>
          </a:blip>
          <a:srcRect b="20997" l="10488" r="7892" t="17478"/>
          <a:stretch/>
        </p:blipFill>
        <p:spPr>
          <a:xfrm>
            <a:off x="4459550" y="876000"/>
            <a:ext cx="3499650" cy="19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 rotWithShape="1">
          <a:blip r:embed="rId5">
            <a:alphaModFix/>
          </a:blip>
          <a:srcRect b="21299" l="9601" r="7985" t="17881"/>
          <a:stretch/>
        </p:blipFill>
        <p:spPr>
          <a:xfrm>
            <a:off x="596188" y="2925750"/>
            <a:ext cx="3574474" cy="19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0"/>
          <p:cNvPicPr preferRelativeResize="0"/>
          <p:nvPr/>
        </p:nvPicPr>
        <p:blipFill rotWithShape="1">
          <a:blip r:embed="rId6">
            <a:alphaModFix/>
          </a:blip>
          <a:srcRect b="19330" l="10418" r="8877" t="17039"/>
          <a:stretch/>
        </p:blipFill>
        <p:spPr>
          <a:xfrm>
            <a:off x="4536549" y="2925750"/>
            <a:ext cx="3345650" cy="19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1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85" name="Google Shape;785;p51"/>
          <p:cNvPicPr preferRelativeResize="0"/>
          <p:nvPr/>
        </p:nvPicPr>
        <p:blipFill rotWithShape="1">
          <a:blip r:embed="rId3">
            <a:alphaModFix/>
          </a:blip>
          <a:srcRect b="21328" l="9149" r="7294" t="18317"/>
          <a:stretch/>
        </p:blipFill>
        <p:spPr>
          <a:xfrm>
            <a:off x="891175" y="846725"/>
            <a:ext cx="3583250" cy="19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1"/>
          <p:cNvPicPr preferRelativeResize="0"/>
          <p:nvPr/>
        </p:nvPicPr>
        <p:blipFill rotWithShape="1">
          <a:blip r:embed="rId4">
            <a:alphaModFix/>
          </a:blip>
          <a:srcRect b="21733" l="10212" r="7692" t="16610"/>
          <a:stretch/>
        </p:blipFill>
        <p:spPr>
          <a:xfrm>
            <a:off x="4654700" y="808075"/>
            <a:ext cx="3583250" cy="2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1"/>
          <p:cNvPicPr preferRelativeResize="0"/>
          <p:nvPr/>
        </p:nvPicPr>
        <p:blipFill rotWithShape="1">
          <a:blip r:embed="rId5">
            <a:alphaModFix/>
          </a:blip>
          <a:srcRect b="20514" l="8053" r="7436" t="16089"/>
          <a:stretch/>
        </p:blipFill>
        <p:spPr>
          <a:xfrm>
            <a:off x="891175" y="2905975"/>
            <a:ext cx="3450150" cy="19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1"/>
          <p:cNvPicPr preferRelativeResize="0"/>
          <p:nvPr/>
        </p:nvPicPr>
        <p:blipFill rotWithShape="1">
          <a:blip r:embed="rId6">
            <a:alphaModFix/>
          </a:blip>
          <a:srcRect b="20115" l="9688" r="7578" t="17703"/>
          <a:stretch/>
        </p:blipFill>
        <p:spPr>
          <a:xfrm>
            <a:off x="4654700" y="2826450"/>
            <a:ext cx="3583250" cy="201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2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94" name="Google Shape;794;p52"/>
          <p:cNvPicPr preferRelativeResize="0"/>
          <p:nvPr/>
        </p:nvPicPr>
        <p:blipFill rotWithShape="1">
          <a:blip r:embed="rId3">
            <a:alphaModFix/>
          </a:blip>
          <a:srcRect b="20212" l="11121" r="7286" t="16818"/>
          <a:stretch/>
        </p:blipFill>
        <p:spPr>
          <a:xfrm>
            <a:off x="919700" y="855100"/>
            <a:ext cx="3652301" cy="21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2"/>
          <p:cNvPicPr preferRelativeResize="0"/>
          <p:nvPr/>
        </p:nvPicPr>
        <p:blipFill rotWithShape="1">
          <a:blip r:embed="rId4">
            <a:alphaModFix/>
          </a:blip>
          <a:srcRect b="20375" l="9801" r="7203" t="17427"/>
          <a:stretch/>
        </p:blipFill>
        <p:spPr>
          <a:xfrm>
            <a:off x="4724400" y="880950"/>
            <a:ext cx="3541450" cy="19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2"/>
          <p:cNvPicPr preferRelativeResize="0"/>
          <p:nvPr/>
        </p:nvPicPr>
        <p:blipFill rotWithShape="1">
          <a:blip r:embed="rId5">
            <a:alphaModFix/>
          </a:blip>
          <a:srcRect b="20406" l="9872" r="7856" t="15903"/>
          <a:stretch/>
        </p:blipFill>
        <p:spPr>
          <a:xfrm>
            <a:off x="1031200" y="3095575"/>
            <a:ext cx="3265026" cy="1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2"/>
          <p:cNvPicPr preferRelativeResize="0"/>
          <p:nvPr/>
        </p:nvPicPr>
        <p:blipFill rotWithShape="1">
          <a:blip r:embed="rId6">
            <a:alphaModFix/>
          </a:blip>
          <a:srcRect b="21469" l="9947" r="8645" t="17521"/>
          <a:stretch/>
        </p:blipFill>
        <p:spPr>
          <a:xfrm>
            <a:off x="4724400" y="3023850"/>
            <a:ext cx="3541450" cy="1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</a:t>
            </a:r>
            <a:r>
              <a:rPr lang="it"/>
              <a:t>isultati: istogramma</a:t>
            </a:r>
            <a:endParaRPr/>
          </a:p>
        </p:txBody>
      </p:sp>
      <p:pic>
        <p:nvPicPr>
          <p:cNvPr id="803" name="Google Shape;8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50" y="1109550"/>
            <a:ext cx="4972200" cy="3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usate</a:t>
            </a:r>
            <a:endParaRPr/>
          </a:p>
        </p:txBody>
      </p:sp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2540350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Python</a:t>
            </a:r>
            <a:endParaRPr/>
          </a:p>
        </p:txBody>
      </p:sp>
      <p:sp>
        <p:nvSpPr>
          <p:cNvPr id="639" name="Google Shape;639;p32"/>
          <p:cNvSpPr txBox="1"/>
          <p:nvPr>
            <p:ph idx="2" type="subTitle"/>
          </p:nvPr>
        </p:nvSpPr>
        <p:spPr>
          <a:xfrm>
            <a:off x="449475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Python 3.9</a:t>
            </a:r>
            <a:endParaRPr/>
          </a:p>
        </p:txBody>
      </p:sp>
      <p:sp>
        <p:nvSpPr>
          <p:cNvPr id="640" name="Google Shape;640;p32"/>
          <p:cNvSpPr txBox="1"/>
          <p:nvPr>
            <p:ph idx="3" type="subTitle"/>
          </p:nvPr>
        </p:nvSpPr>
        <p:spPr>
          <a:xfrm>
            <a:off x="4707425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MySQL</a:t>
            </a:r>
            <a:endParaRPr/>
          </a:p>
        </p:txBody>
      </p:sp>
      <p:sp>
        <p:nvSpPr>
          <p:cNvPr id="641" name="Google Shape;641;p32"/>
          <p:cNvSpPr txBox="1"/>
          <p:nvPr>
            <p:ph idx="4" type="subTitle"/>
          </p:nvPr>
        </p:nvSpPr>
        <p:spPr>
          <a:xfrm>
            <a:off x="6798300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MongoDB</a:t>
            </a:r>
            <a:endParaRPr/>
          </a:p>
        </p:txBody>
      </p:sp>
      <p:sp>
        <p:nvSpPr>
          <p:cNvPr id="642" name="Google Shape;642;p32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“re” e “Spacy” per 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“wordcloud” per le wordcloud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“matplotlib” per istogrammi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2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Cloud con il servizio MongoDB Atlas</a:t>
            </a:r>
            <a:endParaRPr/>
          </a:p>
        </p:txBody>
      </p:sp>
      <p:sp>
        <p:nvSpPr>
          <p:cNvPr id="645" name="Google Shape;645;p32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XAMPP in locale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progetto</a:t>
            </a:r>
            <a:endParaRPr/>
          </a:p>
        </p:txBody>
      </p:sp>
      <p:sp>
        <p:nvSpPr>
          <p:cNvPr id="651" name="Google Shape;651;p33"/>
          <p:cNvSpPr txBox="1"/>
          <p:nvPr/>
        </p:nvSpPr>
        <p:spPr>
          <a:xfrm>
            <a:off x="221950" y="1372950"/>
            <a:ext cx="836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coniene file di inizializzazione dei 2 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contiene risorse quali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per le wordcloud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immagini_output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Risorse_lessicali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Twitter_messaggi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src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contiene il codice sorgente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aggregazione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consente di fare aggregazione (Map-Reduce)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per dialogare con i 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interfaccia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mongodb_dao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mysql_dao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preprocessing_text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consente di estrarre parole, emoji,emoticons e hashtags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utils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main.py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inizio del programma demo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Pipeline</a:t>
            </a:r>
            <a:endParaRPr/>
          </a:p>
        </p:txBody>
      </p:sp>
      <p:pic>
        <p:nvPicPr>
          <p:cNvPr id="657" name="Google Shape;6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00" y="1716725"/>
            <a:ext cx="78378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 tweets</a:t>
            </a:r>
            <a:endParaRPr/>
          </a:p>
        </p:txBody>
      </p:sp>
      <p:pic>
        <p:nvPicPr>
          <p:cNvPr id="663" name="Google Shape;6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00" y="1516150"/>
            <a:ext cx="77628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 tweets</a:t>
            </a:r>
            <a:endParaRPr/>
          </a:p>
        </p:txBody>
      </p:sp>
      <p:sp>
        <p:nvSpPr>
          <p:cNvPr id="669" name="Google Shape;669;p36"/>
          <p:cNvSpPr txBox="1"/>
          <p:nvPr/>
        </p:nvSpPr>
        <p:spPr>
          <a:xfrm>
            <a:off x="923575" y="1279375"/>
            <a:ext cx="2663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Restituisce in output: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0" name="Google Shape;6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75" y="1257750"/>
            <a:ext cx="4549651" cy="35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7"/>
          <p:cNvSpPr txBox="1"/>
          <p:nvPr>
            <p:ph type="title"/>
          </p:nvPr>
        </p:nvSpPr>
        <p:spPr>
          <a:xfrm>
            <a:off x="599100" y="4606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Databases - Schema ER</a:t>
            </a:r>
            <a:endParaRPr/>
          </a:p>
        </p:txBody>
      </p:sp>
      <p:pic>
        <p:nvPicPr>
          <p:cNvPr id="676" name="Google Shape;6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50" y="952800"/>
            <a:ext cx="653833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MySQL DB</a:t>
            </a:r>
            <a:endParaRPr/>
          </a:p>
        </p:txBody>
      </p:sp>
      <p:pic>
        <p:nvPicPr>
          <p:cNvPr id="682" name="Google Shape;682;p38"/>
          <p:cNvPicPr preferRelativeResize="0"/>
          <p:nvPr/>
        </p:nvPicPr>
        <p:blipFill rotWithShape="1">
          <a:blip r:embed="rId3">
            <a:alphaModFix/>
          </a:blip>
          <a:srcRect b="0" l="0" r="1244" t="0"/>
          <a:stretch/>
        </p:blipFill>
        <p:spPr>
          <a:xfrm>
            <a:off x="472500" y="1228025"/>
            <a:ext cx="8355451" cy="34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