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7" r:id="rId8"/>
    <p:sldId id="265" r:id="rId9"/>
    <p:sldId id="266" r:id="rId10"/>
    <p:sldId id="264" r:id="rId11"/>
    <p:sldId id="269" r:id="rId12"/>
    <p:sldId id="268" r:id="rId13"/>
    <p:sldId id="261" r:id="rId14"/>
    <p:sldId id="262" r:id="rId15"/>
    <p:sldId id="26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AB81C-1C07-D40F-8AB7-1EFB4E68028F}" v="118" dt="2021-12-07T21:43:19.439"/>
    <p1510:client id="{2FC6B5E3-7441-4751-95BD-5F90360F0774}" v="301" dt="2021-12-07T20:24:44.014"/>
    <p1510:client id="{6FCEDF6C-170E-4686-BDAA-DBD85E0AF0AE}" v="219" dt="2021-12-06T23:08:14.115"/>
    <p1510:client id="{B04B8B34-9C9E-F1CE-83C9-61A2DB70BA6A}" v="160" dt="2021-12-07T22:32:11.475"/>
    <p1510:client id="{BC855DAB-9CA9-2081-D713-79676D214579}" v="60" dt="2021-12-07T19:28:10.673"/>
    <p1510:client id="{EBDFF56E-9FB9-4A45-8725-864AB36BAB21}" v="262" dt="2021-12-07T23:20:35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3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2017.igem.org/Team:Macquarie_Australia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mru.org/courses/principles-economics-macroeconomics/why-governments-create-infla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creditcardguide.com/inflation-hits-the-miles-and-points-gam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F5ED50D-B90C-443C-A6F0-E0C813363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INFLATION</a:t>
            </a:r>
            <a:br>
              <a:rPr lang="en-US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ARE TWITTER USERS NOTICING INFLATION?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7892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PATRICIA MARTINEZ SANZ </a:t>
            </a:r>
          </a:p>
          <a:p>
            <a:r>
              <a:rPr lang="en-US">
                <a:solidFill>
                  <a:schemeClr val="tx1"/>
                </a:solidFill>
              </a:rPr>
              <a:t>ANA PACELLA</a:t>
            </a:r>
          </a:p>
          <a:p>
            <a:r>
              <a:rPr lang="en-US">
                <a:solidFill>
                  <a:schemeClr val="tx1"/>
                </a:solidFill>
              </a:rPr>
              <a:t>MARCOS CASTILLO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4A42E814-F6F6-4476-A8EF-CABF8DD90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12865" y="3085214"/>
            <a:ext cx="740735" cy="74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730" y="240907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ASSOCIATION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B977-406E-4AA9-AB39-632A2EED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BF280E-DDAD-4B1E-8D2F-BEE6E3CD0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60288"/>
              </p:ext>
            </p:extLst>
          </p:nvPr>
        </p:nvGraphicFramePr>
        <p:xfrm>
          <a:off x="643468" y="1079176"/>
          <a:ext cx="6250771" cy="453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849">
                  <a:extLst>
                    <a:ext uri="{9D8B030D-6E8A-4147-A177-3AD203B41FA5}">
                      <a16:colId xmlns:a16="http://schemas.microsoft.com/office/drawing/2014/main" val="3161657436"/>
                    </a:ext>
                  </a:extLst>
                </a:gridCol>
                <a:gridCol w="1237176">
                  <a:extLst>
                    <a:ext uri="{9D8B030D-6E8A-4147-A177-3AD203B41FA5}">
                      <a16:colId xmlns:a16="http://schemas.microsoft.com/office/drawing/2014/main" val="606792738"/>
                    </a:ext>
                  </a:extLst>
                </a:gridCol>
                <a:gridCol w="1540570">
                  <a:extLst>
                    <a:ext uri="{9D8B030D-6E8A-4147-A177-3AD203B41FA5}">
                      <a16:colId xmlns:a16="http://schemas.microsoft.com/office/drawing/2014/main" val="3259372235"/>
                    </a:ext>
                  </a:extLst>
                </a:gridCol>
                <a:gridCol w="1237176">
                  <a:extLst>
                    <a:ext uri="{9D8B030D-6E8A-4147-A177-3AD203B41FA5}">
                      <a16:colId xmlns:a16="http://schemas.microsoft.com/office/drawing/2014/main" val="4180035815"/>
                    </a:ext>
                  </a:extLst>
                </a:gridCol>
              </a:tblGrid>
              <a:tr h="412617"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>
                          <a:effectLst/>
                        </a:rPr>
                        <a:t>DATA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52768961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>
                          <a:effectLst/>
                        </a:rPr>
                        <a:t>@SenateDems</a:t>
                      </a:r>
                      <a:endParaRPr lang="en-US" sz="2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>
                          <a:effectLst/>
                        </a:rPr>
                        <a:t>It</a:t>
                      </a:r>
                      <a:endParaRPr lang="en-US" sz="2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>
                          <a:effectLst/>
                        </a:rPr>
                        <a:t>is</a:t>
                      </a:r>
                      <a:endParaRPr lang="en-US" sz="2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>
                          <a:effectLst/>
                        </a:rPr>
                        <a:t>the</a:t>
                      </a:r>
                      <a:endParaRPr lang="en-US" sz="2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1909069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funny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2495616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@MSNBC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best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7022678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@MSNBC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</a:t>
                      </a:r>
                      <a:r>
                        <a:rPr lang="en-US" sz="2400" err="1"/>
                        <a:t>USDis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very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3983520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#DowJones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Dives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#Powell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5907746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Hey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Louis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 err="1"/>
                        <a:t>Fed!â</a:t>
                      </a:r>
                      <a:r>
                        <a:rPr lang="en-US" sz="2400"/>
                        <a:t>€¦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3819461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Canadian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HELOC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Balances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Rise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0854983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Fed's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Moral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Hazard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0149731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U.S.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Inflation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Pressures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Grow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9387940"/>
                  </a:ext>
                </a:extLst>
              </a:tr>
              <a:tr h="412617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Nearing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Energy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Cliff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585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13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findings</a:t>
            </a:r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FDCB56C-47B6-4969-B8E0-514519A9E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4376" y="1340748"/>
            <a:ext cx="6257544" cy="3861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951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FINDINGS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B977-406E-4AA9-AB39-632A2EED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36" y="1711691"/>
            <a:ext cx="6474670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800"/>
          </a:p>
          <a:p>
            <a:endParaRPr lang="en-US" sz="2800"/>
          </a:p>
          <a:p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0FF1E4-7812-4E06-ADE4-3EF446D402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6" t="42130" r="73887" b="36331"/>
          <a:stretch/>
        </p:blipFill>
        <p:spPr>
          <a:xfrm>
            <a:off x="263913" y="78872"/>
            <a:ext cx="6859912" cy="1691896"/>
          </a:xfrm>
          <a:prstGeom prst="rect">
            <a:avLst/>
          </a:prstGeom>
        </p:spPr>
      </p:pic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59CCD95D-A97F-43C4-B296-CB4B149D8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45" y="1829820"/>
            <a:ext cx="4638907" cy="2863825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FBC6F90A-51D4-4512-85B8-6668FD60C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12" y="4751522"/>
            <a:ext cx="7101468" cy="172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ee stock photo of america, currency, dollar">
            <a:extLst>
              <a:ext uri="{FF2B5EF4-FFF2-40B4-BE49-F238E27FC236}">
                <a16:creationId xmlns:a16="http://schemas.microsoft.com/office/drawing/2014/main" id="{FCFBD959-64CA-4654-A3CC-ABA2CF1FE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17" r="1260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INFLATION</a:t>
            </a: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90E8E517-F533-4302-A547-1F18AE9B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Rate of increase in prices over a given period of time. 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  <a:latin typeface="Aharon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Typically, a broad measure, such as the overall increase in prices or the increase in the cost of living in a country.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  <a:latin typeface="Aharon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THE ANNUAL RATE OF INFLATION IN THE US HIT 6.2 %IN OCTOBER 2021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  <a:latin typeface="Aharoni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4C24C37-C6FF-4352-BEB7-74421C1ED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5364" y="1840235"/>
            <a:ext cx="3355848" cy="286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B977-406E-4AA9-AB39-632A2EED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</a:rPr>
              <a:t>DATA COLLECTION:</a:t>
            </a: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</a:rPr>
              <a:t>We collected over 119.000 tweets over the course of a week. </a:t>
            </a: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</a:rPr>
              <a:t>We used Twitter API to collect the tweets.</a:t>
            </a:r>
          </a:p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</a:rPr>
              <a:t>TEXT ANALYSIS </a:t>
            </a:r>
          </a:p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</a:rPr>
              <a:t>DIFFERENT MODELS </a:t>
            </a:r>
          </a:p>
          <a:p>
            <a:pPr marL="0" indent="0">
              <a:buNone/>
            </a:pPr>
            <a:r>
              <a:rPr lang="en-US" b="1">
                <a:solidFill>
                  <a:srgbClr val="404040"/>
                </a:solidFill>
              </a:rPr>
              <a:t>ASSOCIATION RULES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  <a:p>
            <a:endParaRPr lang="en-US">
              <a:solidFill>
                <a:srgbClr val="404040"/>
              </a:solidFill>
            </a:endParaRP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findings</a:t>
            </a:r>
          </a:p>
        </p:txBody>
      </p:sp>
      <p:pic>
        <p:nvPicPr>
          <p:cNvPr id="6" name="Picture 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A39D93B2-0735-4BB3-9B1A-B2F5A4440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05" t="16239" r="80144" b="44872"/>
          <a:stretch/>
        </p:blipFill>
        <p:spPr>
          <a:xfrm>
            <a:off x="3383865" y="640078"/>
            <a:ext cx="5424270" cy="3301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641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Text analysis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FDE13EA-86EC-4E82-A746-369063194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6499" y="1269515"/>
            <a:ext cx="7293506" cy="43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4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BC9C3-31F4-4D9E-946A-FE18236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003" y="2374430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Text analysis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812CC0E-F1E4-4B83-B76A-7A0E0FC8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8" y="1324391"/>
            <a:ext cx="7165168" cy="43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5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70D0-5A64-4C1A-91CF-612DC7EE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Text analysis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201127F-E233-4228-97F9-B388B50B8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105" y="1104263"/>
            <a:ext cx="7136085" cy="43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E7E0-03FD-4347-A071-8A65D9E3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1D671A-BBEE-4FAC-A50B-4AEBCD3A6F0A}"/>
              </a:ext>
            </a:extLst>
          </p:cNvPr>
          <p:cNvSpPr/>
          <p:nvPr/>
        </p:nvSpPr>
        <p:spPr>
          <a:xfrm>
            <a:off x="7754471" y="2290482"/>
            <a:ext cx="2187388" cy="202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/>
              <a:t>119,884</a:t>
            </a: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0B23D2-633A-47D2-A783-391096C5286F}"/>
              </a:ext>
            </a:extLst>
          </p:cNvPr>
          <p:cNvSpPr/>
          <p:nvPr/>
        </p:nvSpPr>
        <p:spPr>
          <a:xfrm>
            <a:off x="7826188" y="4531658"/>
            <a:ext cx="2187388" cy="202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/>
              <a:t>36,284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3C7C8F-A44F-4DF8-AED5-A942F44C5C69}"/>
              </a:ext>
            </a:extLst>
          </p:cNvPr>
          <p:cNvSpPr/>
          <p:nvPr/>
        </p:nvSpPr>
        <p:spPr>
          <a:xfrm>
            <a:off x="3047440" y="2971239"/>
            <a:ext cx="259976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</a:rPr>
              <a:t>Hashtags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C5730B-239B-4306-866F-5C05E880D7E7}"/>
              </a:ext>
            </a:extLst>
          </p:cNvPr>
          <p:cNvSpPr/>
          <p:nvPr/>
        </p:nvSpPr>
        <p:spPr>
          <a:xfrm>
            <a:off x="3047440" y="5086909"/>
            <a:ext cx="259976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</a:rPr>
              <a:t>Mentions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B0E4DA-89AB-4624-A218-34221DA2E51D}"/>
              </a:ext>
            </a:extLst>
          </p:cNvPr>
          <p:cNvSpPr/>
          <p:nvPr/>
        </p:nvSpPr>
        <p:spPr>
          <a:xfrm>
            <a:off x="5927845" y="3292580"/>
            <a:ext cx="1586752" cy="277906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0E29FC-5743-48F8-92FD-82BD828E1CC7}"/>
              </a:ext>
            </a:extLst>
          </p:cNvPr>
          <p:cNvSpPr/>
          <p:nvPr/>
        </p:nvSpPr>
        <p:spPr>
          <a:xfrm>
            <a:off x="5927845" y="5408250"/>
            <a:ext cx="1586752" cy="277906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E7E0-03FD-4347-A071-8A65D9E3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analysis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1D671A-BBEE-4FAC-A50B-4AEBCD3A6F0A}"/>
              </a:ext>
            </a:extLst>
          </p:cNvPr>
          <p:cNvSpPr/>
          <p:nvPr/>
        </p:nvSpPr>
        <p:spPr>
          <a:xfrm>
            <a:off x="7754471" y="2290482"/>
            <a:ext cx="2187388" cy="202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/>
              <a:t>7,296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0B23D2-633A-47D2-A783-391096C5286F}"/>
              </a:ext>
            </a:extLst>
          </p:cNvPr>
          <p:cNvSpPr/>
          <p:nvPr/>
        </p:nvSpPr>
        <p:spPr>
          <a:xfrm>
            <a:off x="7826188" y="4531658"/>
            <a:ext cx="2187388" cy="202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/>
              <a:t>2,052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3C7C8F-A44F-4DF8-AED5-A942F44C5C69}"/>
              </a:ext>
            </a:extLst>
          </p:cNvPr>
          <p:cNvSpPr/>
          <p:nvPr/>
        </p:nvSpPr>
        <p:spPr>
          <a:xfrm>
            <a:off x="3047440" y="2971239"/>
            <a:ext cx="259976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</a:rPr>
              <a:t>Bitcoin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C5730B-239B-4306-866F-5C05E880D7E7}"/>
              </a:ext>
            </a:extLst>
          </p:cNvPr>
          <p:cNvSpPr/>
          <p:nvPr/>
        </p:nvSpPr>
        <p:spPr>
          <a:xfrm>
            <a:off x="3047440" y="5086909"/>
            <a:ext cx="259976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</a:rPr>
              <a:t>Bidenflation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B0E4DA-89AB-4624-A218-34221DA2E51D}"/>
              </a:ext>
            </a:extLst>
          </p:cNvPr>
          <p:cNvSpPr/>
          <p:nvPr/>
        </p:nvSpPr>
        <p:spPr>
          <a:xfrm>
            <a:off x="5927845" y="3292580"/>
            <a:ext cx="1586752" cy="277906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0E29FC-5743-48F8-92FD-82BD828E1CC7}"/>
              </a:ext>
            </a:extLst>
          </p:cNvPr>
          <p:cNvSpPr/>
          <p:nvPr/>
        </p:nvSpPr>
        <p:spPr>
          <a:xfrm>
            <a:off x="5927845" y="5408250"/>
            <a:ext cx="1586752" cy="277906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190557-3523-4829-B732-42505F2F945C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6F88797-338E-4C4E-B50C-3C46519E1B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C0A41B-4E75-4512-ABAD-D663025C8E72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Parcel</vt:lpstr>
      <vt:lpstr>INFLATION ARE TWITTER USERS NOTICING INFLATION?</vt:lpstr>
      <vt:lpstr>INFLATION</vt:lpstr>
      <vt:lpstr>methods</vt:lpstr>
      <vt:lpstr>findings</vt:lpstr>
      <vt:lpstr>Text analysis</vt:lpstr>
      <vt:lpstr>Text analysis</vt:lpstr>
      <vt:lpstr>Text analysis</vt:lpstr>
      <vt:lpstr>Text analysis</vt:lpstr>
      <vt:lpstr>Text analysis</vt:lpstr>
      <vt:lpstr>ASSOCIATION rULES</vt:lpstr>
      <vt:lpstr>findings</vt:lpstr>
      <vt:lpstr>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Design</dc:title>
  <dc:creator/>
  <cp:revision>3</cp:revision>
  <dcterms:created xsi:type="dcterms:W3CDTF">2021-12-06T22:48:36Z</dcterms:created>
  <dcterms:modified xsi:type="dcterms:W3CDTF">2021-12-08T02:13:41Z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