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8D32-0569-468C-B5DD-355E8539A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D4B85-0D1A-4C77-8415-A7027F44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07F32-8548-44AA-9FA7-27AF12D8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287BC-9777-4533-89A6-888330B6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EA795-7F98-4DD0-B5E5-6735213C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B2D51-2640-4EFA-A215-4E8BFB6C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7C6EAE-A611-41B7-843C-E8F40392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0CDF3-6F63-4B7B-B296-BE7E007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81510A-DE1B-4E6B-AAFB-F51CC1B7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24ECA-4974-4599-BA0A-43DC78E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2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2FEB89-7428-4884-8405-BB6E8690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C16E0C-CAF8-4E53-9203-75171F96A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FEF61-A44B-45A2-9D81-16F0F1A7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8D7FC-BC19-46AB-B9B8-F3D3DCA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66452-7A72-4CB8-9050-43DDB553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34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DACAA-6898-4DEA-9B53-B296BCFF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C739-4EA6-4589-8829-5691800F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8DD0A-4060-47FA-98D3-26B90DF4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D6F54-BACE-4E45-A45D-2BCD7EFE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525B0-2107-4E98-8525-C084ADED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48E96-C703-4FD5-B473-29C53DA8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1B6C4-D8D0-47C3-A770-AEBFC470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1F6DA-65AA-42F5-8490-3B71F210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4C2BD-0023-4078-A1FD-9AF9B441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D8E5C-6305-4DB4-A1F6-46C24584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0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3A0F-61B3-4AC1-8F03-E8241555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289-A771-49F0-AF5E-8D03EA0F6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BF9045-DC36-4210-8E37-B826457DD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D9B3C-1EA7-440B-A973-17CABFF5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47AFC-2613-40EF-AC33-90064A59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4D7D0-5678-48D9-A837-6119042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6C05-1F8F-4C8A-9961-F7EEE25A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6660A-5031-48F3-AFAB-53C10BDE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0AAED-4A52-4834-B683-1EE674A8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D98688-2808-4EF9-BC5B-DED27A4F8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CD77D4-2EF0-4C33-830F-70717AC85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6F734F-C381-45FC-B807-75B70516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73B044-28D4-4C1D-A55F-AD54BEF1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4398F6-39FC-452D-B792-FFE9AC32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2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7EB67-0A6E-4B3B-B185-4AEDEF78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5FAE1-B1E8-4F6A-8F47-A2B6D2DC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859A32-46AF-4EDD-80C0-9EB025B5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1AFAC4-A6E1-41B7-96E8-5DF3CBFD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2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70740D-338D-4073-88C1-2B773D4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0F08E8-0E47-4783-9474-A5E23143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6B6009-56E9-4C47-ADC1-5628743E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3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208F-F355-4A17-8E7A-6CE5512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C8E2A-7009-4A20-A37A-8CCD261A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E3FAFD-82E7-4256-A21B-32589B02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30C1B-F6DC-4723-8F0F-03D5CA2D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8AA11-4EF9-4664-AA2B-326C52CF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2903F-EA3C-4418-8F33-565CBC9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3AF1-DC96-46FF-9C5C-FE9FAC37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ECA547-3C78-43B7-AE87-2C0AEA851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AA5A01-9ECD-41F7-BE11-D5C978F4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154493-DB9A-445D-8C51-921EAADB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71F888-8EEC-4205-A4AE-BAD3E53B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292F14-6927-458A-94F4-5BDA9A0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235277-87C9-4190-87E0-B577F2E7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2219AB-394F-41DE-9336-B23CA547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9463C-EA7F-456C-BB9A-A6DC7C6B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985F-5A88-4914-9E4E-2711FEA55CE2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F4D9D-CEEC-4663-96B9-04BC36DC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8B567-D750-4E76-BF26-BEA207750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1DAD-BE40-4CCA-BD3E-C0D4352C5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8FD2-8386-454F-BEB7-67F641124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Térmicos 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7F882-7F64-4987-8D3F-086A31BE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1583" y="3509963"/>
            <a:ext cx="9144000" cy="1655762"/>
          </a:xfrm>
        </p:spPr>
        <p:txBody>
          <a:bodyPr/>
          <a:lstStyle/>
          <a:p>
            <a:r>
              <a:rPr lang="pt-BR" dirty="0"/>
              <a:t>Recuperação Avançada de Petróleo (EOR)</a:t>
            </a:r>
          </a:p>
          <a:p>
            <a:r>
              <a:rPr lang="pt-BR" dirty="0"/>
              <a:t>Julia Rangel e Marcos Vinicius Chaiben</a:t>
            </a:r>
          </a:p>
        </p:txBody>
      </p:sp>
    </p:spTree>
    <p:extLst>
      <p:ext uri="{BB962C8B-B14F-4D97-AF65-F5344CB8AC3E}">
        <p14:creationId xmlns:p14="http://schemas.microsoft.com/office/powerpoint/2010/main" val="4885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2CB6D-B41D-4357-A584-C03AF9A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PONTO DE PARTIDA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66287-6DDF-44F2-9FC9-9177E169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Equações Básicas para Fluxo de Fluidos com permeabilidade média </a:t>
            </a:r>
          </a:p>
          <a:p>
            <a:r>
              <a:rPr lang="pt-BR" dirty="0"/>
              <a:t>Dedução da Conservação de Massa: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F1C20D0-2DFF-4042-BFFE-181E6A7C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2" b="-1"/>
          <a:stretch/>
        </p:blipFill>
        <p:spPr>
          <a:xfrm>
            <a:off x="1073009" y="2720908"/>
            <a:ext cx="10515600" cy="34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66287-6DDF-44F2-9FC9-9177E169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638509"/>
            <a:ext cx="10515600" cy="4351338"/>
          </a:xfrm>
        </p:spPr>
        <p:txBody>
          <a:bodyPr/>
          <a:lstStyle/>
          <a:p>
            <a:r>
              <a:rPr lang="pt-BR" dirty="0"/>
              <a:t>Conservação de Energia: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B868379-8B7D-40BB-980D-BA0FF2AA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1117951"/>
            <a:ext cx="9607826" cy="16962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02584D-EAA9-4076-B439-37D0BF245627}"/>
              </a:ext>
            </a:extLst>
          </p:cNvPr>
          <p:cNvSpPr txBox="1"/>
          <p:nvPr/>
        </p:nvSpPr>
        <p:spPr>
          <a:xfrm>
            <a:off x="654249" y="2828835"/>
            <a:ext cx="9496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Premissas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Construção da solução matemática sugerida</a:t>
            </a:r>
          </a:p>
        </p:txBody>
      </p:sp>
    </p:spTree>
    <p:extLst>
      <p:ext uri="{BB962C8B-B14F-4D97-AF65-F5344CB8AC3E}">
        <p14:creationId xmlns:p14="http://schemas.microsoft.com/office/powerpoint/2010/main" val="20779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8444A-4647-410E-9D30-5F1D5A88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Térmicos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E3FCB-6334-44C0-85B9-60A0DF0A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80046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b="1" dirty="0"/>
              <a:t>Historia e  Conceito </a:t>
            </a:r>
            <a:r>
              <a:rPr lang="pt-BR" dirty="0"/>
              <a:t>–  diminuição da viscosidade com a temperatura</a:t>
            </a:r>
          </a:p>
          <a:p>
            <a:pPr marL="571500" indent="-571500">
              <a:buFont typeface="+mj-lt"/>
              <a:buAutoNum type="romanUcPeriod"/>
            </a:pPr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Variações do processo:( vapor /agua quente)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>
                <a:solidFill>
                  <a:srgbClr val="202124"/>
                </a:solidFill>
                <a:latin typeface="Google Sans"/>
              </a:rPr>
              <a:t>Steam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soak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>
                <a:solidFill>
                  <a:srgbClr val="202124"/>
                </a:solidFill>
                <a:latin typeface="Google Sans"/>
              </a:rPr>
              <a:t>Steam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drive;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In situ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combustion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;	</a:t>
            </a:r>
          </a:p>
          <a:p>
            <a:pPr marL="457200" lvl="1" indent="0">
              <a:buNone/>
            </a:pPr>
            <a:endParaRPr lang="pt-BR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b="1" dirty="0">
                <a:solidFill>
                  <a:srgbClr val="202124"/>
                </a:solidFill>
                <a:latin typeface="Google Sans"/>
              </a:rPr>
              <a:t>Propriedades Físicas: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Propriedades da Água: Envelope de Duas fases, Qualidade do vapor, liquido saturado, vapor saturado, calor latente e calor sensível;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Propriedades do Óleo cru : viscosidade (T), capacidade calorifica, condutividade térmica;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Propriedades da Rocha(condutividade térmica);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Propriedade dos sólidos: densidade, calor específico, condutividade térmica e coeficiente de difusão térmica, capacidade calorífica.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>
              <a:solidFill>
                <a:srgbClr val="202124"/>
              </a:solidFill>
              <a:latin typeface="Google Sans"/>
            </a:endParaRPr>
          </a:p>
          <a:p>
            <a:pPr marL="914400" lvl="1" indent="-457200">
              <a:buFont typeface="+mj-lt"/>
              <a:buAutoNum type="arabicPeriod"/>
            </a:pPr>
            <a:endParaRPr lang="pt-BR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47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833A-C672-4C37-A746-AD19F078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Térmicos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58C93-04B2-4109-AECE-8E1C512A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pt-BR" b="1" dirty="0"/>
              <a:t>Perdas de calor do equipamento e do poço: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 estimar o coeficiente geral de transferência de calor;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coeficiente de transferência de calor em tubos e anular;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Condução de calor na formação;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Calor perdido no poço ;</a:t>
            </a:r>
          </a:p>
          <a:p>
            <a:pPr marL="457200" lvl="1" indent="0">
              <a:buNone/>
            </a:pPr>
            <a:r>
              <a:rPr lang="pt-BR" dirty="0"/>
              <a:t>perdas de calor para sobrecarga e </a:t>
            </a:r>
            <a:r>
              <a:rPr lang="pt-BR" dirty="0" err="1"/>
              <a:t>subcarga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b="1" dirty="0"/>
              <a:t>VI. Perdas de calor para </a:t>
            </a:r>
            <a:r>
              <a:rPr lang="pt-BR" b="1" strike="sngStrike" dirty="0"/>
              <a:t>sobrecarga e </a:t>
            </a:r>
            <a:r>
              <a:rPr lang="pt-BR" b="1" strike="sngStrike" dirty="0" err="1"/>
              <a:t>subcarga</a:t>
            </a:r>
            <a:r>
              <a:rPr lang="pt-BR" b="1" strike="sngStrike" dirty="0"/>
              <a:t>;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Problema Local: encontrar a taxa de perda de calor(Q) – equação do balanço de energia unidimensional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Problema geral – equação geral do balanço de energia</a:t>
            </a:r>
          </a:p>
          <a:p>
            <a:pPr marL="0" indent="0">
              <a:buNone/>
            </a:pPr>
            <a:r>
              <a:rPr lang="pt-BR" b="1" dirty="0"/>
              <a:t>VII. Condutores de Calor</a:t>
            </a:r>
          </a:p>
          <a:p>
            <a:pPr marL="514350" indent="-514350">
              <a:buFont typeface="+mj-lt"/>
              <a:buAutoNum type="arabicPeriod"/>
            </a:pPr>
            <a:endParaRPr lang="pt-BR" b="1" dirty="0"/>
          </a:p>
          <a:p>
            <a:pPr marL="571500" indent="-571500">
              <a:buFont typeface="+mj-lt"/>
              <a:buAutoNum type="romanUcPeriod" startAt="5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13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A3587-ADCD-47C5-B59F-16CF8D34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Térmicos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FC447-AD8A-44F8-ABC8-02C88900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STEAM DRIVES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Contém mistura de vapor e água, pouquíssimo óleo.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“carrega” o óleo;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8336CA5-D888-4867-8594-DA931C36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56" y="3215135"/>
            <a:ext cx="7702688" cy="32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DC663-0C7B-4E04-8622-111688F3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Térmicos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2091F-B43B-4338-9733-A70E7A76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STEAM SOAK:</a:t>
            </a:r>
          </a:p>
          <a:p>
            <a:pPr marL="0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Neste processo , esquenta o óleo por mecanismos como : elevação da pressão, gás em solução, expansão térmica e drenagem de gravidade.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 descr="Gráfico, Diagrama, Gráfico de caixa estreita&#10;&#10;Descrição gerada automaticamente">
            <a:extLst>
              <a:ext uri="{FF2B5EF4-FFF2-40B4-BE49-F238E27FC236}">
                <a16:creationId xmlns:a16="http://schemas.microsoft.com/office/drawing/2014/main" id="{DF03263B-0F89-487F-9A47-744DD0E3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22" y="3618494"/>
            <a:ext cx="6631952" cy="28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F0618-00FE-4B01-823B-EC7E0F5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Térmicos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35FC2-584D-407E-885C-EF4C08C9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COMBUSTÃO IN SITU: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Introduzindo na formação ar ou oxigênio puro, produzindo uma ignição espontaneamente ou externamente. A injeção se propaga a frente de “queima” através do reservatório.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04BF398-8DBD-46B2-B4A6-8391DA8F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99" y="3685382"/>
            <a:ext cx="7196080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DA230-45B7-448B-972D-E3F086C0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Térmicos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6C399-370D-4CEB-9FE7-242A3545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pt-BR" b="1" dirty="0"/>
              <a:t>Fluxo fracionário em deslocamento térmico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Propagação de frentes térmicas: água quente, vapor de qualidade, gás não condensado.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Fluxo com óleo: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Injeção de água quente;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Deslocamento de vapor;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63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362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Wingdings</vt:lpstr>
      <vt:lpstr>Tema do Office</vt:lpstr>
      <vt:lpstr>Métodos Térmicos I </vt:lpstr>
      <vt:lpstr>PONTO DE PARTIDA </vt:lpstr>
      <vt:lpstr>Apresentação do PowerPoint</vt:lpstr>
      <vt:lpstr>Métodos Térmicos</vt:lpstr>
      <vt:lpstr>Métodos Térmicos</vt:lpstr>
      <vt:lpstr>Métodos Térmicos</vt:lpstr>
      <vt:lpstr>Métodos Térmicos</vt:lpstr>
      <vt:lpstr>Métodos Térmicos</vt:lpstr>
      <vt:lpstr>Métodos Térmicos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Termicos</dc:title>
  <dc:creator>Marcos Vinicius de Paula Chaiben</dc:creator>
  <cp:lastModifiedBy>Marcos Vinicius de Paula Chaiben</cp:lastModifiedBy>
  <cp:revision>11</cp:revision>
  <dcterms:created xsi:type="dcterms:W3CDTF">2021-08-16T13:49:45Z</dcterms:created>
  <dcterms:modified xsi:type="dcterms:W3CDTF">2021-08-17T18:00:22Z</dcterms:modified>
</cp:coreProperties>
</file>