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98" r:id="rId2"/>
    <p:sldId id="487" r:id="rId3"/>
    <p:sldId id="486" r:id="rId4"/>
    <p:sldId id="491" r:id="rId5"/>
    <p:sldId id="488" r:id="rId6"/>
    <p:sldId id="489" r:id="rId7"/>
    <p:sldId id="513" r:id="rId8"/>
    <p:sldId id="490" r:id="rId9"/>
    <p:sldId id="492" r:id="rId10"/>
    <p:sldId id="493" r:id="rId11"/>
    <p:sldId id="494" r:id="rId12"/>
    <p:sldId id="501" r:id="rId13"/>
    <p:sldId id="502" r:id="rId14"/>
    <p:sldId id="505" r:id="rId15"/>
    <p:sldId id="506" r:id="rId16"/>
    <p:sldId id="507" r:id="rId17"/>
    <p:sldId id="508" r:id="rId18"/>
    <p:sldId id="496" r:id="rId19"/>
    <p:sldId id="497" r:id="rId20"/>
    <p:sldId id="512" r:id="rId21"/>
    <p:sldId id="498" r:id="rId22"/>
    <p:sldId id="499" r:id="rId23"/>
    <p:sldId id="500" r:id="rId24"/>
    <p:sldId id="503" r:id="rId25"/>
    <p:sldId id="504" r:id="rId26"/>
    <p:sldId id="509" r:id="rId27"/>
    <p:sldId id="510" r:id="rId28"/>
    <p:sldId id="51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532" autoAdjust="0"/>
  </p:normalViewPr>
  <p:slideViewPr>
    <p:cSldViewPr snapToGrid="0">
      <p:cViewPr varScale="1">
        <p:scale>
          <a:sx n="48" d="100"/>
          <a:sy n="48" d="100"/>
        </p:scale>
        <p:origin x="157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625AF-6CF5-4757-A942-98B4089C060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2A95DCA-13B5-4377-8371-9D1EB48D5FB0}">
      <dgm:prSet/>
      <dgm:spPr/>
      <dgm:t>
        <a:bodyPr/>
        <a:lstStyle/>
        <a:p>
          <a:r>
            <a:rPr lang="pt-BR"/>
            <a:t>Introdução...............................................................03</a:t>
          </a:r>
          <a:endParaRPr lang="en-US"/>
        </a:p>
      </dgm:t>
    </dgm:pt>
    <dgm:pt modelId="{638165E0-1025-4212-99FC-7DF771DD1646}" type="parTrans" cxnId="{832AB8B5-5B9D-44E6-BA8C-0D4403463127}">
      <dgm:prSet/>
      <dgm:spPr/>
      <dgm:t>
        <a:bodyPr/>
        <a:lstStyle/>
        <a:p>
          <a:endParaRPr lang="en-US"/>
        </a:p>
      </dgm:t>
    </dgm:pt>
    <dgm:pt modelId="{42CE2DD5-20F9-4ED1-B1D1-DB95AC990317}" type="sibTrans" cxnId="{832AB8B5-5B9D-44E6-BA8C-0D4403463127}">
      <dgm:prSet/>
      <dgm:spPr/>
      <dgm:t>
        <a:bodyPr/>
        <a:lstStyle/>
        <a:p>
          <a:endParaRPr lang="en-US"/>
        </a:p>
      </dgm:t>
    </dgm:pt>
    <dgm:pt modelId="{9A47495D-27BD-46E3-99F1-A487C209F46D}">
      <dgm:prSet/>
      <dgm:spPr/>
      <dgm:t>
        <a:bodyPr/>
        <a:lstStyle/>
        <a:p>
          <a:r>
            <a:rPr lang="pt-BR" dirty="0"/>
            <a:t>Revisão Bibliográfica ..............................................13</a:t>
          </a:r>
          <a:endParaRPr lang="en-US" dirty="0"/>
        </a:p>
      </dgm:t>
    </dgm:pt>
    <dgm:pt modelId="{FCDC5744-D558-4E6D-92DF-F72F20ADBE22}" type="parTrans" cxnId="{5218D602-25B5-46FD-A11D-1DE601C65102}">
      <dgm:prSet/>
      <dgm:spPr/>
      <dgm:t>
        <a:bodyPr/>
        <a:lstStyle/>
        <a:p>
          <a:endParaRPr lang="en-US"/>
        </a:p>
      </dgm:t>
    </dgm:pt>
    <dgm:pt modelId="{043AC498-9AC5-4BA2-B40A-343B22F6CFE0}" type="sibTrans" cxnId="{5218D602-25B5-46FD-A11D-1DE601C65102}">
      <dgm:prSet/>
      <dgm:spPr/>
      <dgm:t>
        <a:bodyPr/>
        <a:lstStyle/>
        <a:p>
          <a:endParaRPr lang="en-US"/>
        </a:p>
      </dgm:t>
    </dgm:pt>
    <dgm:pt modelId="{F6C479D6-81C1-4352-90FF-1DFD3110E891}">
      <dgm:prSet/>
      <dgm:spPr/>
      <dgm:t>
        <a:bodyPr/>
        <a:lstStyle/>
        <a:p>
          <a:r>
            <a:rPr lang="pt-BR" dirty="0"/>
            <a:t>Metodologia...........................................................17</a:t>
          </a:r>
          <a:endParaRPr lang="en-US" dirty="0"/>
        </a:p>
      </dgm:t>
    </dgm:pt>
    <dgm:pt modelId="{1F30F36E-A503-4B69-94A1-50A73B7E6DBF}" type="parTrans" cxnId="{58CB8DF5-EABD-469E-96F7-4084D2F17EB3}">
      <dgm:prSet/>
      <dgm:spPr/>
      <dgm:t>
        <a:bodyPr/>
        <a:lstStyle/>
        <a:p>
          <a:endParaRPr lang="en-US"/>
        </a:p>
      </dgm:t>
    </dgm:pt>
    <dgm:pt modelId="{8A2B156D-5984-4957-929C-7FDC7D6B4831}" type="sibTrans" cxnId="{58CB8DF5-EABD-469E-96F7-4084D2F17EB3}">
      <dgm:prSet/>
      <dgm:spPr/>
      <dgm:t>
        <a:bodyPr/>
        <a:lstStyle/>
        <a:p>
          <a:endParaRPr lang="en-US"/>
        </a:p>
      </dgm:t>
    </dgm:pt>
    <dgm:pt modelId="{4979D896-F829-4AAB-B05A-8A7B6368C724}">
      <dgm:prSet/>
      <dgm:spPr/>
      <dgm:t>
        <a:bodyPr/>
        <a:lstStyle/>
        <a:p>
          <a:r>
            <a:rPr lang="pt-BR" dirty="0"/>
            <a:t>Referências..............................................................24</a:t>
          </a:r>
          <a:endParaRPr lang="en-US" dirty="0"/>
        </a:p>
      </dgm:t>
    </dgm:pt>
    <dgm:pt modelId="{041344B5-3BCE-4A72-9ECC-82560D42AE2E}" type="parTrans" cxnId="{C0F02865-C440-4551-844C-C9F78270A0A6}">
      <dgm:prSet/>
      <dgm:spPr/>
      <dgm:t>
        <a:bodyPr/>
        <a:lstStyle/>
        <a:p>
          <a:endParaRPr lang="pt-BR"/>
        </a:p>
      </dgm:t>
    </dgm:pt>
    <dgm:pt modelId="{DD2E8037-DF15-4657-90C4-1A9948F97ACC}" type="sibTrans" cxnId="{C0F02865-C440-4551-844C-C9F78270A0A6}">
      <dgm:prSet/>
      <dgm:spPr/>
      <dgm:t>
        <a:bodyPr/>
        <a:lstStyle/>
        <a:p>
          <a:endParaRPr lang="pt-BR"/>
        </a:p>
      </dgm:t>
    </dgm:pt>
    <dgm:pt modelId="{D19E9DCF-C227-47F5-8093-6DFF84FF5AB9}">
      <dgm:prSet/>
      <dgm:spPr/>
      <dgm:t>
        <a:bodyPr/>
        <a:lstStyle/>
        <a:p>
          <a:r>
            <a:rPr lang="pt-BR"/>
            <a:t>Sumário</a:t>
          </a:r>
          <a:endParaRPr lang="en-US"/>
        </a:p>
      </dgm:t>
    </dgm:pt>
    <dgm:pt modelId="{63FA7D8A-1212-4B59-8100-A0B54F60CEA0}" type="sibTrans" cxnId="{0301977B-ABC5-40C0-8262-1273E0E549F7}">
      <dgm:prSet/>
      <dgm:spPr/>
      <dgm:t>
        <a:bodyPr/>
        <a:lstStyle/>
        <a:p>
          <a:endParaRPr lang="en-US"/>
        </a:p>
      </dgm:t>
    </dgm:pt>
    <dgm:pt modelId="{440054C4-1D39-4F72-9D8D-75ADD82AFA47}" type="parTrans" cxnId="{0301977B-ABC5-40C0-8262-1273E0E549F7}">
      <dgm:prSet/>
      <dgm:spPr/>
      <dgm:t>
        <a:bodyPr/>
        <a:lstStyle/>
        <a:p>
          <a:endParaRPr lang="en-US"/>
        </a:p>
      </dgm:t>
    </dgm:pt>
    <dgm:pt modelId="{A42753FF-5424-4A2C-B04B-C39E77EC5F68}" type="pres">
      <dgm:prSet presAssocID="{4CE625AF-6CF5-4757-A942-98B4089C0601}" presName="linear" presStyleCnt="0">
        <dgm:presLayoutVars>
          <dgm:animLvl val="lvl"/>
          <dgm:resizeHandles val="exact"/>
        </dgm:presLayoutVars>
      </dgm:prSet>
      <dgm:spPr/>
    </dgm:pt>
    <dgm:pt modelId="{855E60EF-D951-4952-BD0D-CC22023499C3}" type="pres">
      <dgm:prSet presAssocID="{D19E9DCF-C227-47F5-8093-6DFF84FF5A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4ABAEC-33C9-45FD-BCCB-095244DAA4A5}" type="pres">
      <dgm:prSet presAssocID="{63FA7D8A-1212-4B59-8100-A0B54F60CEA0}" presName="spacer" presStyleCnt="0"/>
      <dgm:spPr/>
    </dgm:pt>
    <dgm:pt modelId="{FCFE0CB9-A9C4-4C07-ADD3-BCA03FA99CFC}" type="pres">
      <dgm:prSet presAssocID="{F2A95DCA-13B5-4377-8371-9D1EB48D5F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BA848F-309E-445C-87B7-D0AAC2B885BF}" type="pres">
      <dgm:prSet presAssocID="{42CE2DD5-20F9-4ED1-B1D1-DB95AC990317}" presName="spacer" presStyleCnt="0"/>
      <dgm:spPr/>
    </dgm:pt>
    <dgm:pt modelId="{1E1586A3-527F-4B27-B5D0-37310907FF7B}" type="pres">
      <dgm:prSet presAssocID="{9A47495D-27BD-46E3-99F1-A487C209F46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194C97-9239-4A3B-97D3-3916FA8BE760}" type="pres">
      <dgm:prSet presAssocID="{043AC498-9AC5-4BA2-B40A-343B22F6CFE0}" presName="spacer" presStyleCnt="0"/>
      <dgm:spPr/>
    </dgm:pt>
    <dgm:pt modelId="{5699CE9B-44D1-40F0-9DD3-1E8C7D005956}" type="pres">
      <dgm:prSet presAssocID="{F6C479D6-81C1-4352-90FF-1DFD3110E8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9FC718E-DD67-493C-862F-EABCE34AB90F}" type="pres">
      <dgm:prSet presAssocID="{8A2B156D-5984-4957-929C-7FDC7D6B4831}" presName="spacer" presStyleCnt="0"/>
      <dgm:spPr/>
    </dgm:pt>
    <dgm:pt modelId="{E39E029F-62A7-4D4A-8433-74CF67730FD9}" type="pres">
      <dgm:prSet presAssocID="{4979D896-F829-4AAB-B05A-8A7B6368C7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18D602-25B5-46FD-A11D-1DE601C65102}" srcId="{4CE625AF-6CF5-4757-A942-98B4089C0601}" destId="{9A47495D-27BD-46E3-99F1-A487C209F46D}" srcOrd="2" destOrd="0" parTransId="{FCDC5744-D558-4E6D-92DF-F72F20ADBE22}" sibTransId="{043AC498-9AC5-4BA2-B40A-343B22F6CFE0}"/>
    <dgm:cxn modelId="{18E55A11-677B-45BD-AF33-E4EFCB24FC73}" type="presOf" srcId="{4CE625AF-6CF5-4757-A942-98B4089C0601}" destId="{A42753FF-5424-4A2C-B04B-C39E77EC5F68}" srcOrd="0" destOrd="0" presId="urn:microsoft.com/office/officeart/2005/8/layout/vList2"/>
    <dgm:cxn modelId="{E889E014-5FB2-4350-81CC-726516A2C1E2}" type="presOf" srcId="{9A47495D-27BD-46E3-99F1-A487C209F46D}" destId="{1E1586A3-527F-4B27-B5D0-37310907FF7B}" srcOrd="0" destOrd="0" presId="urn:microsoft.com/office/officeart/2005/8/layout/vList2"/>
    <dgm:cxn modelId="{10C11715-D4AE-453E-A36E-0D2E1A588EAB}" type="presOf" srcId="{4979D896-F829-4AAB-B05A-8A7B6368C724}" destId="{E39E029F-62A7-4D4A-8433-74CF67730FD9}" srcOrd="0" destOrd="0" presId="urn:microsoft.com/office/officeart/2005/8/layout/vList2"/>
    <dgm:cxn modelId="{E477CE35-ABC5-403E-A5EA-60F863B4C849}" type="presOf" srcId="{F6C479D6-81C1-4352-90FF-1DFD3110E891}" destId="{5699CE9B-44D1-40F0-9DD3-1E8C7D005956}" srcOrd="0" destOrd="0" presId="urn:microsoft.com/office/officeart/2005/8/layout/vList2"/>
    <dgm:cxn modelId="{6236F341-767B-47E1-BBE5-9F7C2C05E6EE}" type="presOf" srcId="{D19E9DCF-C227-47F5-8093-6DFF84FF5AB9}" destId="{855E60EF-D951-4952-BD0D-CC22023499C3}" srcOrd="0" destOrd="0" presId="urn:microsoft.com/office/officeart/2005/8/layout/vList2"/>
    <dgm:cxn modelId="{C0F02865-C440-4551-844C-C9F78270A0A6}" srcId="{4CE625AF-6CF5-4757-A942-98B4089C0601}" destId="{4979D896-F829-4AAB-B05A-8A7B6368C724}" srcOrd="4" destOrd="0" parTransId="{041344B5-3BCE-4A72-9ECC-82560D42AE2E}" sibTransId="{DD2E8037-DF15-4657-90C4-1A9948F97ACC}"/>
    <dgm:cxn modelId="{12253855-944A-434D-BE29-8CC3D338D78B}" type="presOf" srcId="{F2A95DCA-13B5-4377-8371-9D1EB48D5FB0}" destId="{FCFE0CB9-A9C4-4C07-ADD3-BCA03FA99CFC}" srcOrd="0" destOrd="0" presId="urn:microsoft.com/office/officeart/2005/8/layout/vList2"/>
    <dgm:cxn modelId="{0301977B-ABC5-40C0-8262-1273E0E549F7}" srcId="{4CE625AF-6CF5-4757-A942-98B4089C0601}" destId="{D19E9DCF-C227-47F5-8093-6DFF84FF5AB9}" srcOrd="0" destOrd="0" parTransId="{440054C4-1D39-4F72-9D8D-75ADD82AFA47}" sibTransId="{63FA7D8A-1212-4B59-8100-A0B54F60CEA0}"/>
    <dgm:cxn modelId="{832AB8B5-5B9D-44E6-BA8C-0D4403463127}" srcId="{4CE625AF-6CF5-4757-A942-98B4089C0601}" destId="{F2A95DCA-13B5-4377-8371-9D1EB48D5FB0}" srcOrd="1" destOrd="0" parTransId="{638165E0-1025-4212-99FC-7DF771DD1646}" sibTransId="{42CE2DD5-20F9-4ED1-B1D1-DB95AC990317}"/>
    <dgm:cxn modelId="{58CB8DF5-EABD-469E-96F7-4084D2F17EB3}" srcId="{4CE625AF-6CF5-4757-A942-98B4089C0601}" destId="{F6C479D6-81C1-4352-90FF-1DFD3110E891}" srcOrd="3" destOrd="0" parTransId="{1F30F36E-A503-4B69-94A1-50A73B7E6DBF}" sibTransId="{8A2B156D-5984-4957-929C-7FDC7D6B4831}"/>
    <dgm:cxn modelId="{F95623E1-24DC-47D3-8301-ECFB2E204F98}" type="presParOf" srcId="{A42753FF-5424-4A2C-B04B-C39E77EC5F68}" destId="{855E60EF-D951-4952-BD0D-CC22023499C3}" srcOrd="0" destOrd="0" presId="urn:microsoft.com/office/officeart/2005/8/layout/vList2"/>
    <dgm:cxn modelId="{871E4152-B0E4-40F6-8725-E21FB1025C56}" type="presParOf" srcId="{A42753FF-5424-4A2C-B04B-C39E77EC5F68}" destId="{3B4ABAEC-33C9-45FD-BCCB-095244DAA4A5}" srcOrd="1" destOrd="0" presId="urn:microsoft.com/office/officeart/2005/8/layout/vList2"/>
    <dgm:cxn modelId="{9AC090D2-9D76-4679-914A-CCB6B92776CD}" type="presParOf" srcId="{A42753FF-5424-4A2C-B04B-C39E77EC5F68}" destId="{FCFE0CB9-A9C4-4C07-ADD3-BCA03FA99CFC}" srcOrd="2" destOrd="0" presId="urn:microsoft.com/office/officeart/2005/8/layout/vList2"/>
    <dgm:cxn modelId="{986718AE-A1E6-4044-90BA-27114FC020B6}" type="presParOf" srcId="{A42753FF-5424-4A2C-B04B-C39E77EC5F68}" destId="{3EBA848F-309E-445C-87B7-D0AAC2B885BF}" srcOrd="3" destOrd="0" presId="urn:microsoft.com/office/officeart/2005/8/layout/vList2"/>
    <dgm:cxn modelId="{ED326B6E-1819-413E-B7A8-FED9B8E09ACB}" type="presParOf" srcId="{A42753FF-5424-4A2C-B04B-C39E77EC5F68}" destId="{1E1586A3-527F-4B27-B5D0-37310907FF7B}" srcOrd="4" destOrd="0" presId="urn:microsoft.com/office/officeart/2005/8/layout/vList2"/>
    <dgm:cxn modelId="{EEECAA9A-2886-4A09-92F9-61A4053AADC3}" type="presParOf" srcId="{A42753FF-5424-4A2C-B04B-C39E77EC5F68}" destId="{64194C97-9239-4A3B-97D3-3916FA8BE760}" srcOrd="5" destOrd="0" presId="urn:microsoft.com/office/officeart/2005/8/layout/vList2"/>
    <dgm:cxn modelId="{CF098B94-6C03-4FB2-9D6C-002D486D7563}" type="presParOf" srcId="{A42753FF-5424-4A2C-B04B-C39E77EC5F68}" destId="{5699CE9B-44D1-40F0-9DD3-1E8C7D005956}" srcOrd="6" destOrd="0" presId="urn:microsoft.com/office/officeart/2005/8/layout/vList2"/>
    <dgm:cxn modelId="{DFAA2C5A-7B78-4DC5-A7B3-F2E1B96377E9}" type="presParOf" srcId="{A42753FF-5424-4A2C-B04B-C39E77EC5F68}" destId="{C9FC718E-DD67-493C-862F-EABCE34AB90F}" srcOrd="7" destOrd="0" presId="urn:microsoft.com/office/officeart/2005/8/layout/vList2"/>
    <dgm:cxn modelId="{D843EA63-02BD-4EFD-B5E9-056DCDAD2A6C}" type="presParOf" srcId="{A42753FF-5424-4A2C-B04B-C39E77EC5F68}" destId="{E39E029F-62A7-4D4A-8433-74CF67730F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72FBC0-8A51-4758-88DC-DE76AF2F1FEE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pt-BR"/>
        </a:p>
      </dgm:t>
    </dgm:pt>
    <dgm:pt modelId="{CEE934F8-FBB5-4F51-AEC0-8C2E7BC7253C}">
      <dgm:prSet phldrT="[Texto]" custT="1"/>
      <dgm:spPr/>
      <dgm:t>
        <a:bodyPr/>
        <a:lstStyle/>
        <a:p>
          <a:r>
            <a:rPr lang="pt-BR" sz="2000" dirty="0"/>
            <a:t>EMULSÕES CAMPO DE PETRÓLEO</a:t>
          </a:r>
        </a:p>
      </dgm:t>
    </dgm:pt>
    <dgm:pt modelId="{5119002A-320E-4EAD-8BD9-180A1661FFB2}" type="parTrans" cxnId="{1E6FC800-9D4F-49C1-A714-5E34B0F59273}">
      <dgm:prSet/>
      <dgm:spPr/>
      <dgm:t>
        <a:bodyPr/>
        <a:lstStyle/>
        <a:p>
          <a:endParaRPr lang="pt-BR"/>
        </a:p>
      </dgm:t>
    </dgm:pt>
    <dgm:pt modelId="{ACA30E79-BB82-4EE6-8261-3003FDF71EC7}" type="sibTrans" cxnId="{1E6FC800-9D4F-49C1-A714-5E34B0F59273}">
      <dgm:prSet/>
      <dgm:spPr/>
      <dgm:t>
        <a:bodyPr/>
        <a:lstStyle/>
        <a:p>
          <a:endParaRPr lang="pt-BR"/>
        </a:p>
      </dgm:t>
    </dgm:pt>
    <dgm:pt modelId="{FCB1D5C6-64C9-463C-AE61-527696FF778C}">
      <dgm:prSet phldrT="[Texto]"/>
      <dgm:spPr/>
      <dgm:t>
        <a:bodyPr/>
        <a:lstStyle/>
        <a:p>
          <a:r>
            <a:rPr lang="pt-BR" dirty="0"/>
            <a:t>Água-em-óleo (A/O)</a:t>
          </a:r>
        </a:p>
      </dgm:t>
    </dgm:pt>
    <dgm:pt modelId="{5D250E3E-0A97-469B-A3AD-8736DBFE695C}" type="parTrans" cxnId="{83F9E2C5-1A43-4807-B135-F1CC22AC0130}">
      <dgm:prSet/>
      <dgm:spPr/>
      <dgm:t>
        <a:bodyPr/>
        <a:lstStyle/>
        <a:p>
          <a:endParaRPr lang="pt-BR"/>
        </a:p>
      </dgm:t>
    </dgm:pt>
    <dgm:pt modelId="{3A803D86-2F48-48E6-B843-42DD44363F1B}" type="sibTrans" cxnId="{83F9E2C5-1A43-4807-B135-F1CC22AC0130}">
      <dgm:prSet/>
      <dgm:spPr/>
      <dgm:t>
        <a:bodyPr/>
        <a:lstStyle/>
        <a:p>
          <a:endParaRPr lang="pt-BR"/>
        </a:p>
      </dgm:t>
    </dgm:pt>
    <dgm:pt modelId="{892C0EA1-4AE8-4629-9904-F91A985CD151}">
      <dgm:prSet phldrT="[Texto]"/>
      <dgm:spPr/>
      <dgm:t>
        <a:bodyPr/>
        <a:lstStyle/>
        <a:p>
          <a:r>
            <a:rPr lang="pt-BR" dirty="0">
              <a:effectLst/>
            </a:rPr>
            <a:t>óleo-em-água (O/A)</a:t>
          </a:r>
          <a:endParaRPr lang="pt-BR" dirty="0"/>
        </a:p>
      </dgm:t>
    </dgm:pt>
    <dgm:pt modelId="{E4C88821-73D1-448B-90AD-A8636F6ED533}" type="parTrans" cxnId="{C4DE3147-5B1B-48B0-A856-7DE7C6E874E1}">
      <dgm:prSet/>
      <dgm:spPr/>
      <dgm:t>
        <a:bodyPr/>
        <a:lstStyle/>
        <a:p>
          <a:endParaRPr lang="pt-BR"/>
        </a:p>
      </dgm:t>
    </dgm:pt>
    <dgm:pt modelId="{61EFB5E1-AF43-4F75-9D8B-C177F58AE16F}" type="sibTrans" cxnId="{C4DE3147-5B1B-48B0-A856-7DE7C6E874E1}">
      <dgm:prSet/>
      <dgm:spPr/>
      <dgm:t>
        <a:bodyPr/>
        <a:lstStyle/>
        <a:p>
          <a:endParaRPr lang="pt-BR"/>
        </a:p>
      </dgm:t>
    </dgm:pt>
    <dgm:pt modelId="{387E550D-DD4A-453A-9C68-483902B6FB5D}">
      <dgm:prSet phldrT="[Texto]"/>
      <dgm:spPr/>
      <dgm:t>
        <a:bodyPr/>
        <a:lstStyle/>
        <a:p>
          <a:r>
            <a:rPr lang="pt-BR" dirty="0">
              <a:effectLst/>
            </a:rPr>
            <a:t>emulsões múltiplas ou complexas</a:t>
          </a:r>
          <a:endParaRPr lang="pt-BR" dirty="0"/>
        </a:p>
      </dgm:t>
    </dgm:pt>
    <dgm:pt modelId="{C047311E-EBA6-4C89-91DC-3C8B7FC77BB8}" type="parTrans" cxnId="{C3352BBC-2FA3-4FE5-B4A7-1EA7FD010853}">
      <dgm:prSet/>
      <dgm:spPr/>
      <dgm:t>
        <a:bodyPr/>
        <a:lstStyle/>
        <a:p>
          <a:endParaRPr lang="pt-BR"/>
        </a:p>
      </dgm:t>
    </dgm:pt>
    <dgm:pt modelId="{548049F7-E51A-4859-85A4-C712FCD9052D}" type="sibTrans" cxnId="{C3352BBC-2FA3-4FE5-B4A7-1EA7FD010853}">
      <dgm:prSet/>
      <dgm:spPr/>
      <dgm:t>
        <a:bodyPr/>
        <a:lstStyle/>
        <a:p>
          <a:endParaRPr lang="pt-BR"/>
        </a:p>
      </dgm:t>
    </dgm:pt>
    <dgm:pt modelId="{48DD5DA1-E073-4602-9860-E1D3122AE5A1}" type="pres">
      <dgm:prSet presAssocID="{5A72FBC0-8A51-4758-88DC-DE76AF2F1FE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85E62B-BCD5-49C1-9AFE-FD74C7A0DC9D}" type="pres">
      <dgm:prSet presAssocID="{CEE934F8-FBB5-4F51-AEC0-8C2E7BC7253C}" presName="root1" presStyleCnt="0"/>
      <dgm:spPr/>
    </dgm:pt>
    <dgm:pt modelId="{1B9B88C1-CF3E-4336-ACDC-17DC2636862E}" type="pres">
      <dgm:prSet presAssocID="{CEE934F8-FBB5-4F51-AEC0-8C2E7BC7253C}" presName="LevelOneTextNode" presStyleLbl="node0" presStyleIdx="0" presStyleCnt="1">
        <dgm:presLayoutVars>
          <dgm:chPref val="3"/>
        </dgm:presLayoutVars>
      </dgm:prSet>
      <dgm:spPr/>
    </dgm:pt>
    <dgm:pt modelId="{087BF663-1419-461E-940D-59AA92538454}" type="pres">
      <dgm:prSet presAssocID="{CEE934F8-FBB5-4F51-AEC0-8C2E7BC7253C}" presName="level2hierChild" presStyleCnt="0"/>
      <dgm:spPr/>
    </dgm:pt>
    <dgm:pt modelId="{4116C905-C13E-4922-87E3-CE3E400C16C4}" type="pres">
      <dgm:prSet presAssocID="{5D250E3E-0A97-469B-A3AD-8736DBFE695C}" presName="conn2-1" presStyleLbl="parChTrans1D2" presStyleIdx="0" presStyleCnt="3"/>
      <dgm:spPr/>
    </dgm:pt>
    <dgm:pt modelId="{8711BB79-8BEC-47C2-8B31-CE0EFCC50353}" type="pres">
      <dgm:prSet presAssocID="{5D250E3E-0A97-469B-A3AD-8736DBFE695C}" presName="connTx" presStyleLbl="parChTrans1D2" presStyleIdx="0" presStyleCnt="3"/>
      <dgm:spPr/>
    </dgm:pt>
    <dgm:pt modelId="{58CD1357-BC0C-4AF4-BEDD-66036AA3F6E3}" type="pres">
      <dgm:prSet presAssocID="{FCB1D5C6-64C9-463C-AE61-527696FF778C}" presName="root2" presStyleCnt="0"/>
      <dgm:spPr/>
    </dgm:pt>
    <dgm:pt modelId="{76804CDB-AD94-48EF-9C9A-FA5A81472EE8}" type="pres">
      <dgm:prSet presAssocID="{FCB1D5C6-64C9-463C-AE61-527696FF778C}" presName="LevelTwoTextNode" presStyleLbl="node2" presStyleIdx="0" presStyleCnt="3" custScaleX="225001">
        <dgm:presLayoutVars>
          <dgm:chPref val="3"/>
        </dgm:presLayoutVars>
      </dgm:prSet>
      <dgm:spPr/>
    </dgm:pt>
    <dgm:pt modelId="{7AA9CE6E-DE13-4D24-AF81-C35BC2AE9BA7}" type="pres">
      <dgm:prSet presAssocID="{FCB1D5C6-64C9-463C-AE61-527696FF778C}" presName="level3hierChild" presStyleCnt="0"/>
      <dgm:spPr/>
    </dgm:pt>
    <dgm:pt modelId="{2B080331-8EEC-4D9E-BDD7-DD721160F66C}" type="pres">
      <dgm:prSet presAssocID="{E4C88821-73D1-448B-90AD-A8636F6ED533}" presName="conn2-1" presStyleLbl="parChTrans1D2" presStyleIdx="1" presStyleCnt="3"/>
      <dgm:spPr/>
    </dgm:pt>
    <dgm:pt modelId="{206EEE61-3704-4171-A7FD-4BD2E7C8EB79}" type="pres">
      <dgm:prSet presAssocID="{E4C88821-73D1-448B-90AD-A8636F6ED533}" presName="connTx" presStyleLbl="parChTrans1D2" presStyleIdx="1" presStyleCnt="3"/>
      <dgm:spPr/>
    </dgm:pt>
    <dgm:pt modelId="{FE8B9157-A6C5-45E7-812F-38DFE72C1785}" type="pres">
      <dgm:prSet presAssocID="{892C0EA1-4AE8-4629-9904-F91A985CD151}" presName="root2" presStyleCnt="0"/>
      <dgm:spPr/>
    </dgm:pt>
    <dgm:pt modelId="{0E6664B3-90B1-4816-B3AD-B7382DD3BF5C}" type="pres">
      <dgm:prSet presAssocID="{892C0EA1-4AE8-4629-9904-F91A985CD151}" presName="LevelTwoTextNode" presStyleLbl="node2" presStyleIdx="1" presStyleCnt="3" custScaleX="227673">
        <dgm:presLayoutVars>
          <dgm:chPref val="3"/>
        </dgm:presLayoutVars>
      </dgm:prSet>
      <dgm:spPr/>
    </dgm:pt>
    <dgm:pt modelId="{7B5BA17E-3EA0-4C66-9874-9734BE766ED8}" type="pres">
      <dgm:prSet presAssocID="{892C0EA1-4AE8-4629-9904-F91A985CD151}" presName="level3hierChild" presStyleCnt="0"/>
      <dgm:spPr/>
    </dgm:pt>
    <dgm:pt modelId="{70BE76C7-E102-4CD2-A7C3-B7DAEA5A8809}" type="pres">
      <dgm:prSet presAssocID="{C047311E-EBA6-4C89-91DC-3C8B7FC77BB8}" presName="conn2-1" presStyleLbl="parChTrans1D2" presStyleIdx="2" presStyleCnt="3"/>
      <dgm:spPr/>
    </dgm:pt>
    <dgm:pt modelId="{C992501C-F8D1-4EB0-ACDF-07FDCDD05A4A}" type="pres">
      <dgm:prSet presAssocID="{C047311E-EBA6-4C89-91DC-3C8B7FC77BB8}" presName="connTx" presStyleLbl="parChTrans1D2" presStyleIdx="2" presStyleCnt="3"/>
      <dgm:spPr/>
    </dgm:pt>
    <dgm:pt modelId="{71983A94-86C5-4B52-A31B-D7DC04196412}" type="pres">
      <dgm:prSet presAssocID="{387E550D-DD4A-453A-9C68-483902B6FB5D}" presName="root2" presStyleCnt="0"/>
      <dgm:spPr/>
    </dgm:pt>
    <dgm:pt modelId="{315B45B9-CCC9-4A8C-AA8A-78AB355319DA}" type="pres">
      <dgm:prSet presAssocID="{387E550D-DD4A-453A-9C68-483902B6FB5D}" presName="LevelTwoTextNode" presStyleLbl="node2" presStyleIdx="2" presStyleCnt="3" custScaleX="226337">
        <dgm:presLayoutVars>
          <dgm:chPref val="3"/>
        </dgm:presLayoutVars>
      </dgm:prSet>
      <dgm:spPr/>
    </dgm:pt>
    <dgm:pt modelId="{0F9F1644-6FE2-4B5F-8A66-732D39E13C51}" type="pres">
      <dgm:prSet presAssocID="{387E550D-DD4A-453A-9C68-483902B6FB5D}" presName="level3hierChild" presStyleCnt="0"/>
      <dgm:spPr/>
    </dgm:pt>
  </dgm:ptLst>
  <dgm:cxnLst>
    <dgm:cxn modelId="{1E6FC800-9D4F-49C1-A714-5E34B0F59273}" srcId="{5A72FBC0-8A51-4758-88DC-DE76AF2F1FEE}" destId="{CEE934F8-FBB5-4F51-AEC0-8C2E7BC7253C}" srcOrd="0" destOrd="0" parTransId="{5119002A-320E-4EAD-8BD9-180A1661FFB2}" sibTransId="{ACA30E79-BB82-4EE6-8261-3003FDF71EC7}"/>
    <dgm:cxn modelId="{23E6EB0F-669E-4736-8741-F303A176AAEE}" type="presOf" srcId="{892C0EA1-4AE8-4629-9904-F91A985CD151}" destId="{0E6664B3-90B1-4816-B3AD-B7382DD3BF5C}" srcOrd="0" destOrd="0" presId="urn:microsoft.com/office/officeart/2008/layout/HorizontalMultiLevelHierarchy"/>
    <dgm:cxn modelId="{E3C2532A-9E89-4F5C-9A46-CBC2CFDC64AA}" type="presOf" srcId="{5A72FBC0-8A51-4758-88DC-DE76AF2F1FEE}" destId="{48DD5DA1-E073-4602-9860-E1D3122AE5A1}" srcOrd="0" destOrd="0" presId="urn:microsoft.com/office/officeart/2008/layout/HorizontalMultiLevelHierarchy"/>
    <dgm:cxn modelId="{DBF96A2D-8A3C-4D53-88A4-D4C7AC080C32}" type="presOf" srcId="{C047311E-EBA6-4C89-91DC-3C8B7FC77BB8}" destId="{C992501C-F8D1-4EB0-ACDF-07FDCDD05A4A}" srcOrd="1" destOrd="0" presId="urn:microsoft.com/office/officeart/2008/layout/HorizontalMultiLevelHierarchy"/>
    <dgm:cxn modelId="{DDC0F53B-64A5-4607-9903-CF0A4AAD6626}" type="presOf" srcId="{E4C88821-73D1-448B-90AD-A8636F6ED533}" destId="{206EEE61-3704-4171-A7FD-4BD2E7C8EB79}" srcOrd="1" destOrd="0" presId="urn:microsoft.com/office/officeart/2008/layout/HorizontalMultiLevelHierarchy"/>
    <dgm:cxn modelId="{C4DE3147-5B1B-48B0-A856-7DE7C6E874E1}" srcId="{CEE934F8-FBB5-4F51-AEC0-8C2E7BC7253C}" destId="{892C0EA1-4AE8-4629-9904-F91A985CD151}" srcOrd="1" destOrd="0" parTransId="{E4C88821-73D1-448B-90AD-A8636F6ED533}" sibTransId="{61EFB5E1-AF43-4F75-9D8B-C177F58AE16F}"/>
    <dgm:cxn modelId="{DF3FD34A-D817-4EF7-A1A4-B66AE2A4B758}" type="presOf" srcId="{C047311E-EBA6-4C89-91DC-3C8B7FC77BB8}" destId="{70BE76C7-E102-4CD2-A7C3-B7DAEA5A8809}" srcOrd="0" destOrd="0" presId="urn:microsoft.com/office/officeart/2008/layout/HorizontalMultiLevelHierarchy"/>
    <dgm:cxn modelId="{BC50484B-8D7C-40C1-8792-C5FA975F761B}" type="presOf" srcId="{E4C88821-73D1-448B-90AD-A8636F6ED533}" destId="{2B080331-8EEC-4D9E-BDD7-DD721160F66C}" srcOrd="0" destOrd="0" presId="urn:microsoft.com/office/officeart/2008/layout/HorizontalMultiLevelHierarchy"/>
    <dgm:cxn modelId="{2DE30E53-0BB1-488C-A388-6535BA1450DF}" type="presOf" srcId="{387E550D-DD4A-453A-9C68-483902B6FB5D}" destId="{315B45B9-CCC9-4A8C-AA8A-78AB355319DA}" srcOrd="0" destOrd="0" presId="urn:microsoft.com/office/officeart/2008/layout/HorizontalMultiLevelHierarchy"/>
    <dgm:cxn modelId="{CAF45EA9-E6F0-4CD1-92FB-2CAA42FF5429}" type="presOf" srcId="{5D250E3E-0A97-469B-A3AD-8736DBFE695C}" destId="{4116C905-C13E-4922-87E3-CE3E400C16C4}" srcOrd="0" destOrd="0" presId="urn:microsoft.com/office/officeart/2008/layout/HorizontalMultiLevelHierarchy"/>
    <dgm:cxn modelId="{C3352BBC-2FA3-4FE5-B4A7-1EA7FD010853}" srcId="{CEE934F8-FBB5-4F51-AEC0-8C2E7BC7253C}" destId="{387E550D-DD4A-453A-9C68-483902B6FB5D}" srcOrd="2" destOrd="0" parTransId="{C047311E-EBA6-4C89-91DC-3C8B7FC77BB8}" sibTransId="{548049F7-E51A-4859-85A4-C712FCD9052D}"/>
    <dgm:cxn modelId="{83F9E2C5-1A43-4807-B135-F1CC22AC0130}" srcId="{CEE934F8-FBB5-4F51-AEC0-8C2E7BC7253C}" destId="{FCB1D5C6-64C9-463C-AE61-527696FF778C}" srcOrd="0" destOrd="0" parTransId="{5D250E3E-0A97-469B-A3AD-8736DBFE695C}" sibTransId="{3A803D86-2F48-48E6-B843-42DD44363F1B}"/>
    <dgm:cxn modelId="{6008F4DC-5A0C-43D2-945C-D52DC803A5EE}" type="presOf" srcId="{5D250E3E-0A97-469B-A3AD-8736DBFE695C}" destId="{8711BB79-8BEC-47C2-8B31-CE0EFCC50353}" srcOrd="1" destOrd="0" presId="urn:microsoft.com/office/officeart/2008/layout/HorizontalMultiLevelHierarchy"/>
    <dgm:cxn modelId="{A4C386FB-2D8B-4286-9AEB-5FC74ABB8794}" type="presOf" srcId="{FCB1D5C6-64C9-463C-AE61-527696FF778C}" destId="{76804CDB-AD94-48EF-9C9A-FA5A81472EE8}" srcOrd="0" destOrd="0" presId="urn:microsoft.com/office/officeart/2008/layout/HorizontalMultiLevelHierarchy"/>
    <dgm:cxn modelId="{824F15FD-3583-48F4-B976-F7BBB1CB24B7}" type="presOf" srcId="{CEE934F8-FBB5-4F51-AEC0-8C2E7BC7253C}" destId="{1B9B88C1-CF3E-4336-ACDC-17DC2636862E}" srcOrd="0" destOrd="0" presId="urn:microsoft.com/office/officeart/2008/layout/HorizontalMultiLevelHierarchy"/>
    <dgm:cxn modelId="{7B8570E8-3152-4381-8EA1-3EDEBCDB8EF9}" type="presParOf" srcId="{48DD5DA1-E073-4602-9860-E1D3122AE5A1}" destId="{0785E62B-BCD5-49C1-9AFE-FD74C7A0DC9D}" srcOrd="0" destOrd="0" presId="urn:microsoft.com/office/officeart/2008/layout/HorizontalMultiLevelHierarchy"/>
    <dgm:cxn modelId="{51DDDF31-E753-4231-9D18-82AAE3576DBB}" type="presParOf" srcId="{0785E62B-BCD5-49C1-9AFE-FD74C7A0DC9D}" destId="{1B9B88C1-CF3E-4336-ACDC-17DC2636862E}" srcOrd="0" destOrd="0" presId="urn:microsoft.com/office/officeart/2008/layout/HorizontalMultiLevelHierarchy"/>
    <dgm:cxn modelId="{ED9FB974-A021-4186-A986-016430C7B49B}" type="presParOf" srcId="{0785E62B-BCD5-49C1-9AFE-FD74C7A0DC9D}" destId="{087BF663-1419-461E-940D-59AA92538454}" srcOrd="1" destOrd="0" presId="urn:microsoft.com/office/officeart/2008/layout/HorizontalMultiLevelHierarchy"/>
    <dgm:cxn modelId="{8BD6967F-B53A-4699-B368-7A7C497BE71D}" type="presParOf" srcId="{087BF663-1419-461E-940D-59AA92538454}" destId="{4116C905-C13E-4922-87E3-CE3E400C16C4}" srcOrd="0" destOrd="0" presId="urn:microsoft.com/office/officeart/2008/layout/HorizontalMultiLevelHierarchy"/>
    <dgm:cxn modelId="{B8AFD4D5-A564-4E5E-A15E-E4F9B2C973C3}" type="presParOf" srcId="{4116C905-C13E-4922-87E3-CE3E400C16C4}" destId="{8711BB79-8BEC-47C2-8B31-CE0EFCC50353}" srcOrd="0" destOrd="0" presId="urn:microsoft.com/office/officeart/2008/layout/HorizontalMultiLevelHierarchy"/>
    <dgm:cxn modelId="{6E7FE8BD-E37F-4943-A85E-C029DCCB179F}" type="presParOf" srcId="{087BF663-1419-461E-940D-59AA92538454}" destId="{58CD1357-BC0C-4AF4-BEDD-66036AA3F6E3}" srcOrd="1" destOrd="0" presId="urn:microsoft.com/office/officeart/2008/layout/HorizontalMultiLevelHierarchy"/>
    <dgm:cxn modelId="{36481F74-C09F-4888-863E-460C9B03934A}" type="presParOf" srcId="{58CD1357-BC0C-4AF4-BEDD-66036AA3F6E3}" destId="{76804CDB-AD94-48EF-9C9A-FA5A81472EE8}" srcOrd="0" destOrd="0" presId="urn:microsoft.com/office/officeart/2008/layout/HorizontalMultiLevelHierarchy"/>
    <dgm:cxn modelId="{67AAC14D-1829-4548-91BF-DB06B2080200}" type="presParOf" srcId="{58CD1357-BC0C-4AF4-BEDD-66036AA3F6E3}" destId="{7AA9CE6E-DE13-4D24-AF81-C35BC2AE9BA7}" srcOrd="1" destOrd="0" presId="urn:microsoft.com/office/officeart/2008/layout/HorizontalMultiLevelHierarchy"/>
    <dgm:cxn modelId="{CB94A9BE-8244-4FDF-BF3E-DD00A911AA1B}" type="presParOf" srcId="{087BF663-1419-461E-940D-59AA92538454}" destId="{2B080331-8EEC-4D9E-BDD7-DD721160F66C}" srcOrd="2" destOrd="0" presId="urn:microsoft.com/office/officeart/2008/layout/HorizontalMultiLevelHierarchy"/>
    <dgm:cxn modelId="{70A7B047-E3E5-4637-A84A-77686477AD7F}" type="presParOf" srcId="{2B080331-8EEC-4D9E-BDD7-DD721160F66C}" destId="{206EEE61-3704-4171-A7FD-4BD2E7C8EB79}" srcOrd="0" destOrd="0" presId="urn:microsoft.com/office/officeart/2008/layout/HorizontalMultiLevelHierarchy"/>
    <dgm:cxn modelId="{DBB65A91-4F47-40DD-8BBD-EEB8845169C5}" type="presParOf" srcId="{087BF663-1419-461E-940D-59AA92538454}" destId="{FE8B9157-A6C5-45E7-812F-38DFE72C1785}" srcOrd="3" destOrd="0" presId="urn:microsoft.com/office/officeart/2008/layout/HorizontalMultiLevelHierarchy"/>
    <dgm:cxn modelId="{7FE2D80B-790E-42C8-884F-57800391BFDD}" type="presParOf" srcId="{FE8B9157-A6C5-45E7-812F-38DFE72C1785}" destId="{0E6664B3-90B1-4816-B3AD-B7382DD3BF5C}" srcOrd="0" destOrd="0" presId="urn:microsoft.com/office/officeart/2008/layout/HorizontalMultiLevelHierarchy"/>
    <dgm:cxn modelId="{21C0AF46-D8D4-4944-AB22-EC6276E58FC9}" type="presParOf" srcId="{FE8B9157-A6C5-45E7-812F-38DFE72C1785}" destId="{7B5BA17E-3EA0-4C66-9874-9734BE766ED8}" srcOrd="1" destOrd="0" presId="urn:microsoft.com/office/officeart/2008/layout/HorizontalMultiLevelHierarchy"/>
    <dgm:cxn modelId="{0CA5CAA5-A1DD-4405-8BAD-0CD2AB091DA6}" type="presParOf" srcId="{087BF663-1419-461E-940D-59AA92538454}" destId="{70BE76C7-E102-4CD2-A7C3-B7DAEA5A8809}" srcOrd="4" destOrd="0" presId="urn:microsoft.com/office/officeart/2008/layout/HorizontalMultiLevelHierarchy"/>
    <dgm:cxn modelId="{D58E07AE-861A-4BA5-9AF5-B195C8CE08AA}" type="presParOf" srcId="{70BE76C7-E102-4CD2-A7C3-B7DAEA5A8809}" destId="{C992501C-F8D1-4EB0-ACDF-07FDCDD05A4A}" srcOrd="0" destOrd="0" presId="urn:microsoft.com/office/officeart/2008/layout/HorizontalMultiLevelHierarchy"/>
    <dgm:cxn modelId="{D6ECE0C8-FF60-4332-A1EB-AF69890E9445}" type="presParOf" srcId="{087BF663-1419-461E-940D-59AA92538454}" destId="{71983A94-86C5-4B52-A31B-D7DC04196412}" srcOrd="5" destOrd="0" presId="urn:microsoft.com/office/officeart/2008/layout/HorizontalMultiLevelHierarchy"/>
    <dgm:cxn modelId="{1C1A6500-A9EF-4265-93BF-A3DD0C6EB2DD}" type="presParOf" srcId="{71983A94-86C5-4B52-A31B-D7DC04196412}" destId="{315B45B9-CCC9-4A8C-AA8A-78AB355319DA}" srcOrd="0" destOrd="0" presId="urn:microsoft.com/office/officeart/2008/layout/HorizontalMultiLevelHierarchy"/>
    <dgm:cxn modelId="{A6CB0FF4-A269-4998-949C-750092392326}" type="presParOf" srcId="{71983A94-86C5-4B52-A31B-D7DC04196412}" destId="{0F9F1644-6FE2-4B5F-8A66-732D39E13C5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E60EF-D951-4952-BD0D-CC22023499C3}">
      <dsp:nvSpPr>
        <dsp:cNvPr id="0" name=""/>
        <dsp:cNvSpPr/>
      </dsp:nvSpPr>
      <dsp:spPr>
        <a:xfrm>
          <a:off x="0" y="177851"/>
          <a:ext cx="1051560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Sumário</a:t>
          </a:r>
          <a:endParaRPr lang="en-US" sz="3700" kern="1200"/>
        </a:p>
      </dsp:txBody>
      <dsp:txXfrm>
        <a:off x="43321" y="221172"/>
        <a:ext cx="10428958" cy="800803"/>
      </dsp:txXfrm>
    </dsp:sp>
    <dsp:sp modelId="{FCFE0CB9-A9C4-4C07-ADD3-BCA03FA99CFC}">
      <dsp:nvSpPr>
        <dsp:cNvPr id="0" name=""/>
        <dsp:cNvSpPr/>
      </dsp:nvSpPr>
      <dsp:spPr>
        <a:xfrm>
          <a:off x="0" y="1171857"/>
          <a:ext cx="1051560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Introdução...............................................................03</a:t>
          </a:r>
          <a:endParaRPr lang="en-US" sz="3700" kern="1200"/>
        </a:p>
      </dsp:txBody>
      <dsp:txXfrm>
        <a:off x="43321" y="1215178"/>
        <a:ext cx="10428958" cy="800803"/>
      </dsp:txXfrm>
    </dsp:sp>
    <dsp:sp modelId="{1E1586A3-527F-4B27-B5D0-37310907FF7B}">
      <dsp:nvSpPr>
        <dsp:cNvPr id="0" name=""/>
        <dsp:cNvSpPr/>
      </dsp:nvSpPr>
      <dsp:spPr>
        <a:xfrm>
          <a:off x="0" y="2165862"/>
          <a:ext cx="1051560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Revisão Bibliográfica ..............................................13</a:t>
          </a:r>
          <a:endParaRPr lang="en-US" sz="3700" kern="1200" dirty="0"/>
        </a:p>
      </dsp:txBody>
      <dsp:txXfrm>
        <a:off x="43321" y="2209183"/>
        <a:ext cx="10428958" cy="800803"/>
      </dsp:txXfrm>
    </dsp:sp>
    <dsp:sp modelId="{5699CE9B-44D1-40F0-9DD3-1E8C7D005956}">
      <dsp:nvSpPr>
        <dsp:cNvPr id="0" name=""/>
        <dsp:cNvSpPr/>
      </dsp:nvSpPr>
      <dsp:spPr>
        <a:xfrm>
          <a:off x="0" y="3159867"/>
          <a:ext cx="1051560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Metodologia...........................................................17</a:t>
          </a:r>
          <a:endParaRPr lang="en-US" sz="3700" kern="1200" dirty="0"/>
        </a:p>
      </dsp:txBody>
      <dsp:txXfrm>
        <a:off x="43321" y="3203188"/>
        <a:ext cx="10428958" cy="800803"/>
      </dsp:txXfrm>
    </dsp:sp>
    <dsp:sp modelId="{E39E029F-62A7-4D4A-8433-74CF67730FD9}">
      <dsp:nvSpPr>
        <dsp:cNvPr id="0" name=""/>
        <dsp:cNvSpPr/>
      </dsp:nvSpPr>
      <dsp:spPr>
        <a:xfrm>
          <a:off x="0" y="4153872"/>
          <a:ext cx="10515600" cy="88744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Referências..............................................................24</a:t>
          </a:r>
          <a:endParaRPr lang="en-US" sz="3700" kern="1200" dirty="0"/>
        </a:p>
      </dsp:txBody>
      <dsp:txXfrm>
        <a:off x="43321" y="4197193"/>
        <a:ext cx="10428958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E76C7-E102-4CD2-A7C3-B7DAEA5A8809}">
      <dsp:nvSpPr>
        <dsp:cNvPr id="0" name=""/>
        <dsp:cNvSpPr/>
      </dsp:nvSpPr>
      <dsp:spPr>
        <a:xfrm>
          <a:off x="1231062" y="1848700"/>
          <a:ext cx="460844" cy="878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0422" y="0"/>
              </a:lnTo>
              <a:lnTo>
                <a:pt x="230422" y="878132"/>
              </a:lnTo>
              <a:lnTo>
                <a:pt x="460844" y="87813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436691" y="2262974"/>
        <a:ext cx="49585" cy="49585"/>
      </dsp:txXfrm>
    </dsp:sp>
    <dsp:sp modelId="{2B080331-8EEC-4D9E-BDD7-DD721160F66C}">
      <dsp:nvSpPr>
        <dsp:cNvPr id="0" name=""/>
        <dsp:cNvSpPr/>
      </dsp:nvSpPr>
      <dsp:spPr>
        <a:xfrm>
          <a:off x="1231062" y="1802980"/>
          <a:ext cx="4608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844" y="4572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449963" y="1837179"/>
        <a:ext cx="23042" cy="23042"/>
      </dsp:txXfrm>
    </dsp:sp>
    <dsp:sp modelId="{4116C905-C13E-4922-87E3-CE3E400C16C4}">
      <dsp:nvSpPr>
        <dsp:cNvPr id="0" name=""/>
        <dsp:cNvSpPr/>
      </dsp:nvSpPr>
      <dsp:spPr>
        <a:xfrm>
          <a:off x="1231062" y="970567"/>
          <a:ext cx="460844" cy="878132"/>
        </a:xfrm>
        <a:custGeom>
          <a:avLst/>
          <a:gdLst/>
          <a:ahLst/>
          <a:cxnLst/>
          <a:rect l="0" t="0" r="0" b="0"/>
          <a:pathLst>
            <a:path>
              <a:moveTo>
                <a:pt x="0" y="878132"/>
              </a:moveTo>
              <a:lnTo>
                <a:pt x="230422" y="878132"/>
              </a:lnTo>
              <a:lnTo>
                <a:pt x="230422" y="0"/>
              </a:lnTo>
              <a:lnTo>
                <a:pt x="46084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436691" y="1384841"/>
        <a:ext cx="49585" cy="49585"/>
      </dsp:txXfrm>
    </dsp:sp>
    <dsp:sp modelId="{1B9B88C1-CF3E-4336-ACDC-17DC2636862E}">
      <dsp:nvSpPr>
        <dsp:cNvPr id="0" name=""/>
        <dsp:cNvSpPr/>
      </dsp:nvSpPr>
      <dsp:spPr>
        <a:xfrm rot="16200000">
          <a:off x="-968891" y="1497447"/>
          <a:ext cx="3697401" cy="702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EMULSÕES CAMPO DE PETRÓLEO</a:t>
          </a:r>
        </a:p>
      </dsp:txBody>
      <dsp:txXfrm>
        <a:off x="-968891" y="1497447"/>
        <a:ext cx="3697401" cy="702506"/>
      </dsp:txXfrm>
    </dsp:sp>
    <dsp:sp modelId="{76804CDB-AD94-48EF-9C9A-FA5A81472EE8}">
      <dsp:nvSpPr>
        <dsp:cNvPr id="0" name=""/>
        <dsp:cNvSpPr/>
      </dsp:nvSpPr>
      <dsp:spPr>
        <a:xfrm>
          <a:off x="1691906" y="619314"/>
          <a:ext cx="5184518" cy="702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Água-em-óleo (A/O)</a:t>
          </a:r>
        </a:p>
      </dsp:txBody>
      <dsp:txXfrm>
        <a:off x="1691906" y="619314"/>
        <a:ext cx="5184518" cy="702506"/>
      </dsp:txXfrm>
    </dsp:sp>
    <dsp:sp modelId="{0E6664B3-90B1-4816-B3AD-B7382DD3BF5C}">
      <dsp:nvSpPr>
        <dsp:cNvPr id="0" name=""/>
        <dsp:cNvSpPr/>
      </dsp:nvSpPr>
      <dsp:spPr>
        <a:xfrm>
          <a:off x="1691906" y="1497447"/>
          <a:ext cx="5246087" cy="702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effectLst/>
            </a:rPr>
            <a:t>óleo-em-água (O/A)</a:t>
          </a:r>
          <a:endParaRPr lang="pt-BR" sz="2400" kern="1200" dirty="0"/>
        </a:p>
      </dsp:txBody>
      <dsp:txXfrm>
        <a:off x="1691906" y="1497447"/>
        <a:ext cx="5246087" cy="702506"/>
      </dsp:txXfrm>
    </dsp:sp>
    <dsp:sp modelId="{315B45B9-CCC9-4A8C-AA8A-78AB355319DA}">
      <dsp:nvSpPr>
        <dsp:cNvPr id="0" name=""/>
        <dsp:cNvSpPr/>
      </dsp:nvSpPr>
      <dsp:spPr>
        <a:xfrm>
          <a:off x="1691906" y="2375580"/>
          <a:ext cx="5215303" cy="702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effectLst/>
            </a:rPr>
            <a:t>emulsões múltiplas ou complexas</a:t>
          </a:r>
          <a:endParaRPr lang="pt-BR" sz="2300" kern="1200" dirty="0"/>
        </a:p>
      </dsp:txBody>
      <dsp:txXfrm>
        <a:off x="1691906" y="2375580"/>
        <a:ext cx="5215303" cy="702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F8758BE-9AC1-4A01-BD05-F1268CCDDE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405DB6-9C8B-465F-8D52-36CF09178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BE85-D6B0-40BD-B86B-F61438D5C69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50AB35-A054-466D-90C2-8023674A11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B6F962-A9CA-4705-B8C8-93183956E4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1D8B9-4F8F-4E8B-AF37-8220DC3BDB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675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00A1-5786-4DB2-9301-C6AA23F2CF4E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B2DA2-DEAC-44AE-AB2E-CCFDF4966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77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P2: O PETROLEO BRUTO LEVE vem diminuindo e o petróleo pesado </a:t>
            </a:r>
            <a:r>
              <a:rPr lang="pt-BR" dirty="0" err="1"/>
              <a:t>so</a:t>
            </a:r>
            <a:r>
              <a:rPr lang="pt-BR" dirty="0"/>
              <a:t> aumenta.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45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effectLst/>
              </a:rPr>
              <a:t>Schramm (1992) forneceu uma introdução à ocorrência, propriedades, e importância das emulsões de petróleo. Esses princípios podem ser aplicados a emulsões de maneiras diferentes para atingir resultados diferentes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Joseph D. e Peter K. (1997) fizeram estudos que mostraram a importância de resinas e </a:t>
            </a:r>
            <a:r>
              <a:rPr lang="pt-BR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asfaltenos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pt-BR" dirty="0">
              <a:effectLst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54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Varadaraj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(2007)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identifiracam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as propriedades interfaciais fundamentais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asfaltenos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59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958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objetivo geral deste projeto é caracterizar o material interfacial isolado a partir de amostras de petróleo bruto por FT ICR-MS e por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GCxGC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3.2. Objetivos Específicos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a influência do conteúdo de água na separação do material interfacial;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a influência do pH na separação do material interfacial;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o conteúdo de compostos polares na separação do material interfacial;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Avaliar a relação resina/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asfalteno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sua influência na estabilidade da emulsão.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04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FT- ESPECTROMETRIA DE MASSA</a:t>
            </a:r>
          </a:p>
          <a:p>
            <a:r>
              <a:rPr lang="pt-BR" dirty="0"/>
              <a:t>GCGC CROMATOGRAFIA GASOSA  bidimensional </a:t>
            </a:r>
            <a:r>
              <a:rPr lang="pt-BR" dirty="0" err="1"/>
              <a:t>abrangemte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01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 LER SO AQUI:  primeiro passo é fazer a preparação da sílica úmida, a gente deixou a </a:t>
            </a:r>
            <a:r>
              <a:rPr lang="pt-BR" dirty="0" err="1"/>
              <a:t>silisa</a:t>
            </a:r>
            <a:r>
              <a:rPr lang="pt-BR" dirty="0"/>
              <a:t> dormir num forno a 110°C e após a secagem misturamos 40g de sílica com 60g de agua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32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Depois a gente faz a preparação das colunas: adicionando 20ml de </a:t>
            </a:r>
            <a:r>
              <a:rPr lang="pt-BR" dirty="0" err="1"/>
              <a:t>heptol</a:t>
            </a:r>
            <a:r>
              <a:rPr lang="pt-BR" dirty="0"/>
              <a:t> a 1g de óleo bruto e misturando com  1g da sílica ate gerar uma pasta agitando</a:t>
            </a:r>
          </a:p>
          <a:p>
            <a:pPr marL="171450" indent="-171450">
              <a:buFontTx/>
              <a:buChar char="-"/>
            </a:pPr>
            <a:r>
              <a:rPr lang="pt-BR" dirty="0"/>
              <a:t>Essa parta é transferida pra coluna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31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fazer todos aqueles processos , A coluna será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eluída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heptol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(fração 1), seguida de eluição com Metanol/tolueno 10:25 (v/v) (fração 2). Após secagem do solvente, o MI isolado será dissolvido em DCM e transferido para um novo frasco para posterior análise.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04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MI isolado do petróleo bruto será analisado por espectrometria de massas de ressonância </a:t>
            </a:r>
            <a:r>
              <a:rPr lang="pt-BR" dirty="0" err="1"/>
              <a:t>ciclotrônica</a:t>
            </a:r>
            <a:r>
              <a:rPr lang="pt-BR" dirty="0"/>
              <a:t> de íons por transformada de Fourier (FT-ICR MS) e por cromatografia gasosa bidimensional abrangente (</a:t>
            </a:r>
            <a:r>
              <a:rPr lang="pt-BR" dirty="0" err="1"/>
              <a:t>GCxGC</a:t>
            </a:r>
            <a:r>
              <a:rPr lang="pt-BR" dirty="0"/>
              <a:t>) em condições analíticas a serem </a:t>
            </a:r>
            <a:r>
              <a:rPr lang="pt-BR" dirty="0" err="1"/>
              <a:t>establelecidas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89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57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83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200" dirty="0">
                <a:effectLst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79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200" dirty="0">
                <a:effectLst/>
              </a:rPr>
              <a:t>Os tipos de emulsões produzidas em campos de petróleo podem ser:</a:t>
            </a:r>
          </a:p>
          <a:p>
            <a:pPr algn="just"/>
            <a:r>
              <a:rPr lang="pt-BR" sz="1200" dirty="0">
                <a:effectLst/>
              </a:rPr>
              <a:t>- As emulsões A/O têm a água como fase dispersa e o óleo como fase contínua. </a:t>
            </a:r>
          </a:p>
          <a:p>
            <a:pPr marL="171450" indent="-171450" algn="just">
              <a:buFontTx/>
              <a:buChar char="-"/>
            </a:pPr>
            <a:r>
              <a:rPr lang="pt-BR" sz="1200" dirty="0">
                <a:effectLst/>
              </a:rPr>
              <a:t>Por outro lado, as emulsões O/A tem o óleo como fase dispersa e a água como fase contínua (conhecida como emulsão inversa).</a:t>
            </a:r>
          </a:p>
          <a:p>
            <a:pPr marL="171450" indent="-171450" algn="just">
              <a:buFontTx/>
              <a:buChar char="-"/>
            </a:pPr>
            <a:r>
              <a:rPr lang="pt-BR" sz="1200" dirty="0">
                <a:effectLst/>
              </a:rPr>
              <a:t>Já as emulsões complexas são de difícil definição visto que contêm gotículas dispersas em gotas maiores e já parcialmente coalescidas que estão dispersas em uma fase contínua (Oliveira et al., 2018).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23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0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802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>
                <a:effectLst/>
              </a:rPr>
              <a:t>2P:O isolamento dos componentes do petróleo bruto que se concentram na nessa interface (MI) facilita a identificação e quantificação molecular, o que é fundamental para avanços na produção e processamento ideal de petróleo. </a:t>
            </a:r>
          </a:p>
          <a:p>
            <a:pPr marL="171450" indent="-171450">
              <a:buFontTx/>
              <a:buChar char="-"/>
            </a:pPr>
            <a:r>
              <a:rPr lang="pt-BR" dirty="0">
                <a:effectLst/>
              </a:rPr>
              <a:t>Para um determinado petróleo bruto, a composição molecular do MI determina a estabilidade da emulsão e identifica os produtos químicos que contribuem desproporcionalmente para a camada interfacial. </a:t>
            </a:r>
          </a:p>
          <a:p>
            <a:pPr marL="171450" indent="-171450">
              <a:buFontTx/>
              <a:buChar char="-"/>
            </a:pPr>
            <a:r>
              <a:rPr lang="pt-BR" dirty="0">
                <a:effectLst/>
              </a:rPr>
              <a:t>Além disso, o conhecimento dos compostos que existem na interface água/óleo pode melhorar os procedimentos utilizados para gerar ou quebrar emulsões estáveis com o intuito de auxiliar na avaliação dos riscos que este problema possa causar para, então, propor estratégias de reduzi-lo, a fim de evitar a obstrução das linhas e/ou outros problemas decorrentes da sua formação/estabilização.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6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Onde  as espécies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interfacialmente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ativas no petróleo bruto interagem fortemente com a água na fase estacionária e são retidas. Espécies que não interagem são eluidas com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heptol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[50:50 (v/v)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heptanp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/tolueno].</a:t>
            </a:r>
          </a:p>
          <a:p>
            <a:pPr marL="171450" indent="-171450">
              <a:buFontTx/>
              <a:buChar char="-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B2DA2-DEAC-44AE-AB2E-CCFDF4966F7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52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B423E-A4C4-439A-B7DA-96656D5F3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832E05-262B-4681-9D75-421C4F60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72985-B59A-475C-AD02-7F1D1BC4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CEE80F-D54B-498C-B40D-9439EC4F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BC148-D083-4CED-9A0B-4B9DEE14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27AF-437C-4C5D-AE25-047B2CC7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F31D1B-FF06-485A-B06E-7B42DD963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65F7F-130F-4D8A-837C-78538E86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7BDB3-88D6-44D0-B5E8-54BE5647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B9B81-728C-4288-9DDB-97F165B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5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890B1B-A574-4CC5-8C3D-A512C3974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D2A69-015B-4075-8B14-E5A3897A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F2C38-13FF-4C30-8473-A21B9B47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B5B1B-9FF1-40F4-8C0C-A018232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137C08-B2E6-4665-9946-F3382963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66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02917-C40D-41CE-B9D6-36BD7625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27E2D9-E2D1-4932-963D-4A564227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64878-7F38-4F77-9408-399178A0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C8F8C-19BD-42E2-82C1-73F30FA9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7E914-CC26-44A2-BFB2-0B8BD13A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1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5BCE4-53E0-4A5E-AD1F-7716E1D2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5F298F-AC47-4548-889D-5C810D24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25523-514D-475E-9779-84A9E21B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366DC-C7CB-4F33-8B5E-86472434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955EB-D945-4723-8188-66EDDED2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0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5D375-827A-434E-97B2-2AEEBDD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F40C8-26B1-4D66-8C1A-EED0D5BE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093576-5436-4CD8-AF20-4B4A55E4E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AB633A-093D-4B39-8CDD-F9F5C8CC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FB7135-2614-450D-A45D-6FC7B7D8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B90CA1-C36C-4205-9A53-A203408C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2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8F224-5136-4F65-98AF-0BF8B1C0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1823AD-3808-4C4B-931C-0AA4AA4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0B059F-9EC9-4078-A081-5684BA12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50AB24-2981-43B3-B99F-61BAED7F9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1B5578-68B8-470E-AFE6-CA28AEF3D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147297-C357-4E90-99B8-C0714442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B2D7AC-D1A4-43D1-A602-823205DF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626390-F447-45C3-A1C6-4893C998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94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48D4-7E18-42F9-B25C-59F2056E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35D2BB-2DD9-40B3-ACE6-E8F2D12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0EAA6-90DF-4134-90D7-6990000D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543DD4-0E7F-4238-9A82-7AFA02F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4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42DB97-EA4C-49AD-AF02-D221766F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1E4FD9-DBEC-422C-8CD6-8378D025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8C1B89-C9C9-4C62-AE0F-4FFA787E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8AADF99-0C33-4D79-A23A-CC2B0BDCD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4">
            <a:extLst>
              <a:ext uri="{FF2B5EF4-FFF2-40B4-BE49-F238E27FC236}">
                <a16:creationId xmlns:a16="http://schemas.microsoft.com/office/drawing/2014/main" id="{02B20067-51B3-4814-A4B6-01275D8E27E1}"/>
              </a:ext>
            </a:extLst>
          </p:cNvPr>
          <p:cNvSpPr txBox="1">
            <a:spLocks/>
          </p:cNvSpPr>
          <p:nvPr userDrawn="1"/>
        </p:nvSpPr>
        <p:spPr>
          <a:xfrm>
            <a:off x="8884920" y="62498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fld id="{D4D5B8D7-9671-467D-A6BB-316BA9846FE4}" type="slidenum">
              <a:rPr lang="pt-BR" sz="2400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4D30E4E-EA04-4174-AE9C-51BF4F99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183"/>
            <a:ext cx="10515600" cy="5219169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8CE4658-D557-414E-9E91-DF02A478AABC}"/>
              </a:ext>
            </a:extLst>
          </p:cNvPr>
          <p:cNvCxnSpPr>
            <a:cxnSpLocks/>
          </p:cNvCxnSpPr>
          <p:nvPr userDrawn="1"/>
        </p:nvCxnSpPr>
        <p:spPr>
          <a:xfrm>
            <a:off x="2353493" y="268779"/>
            <a:ext cx="0" cy="368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919C26FF-2114-45D5-933F-0DFEFEBF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56" y="289062"/>
            <a:ext cx="5000897" cy="346060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1103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CAC7-DD18-4DD0-9A33-678D7AD7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89A7F-F808-4652-8DD2-7EDB9D74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0C14F6-CB54-4F49-BE53-29CD7460D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8BF32C-5A3B-4673-8AC6-EF317467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BB82B-1FB4-429A-93FC-42132349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99A39-3C8D-4673-BB02-32A24FDC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D2565-B020-492A-9C6A-E4514AEC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A7010A-E2D0-4CA2-9FB0-36F36232F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D06FC4-A803-42D0-967F-378FE354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119DC9-8007-4EAB-9F1D-4BC9380C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FECE86-E1E5-4902-98EC-0D221062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4E5762-E555-4096-B33C-5E32659C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9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8FE21A-7E5B-462D-8F4C-40D4E77D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286AB-AE0B-45DB-9A74-7710D25F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C442F-3E3C-48E3-AEEB-F3A5D9405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00D8-E415-4C4F-BB6E-365F4A205B49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5E948-2B57-4A26-A734-CA4A47914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58BDA-D9CD-4D1E-9916-4B93D3F64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6F0E-F439-4B6D-8719-D714D942A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27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27384" y="1475197"/>
            <a:ext cx="12192000" cy="2095515"/>
          </a:xfrm>
          <a:prstGeom prst="rect">
            <a:avLst/>
          </a:prstGeom>
          <a:gradFill flip="none" rotWithShape="1">
            <a:gsLst>
              <a:gs pos="0">
                <a:srgbClr val="0E1E6C">
                  <a:shade val="30000"/>
                  <a:satMod val="115000"/>
                  <a:alpha val="95000"/>
                </a:srgbClr>
              </a:gs>
              <a:gs pos="50000">
                <a:srgbClr val="0E1E6C">
                  <a:shade val="67500"/>
                  <a:satMod val="115000"/>
                </a:srgbClr>
              </a:gs>
              <a:gs pos="100000">
                <a:srgbClr val="0E1E6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333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Caracterização do Material Interfacial Isolado a Partir do Petróleo Bruto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FAD819-167D-4DFA-8746-CD1ED4EA4D39}"/>
              </a:ext>
            </a:extLst>
          </p:cNvPr>
          <p:cNvSpPr txBox="1"/>
          <p:nvPr/>
        </p:nvSpPr>
        <p:spPr>
          <a:xfrm>
            <a:off x="-27384" y="4430356"/>
            <a:ext cx="5858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Aluno: Marcos Vinícius de Paula Chaiben</a:t>
            </a:r>
          </a:p>
          <a:p>
            <a:r>
              <a:rPr lang="pt-BR" sz="2400" b="1" dirty="0"/>
              <a:t>Orientadora: Georgiana Feitosa </a:t>
            </a:r>
          </a:p>
          <a:p>
            <a:r>
              <a:rPr lang="pt-BR" sz="2400" b="1" dirty="0"/>
              <a:t>Coorientador: Thiago Geraldo da Silva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815030-E174-4AA4-8C6A-29C9FD6C983D}"/>
              </a:ext>
            </a:extLst>
          </p:cNvPr>
          <p:cNvSpPr txBox="1"/>
          <p:nvPr/>
        </p:nvSpPr>
        <p:spPr>
          <a:xfrm>
            <a:off x="5314527" y="5852008"/>
            <a:ext cx="156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Dezembro2021</a:t>
            </a:r>
          </a:p>
        </p:txBody>
      </p:sp>
    </p:spTree>
    <p:extLst>
      <p:ext uri="{BB962C8B-B14F-4D97-AF65-F5344CB8AC3E}">
        <p14:creationId xmlns:p14="http://schemas.microsoft.com/office/powerpoint/2010/main" val="31121108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2F18174-3BD3-4493-9810-C32C6A1D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9"/>
            <a:ext cx="10515600" cy="5219169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entanto, o entendimento sobre a estabilidade dessas emulsões depende de muitos fatores, entre eles: </a:t>
            </a:r>
          </a:p>
          <a:p>
            <a:pPr marL="0" indent="0">
              <a:buNone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composição do petróleo bruto e da água produzida;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presença de sólidos finos ;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88443D-DA85-42F1-8F24-5AA7689B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</p:spTree>
    <p:extLst>
      <p:ext uri="{BB962C8B-B14F-4D97-AF65-F5344CB8AC3E}">
        <p14:creationId xmlns:p14="http://schemas.microsoft.com/office/powerpoint/2010/main" val="337553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2F0417C-5D96-4E04-A1CA-CE21F774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9"/>
            <a:ext cx="10515600" cy="5219169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compreender a estabilidade dessas emulsões é necessário o conhecimento dos componentes que estão presentes na interface água/óleo. 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isolamento dos componentes do petróleo bruto que se concentram na nessa interface (MI) facilita a identificação e quantificação molecular, 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um determinado petróleo bruto, a composição molecular do MI determina a estabilidade da emulsão e identifica os produtos químicos que contribuem desproporcionalmente para a camada interfacial. 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A1FABFD-8C42-4087-95F8-44B3040C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</p:spTree>
    <p:extLst>
      <p:ext uri="{BB962C8B-B14F-4D97-AF65-F5344CB8AC3E}">
        <p14:creationId xmlns:p14="http://schemas.microsoft.com/office/powerpoint/2010/main" val="394991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4768190-FF26-46CD-A413-751588DC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9A9EA8-02B0-4581-931D-9EC0342DC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0" t="8732" r="1755" b="4895"/>
          <a:stretch/>
        </p:blipFill>
        <p:spPr>
          <a:xfrm>
            <a:off x="2315857" y="907717"/>
            <a:ext cx="7898240" cy="520395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6A2B9D6-B9AD-4315-91A7-4C9AE54BE79E}"/>
              </a:ext>
            </a:extLst>
          </p:cNvPr>
          <p:cNvSpPr txBox="1"/>
          <p:nvPr/>
        </p:nvSpPr>
        <p:spPr>
          <a:xfrm>
            <a:off x="3289322" y="619960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Figura 2 : colunas no final da separação (Jarvis,2015).</a:t>
            </a:r>
          </a:p>
        </p:txBody>
      </p:sp>
    </p:spTree>
    <p:extLst>
      <p:ext uri="{BB962C8B-B14F-4D97-AF65-F5344CB8AC3E}">
        <p14:creationId xmlns:p14="http://schemas.microsoft.com/office/powerpoint/2010/main" val="13608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950CB7-88B1-4B49-A8D2-64AC437F1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978" y="719947"/>
            <a:ext cx="7760044" cy="5418106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B3B3478-98D3-4F97-BD55-7A3F2DB1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045872-ED69-4178-B34E-F3E4220EF148}"/>
              </a:ext>
            </a:extLst>
          </p:cNvPr>
          <p:cNvSpPr txBox="1"/>
          <p:nvPr/>
        </p:nvSpPr>
        <p:spPr>
          <a:xfrm>
            <a:off x="3066965" y="6166576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Figura 2 : isolamento do material interfacial (Jarvis,2015).</a:t>
            </a:r>
          </a:p>
        </p:txBody>
      </p:sp>
    </p:spTree>
    <p:extLst>
      <p:ext uri="{BB962C8B-B14F-4D97-AF65-F5344CB8AC3E}">
        <p14:creationId xmlns:p14="http://schemas.microsoft.com/office/powerpoint/2010/main" val="228474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fld id="{D4D5B8D7-9671-467D-A6BB-316BA9846FE4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2285992"/>
            <a:ext cx="12192000" cy="2095515"/>
          </a:xfrm>
          <a:prstGeom prst="rect">
            <a:avLst/>
          </a:prstGeom>
          <a:solidFill>
            <a:srgbClr val="0E1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333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3.Revisão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30240358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D55DF92-1B25-4BE1-AA95-D18C24B3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9"/>
            <a:ext cx="10515600" cy="5219169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Schramm (1992) forneceu uma introdução à ocorrência, propriedades, e importância das emulsões de petróleo. De óleos brutos leves à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bitumens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abrangendo uma ampla gama de propriedades físicas em massa e estabilidades.</a:t>
            </a:r>
          </a:p>
          <a:p>
            <a:pPr marL="0" indent="0" algn="just">
              <a:buNone/>
            </a:pP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Joseph D. e Peter K. (1997) fizeram estudos que mostraram a importância de resinas e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asfaltenos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possuem como componentes que serão direcionados como resíduos listados, a necessidade de capacidade de se organizar e formar filmes rígidos na interface óleo água.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A24F28-8576-481F-ABEC-4E06C48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3.REVISÃO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44559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D55DF92-1B25-4BE1-AA95-D18C24B3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791"/>
            <a:ext cx="10515600" cy="5219169"/>
          </a:xfrm>
        </p:spPr>
        <p:txBody>
          <a:bodyPr/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Um dos primeiros métodos desenvolvidos para isolar MI de óleos brutos foi introduzido por Wu. Neste método, uma emulsão D2O em óleo é gerada (Wu, 2003). Água normal é então adicionada à solução de emulsão e a solução é centrifugada de modo que as gotas mais pesadas da emulsão D2O em óleo rompam a barreira óleo/água.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Varadaraj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Brons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(2007)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identifiracam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as propriedades interfaciais fundamentais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asfaltenos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insolúveis em n-heptano derivados de cinco óleos brutos pesados, HCO-A, HCO-B, HCO-C, HCO-D e HCO-E, que foram determinadas na interface óleo-água.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A24F28-8576-481F-ABEC-4E06C48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3.REVISÃO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43235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D55DF92-1B25-4BE1-AA95-D18C24B3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280161"/>
            <a:ext cx="10518648" cy="5288777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Shawn Taylor (2007) por meio da espectrometria de massa de ressonância de íon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ciclotron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com transformada de Fourier (ESI FT-ICR MS), identificaram estabilizadores de emulsão básica e ácida polar não volátil em nove óleos leves, médios e pesados geograficamente distintos. 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Jarvis e colaboradores (2015) realizaram um experimento simples e rápido para isolar o Material Interfacial e depois caracterizar, por FT-ICR MS e por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GCxGC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as espécies isoladas a partir de petróleo bruto,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7A24F28-8576-481F-ABEC-4E06C487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3.REVISÃO BIBLIOGRÁFICA</a:t>
            </a:r>
          </a:p>
        </p:txBody>
      </p:sp>
    </p:spTree>
    <p:extLst>
      <p:ext uri="{BB962C8B-B14F-4D97-AF65-F5344CB8AC3E}">
        <p14:creationId xmlns:p14="http://schemas.microsoft.com/office/powerpoint/2010/main" val="338015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fld id="{D4D5B8D7-9671-467D-A6BB-316BA9846FE4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2285992"/>
            <a:ext cx="12192000" cy="2095515"/>
          </a:xfrm>
          <a:prstGeom prst="rect">
            <a:avLst/>
          </a:prstGeom>
          <a:solidFill>
            <a:srgbClr val="0E1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333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3. METODOLOGIA</a:t>
            </a:r>
          </a:p>
        </p:txBody>
      </p:sp>
    </p:spTree>
    <p:extLst>
      <p:ext uri="{BB962C8B-B14F-4D97-AF65-F5344CB8AC3E}">
        <p14:creationId xmlns:p14="http://schemas.microsoft.com/office/powerpoint/2010/main" val="11028506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8D2E142-D723-4EAC-9330-EC3188C8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258" y="1491111"/>
            <a:ext cx="10471484" cy="6118301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Neste estudo utilizamos o método de Jarvis e colaboradores (2015) para isolar o MI e depois caracterizar as espécies isoladas a partir de petróleo bruto, provenientes da Bacia de Campos.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Avaliar a influência do conteúdo de água na separação do material interfacial;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Avaliar a influência do pH na separação do material interfacial;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7E5BFB-6DD2-4DB9-8B97-E16319A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METODOLOGIA </a:t>
            </a:r>
          </a:p>
        </p:txBody>
      </p:sp>
    </p:spTree>
    <p:extLst>
      <p:ext uri="{BB962C8B-B14F-4D97-AF65-F5344CB8AC3E}">
        <p14:creationId xmlns:p14="http://schemas.microsoft.com/office/powerpoint/2010/main" val="192760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D81D1-7F0F-4BF3-9B0E-6687E800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440"/>
            <a:ext cx="10515600" cy="69523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/>
              <a:t>Sumário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4BDA08E-530A-4500-87D2-E53E5020A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499537"/>
              </p:ext>
            </p:extLst>
          </p:nvPr>
        </p:nvGraphicFramePr>
        <p:xfrm>
          <a:off x="610820" y="1187388"/>
          <a:ext cx="10515600" cy="521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380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CCA4115-8D24-4EE7-A864-720BE9DB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831"/>
            <a:ext cx="10515600" cy="5219169"/>
          </a:xfrm>
        </p:spPr>
        <p:txBody>
          <a:bodyPr/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 startAt="3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Avaliar o conteúdo de compostos polares na separação do material interfacial;</a:t>
            </a:r>
          </a:p>
          <a:p>
            <a:pPr marL="514350" indent="-514350" algn="just">
              <a:lnSpc>
                <a:spcPct val="120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Avaliar a relação resina/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asfalteno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sua influência na estabilidade da emulsão;</a:t>
            </a:r>
          </a:p>
          <a:p>
            <a:pPr marL="514350" indent="-514350" algn="just">
              <a:lnSpc>
                <a:spcPct val="120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Caracterizar o material interfacial por FT ICR-MS e GCXGC.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F2217D-DF7A-412E-8A0B-BDB0345F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323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F6766A1-DE5B-4DF5-BBC9-CACB8797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BR" b="1" dirty="0"/>
              <a:t> Materiais e Métodos:</a:t>
            </a:r>
          </a:p>
          <a:p>
            <a:pPr marL="571500" indent="-342900" algn="just">
              <a:lnSpc>
                <a:spcPct val="150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Foram utilizadas amostras de petróleo bruto proveniente da Bacia de Campos fornecidas pela Petrobras.</a:t>
            </a:r>
          </a:p>
          <a:p>
            <a:pPr marL="571500" indent="-342900" algn="just">
              <a:lnSpc>
                <a:spcPct val="150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Bem como, solventes como diclorometano (DCM), metanol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MeOH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), n-heptano e tolueno grau HPL. Solução de hidróxido de amônio (28% em água) será utilizada para ajustar o pH da água.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C453D2-4758-4866-97F4-9DE41454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3.METODOLOGIA</a:t>
            </a:r>
          </a:p>
        </p:txBody>
      </p:sp>
    </p:spTree>
    <p:extLst>
      <p:ext uri="{BB962C8B-B14F-4D97-AF65-F5344CB8AC3E}">
        <p14:creationId xmlns:p14="http://schemas.microsoft.com/office/powerpoint/2010/main" val="121713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BCBF37-6A7D-4E61-AB2A-54603576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Experimento:</a:t>
            </a: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Preparação da sílica úmida:</a:t>
            </a:r>
          </a:p>
          <a:p>
            <a:pPr mar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100g de Sílica em gel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cromatofráfica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(100-200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mash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foi colocada num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becker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seco num forno durante a noite (110ºC) para remover os resíduos de água;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Após a secagem 40g de água foram levemente adicionadas a 60g de Sílica, e agitadas para que se misturem uniformemente;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D69955C-D586-44EB-B560-2EEB8618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3.METODOLOGIA</a:t>
            </a:r>
          </a:p>
        </p:txBody>
      </p:sp>
    </p:spTree>
    <p:extLst>
      <p:ext uri="{BB962C8B-B14F-4D97-AF65-F5344CB8AC3E}">
        <p14:creationId xmlns:p14="http://schemas.microsoft.com/office/powerpoint/2010/main" val="84776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E1FAFF6-F34D-4273-903B-0A51CDD8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216" y="1166887"/>
            <a:ext cx="10515600" cy="52191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Preparação de amostras e colunas</a:t>
            </a:r>
          </a:p>
          <a:p>
            <a:pPr marL="514350" indent="-514350">
              <a:buFont typeface="+mj-lt"/>
              <a:buAutoNum type="arabicPeriod" startAt="2"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20mL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heptol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[50:50 (v/v)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heptanol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/tolueno] foi adicionado a 1g de óleo bruto para criar uma solução a 5%;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1g da Sílica hidratada (66% de água) foi adicionado ao 5% de óleo bruto na solução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heptol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a mistura  foi agitada para gerar uma pasta;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óleo bruto na pasta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heptol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/gel de sílica foi transferido pra coluna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heptol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adicional foi empregado para enxaguar o frasco de amostra.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5BECBB-7EC2-4775-BC13-5D4983E2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3.METODOLOGIA</a:t>
            </a:r>
          </a:p>
        </p:txBody>
      </p:sp>
    </p:spTree>
    <p:extLst>
      <p:ext uri="{BB962C8B-B14F-4D97-AF65-F5344CB8AC3E}">
        <p14:creationId xmlns:p14="http://schemas.microsoft.com/office/powerpoint/2010/main" val="1544005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Balcão de vidro&#10;&#10;Descrição gerada automaticamente com confiança média">
            <a:extLst>
              <a:ext uri="{FF2B5EF4-FFF2-40B4-BE49-F238E27FC236}">
                <a16:creationId xmlns:a16="http://schemas.microsoft.com/office/drawing/2014/main" id="{0EC1DB95-4F2A-42AB-B363-F182B978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920" y="1286255"/>
            <a:ext cx="3214116" cy="4285488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3046DF2-4972-40A6-8C8D-4ED0F0EF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3.METODOLOGIA</a:t>
            </a:r>
          </a:p>
        </p:txBody>
      </p:sp>
      <p:pic>
        <p:nvPicPr>
          <p:cNvPr id="7" name="Imagem 6" descr="Uma imagem contendo no interior, mesa, cozinha, balcão&#10;&#10;Descrição gerada automaticamente">
            <a:extLst>
              <a:ext uri="{FF2B5EF4-FFF2-40B4-BE49-F238E27FC236}">
                <a16:creationId xmlns:a16="http://schemas.microsoft.com/office/drawing/2014/main" id="{DA7E7983-9C40-4DC2-A668-34209F138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29" y="1286256"/>
            <a:ext cx="3214116" cy="42854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BA1488B-C734-4AED-9624-B2EE2E2DD673}"/>
              </a:ext>
            </a:extLst>
          </p:cNvPr>
          <p:cNvSpPr txBox="1"/>
          <p:nvPr/>
        </p:nvSpPr>
        <p:spPr>
          <a:xfrm>
            <a:off x="470915" y="701045"/>
            <a:ext cx="7001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2800" b="1" dirty="0"/>
              <a:t>3. Isolamento do material interfacial (MI):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A0112D-31CB-4E5B-B29E-3DF337C6842B}"/>
              </a:ext>
            </a:extLst>
          </p:cNvPr>
          <p:cNvSpPr txBox="1"/>
          <p:nvPr/>
        </p:nvSpPr>
        <p:spPr>
          <a:xfrm>
            <a:off x="751331" y="5824199"/>
            <a:ext cx="4942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Figura 3: coluna eluida com </a:t>
            </a:r>
            <a:r>
              <a:rPr lang="pt-BR" dirty="0" err="1">
                <a:latin typeface="Arial" panose="020B0604020202020204" pitchFamily="34" charset="0"/>
              </a:rPr>
              <a:t>heptol</a:t>
            </a:r>
            <a:r>
              <a:rPr lang="pt-BR" dirty="0">
                <a:latin typeface="Arial" panose="020B0604020202020204" pitchFamily="34" charset="0"/>
              </a:rPr>
              <a:t>  (fração 1).</a:t>
            </a:r>
          </a:p>
          <a:p>
            <a:endParaRPr lang="pt-BR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4221F0-A516-40E2-8D78-6E4979C30CB3}"/>
              </a:ext>
            </a:extLst>
          </p:cNvPr>
          <p:cNvSpPr txBox="1"/>
          <p:nvPr/>
        </p:nvSpPr>
        <p:spPr>
          <a:xfrm>
            <a:off x="6096000" y="5796238"/>
            <a:ext cx="67985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Figura 4: coluna eluida com metanol/Tolueno 10:25 </a:t>
            </a:r>
          </a:p>
          <a:p>
            <a:r>
              <a:rPr lang="pt-BR" dirty="0">
                <a:latin typeface="Arial" panose="020B0604020202020204" pitchFamily="34" charset="0"/>
              </a:rPr>
              <a:t>(fração  2).</a:t>
            </a:r>
          </a:p>
          <a:p>
            <a:endParaRPr lang="pt-BR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34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685AC1A-24C8-4B9C-98E6-4A7C2E4B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5.4. Caracterização do MI por FT ICR-MS e por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GCxGC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Espectrometria de massas de ressonância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ciclotrônica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íons por transformada de Fourier (FT-ICR MS);</a:t>
            </a:r>
          </a:p>
          <a:p>
            <a:pPr indent="449580" algn="just">
              <a:lnSpc>
                <a:spcPct val="150000"/>
              </a:lnSpc>
              <a:spcAft>
                <a:spcPts val="1000"/>
              </a:spcAf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Cromatografia gasosa bidimensional abrangente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GCxGC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15D067A-771C-42D3-9FE1-FA8360C8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3.METODOLOGIA</a:t>
            </a:r>
          </a:p>
        </p:txBody>
      </p:sp>
    </p:spTree>
    <p:extLst>
      <p:ext uri="{BB962C8B-B14F-4D97-AF65-F5344CB8AC3E}">
        <p14:creationId xmlns:p14="http://schemas.microsoft.com/office/powerpoint/2010/main" val="1478705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fld id="{D4D5B8D7-9671-467D-A6BB-316BA9846FE4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2285992"/>
            <a:ext cx="12192000" cy="2095515"/>
          </a:xfrm>
          <a:prstGeom prst="rect">
            <a:avLst/>
          </a:prstGeom>
          <a:solidFill>
            <a:srgbClr val="0E1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333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4.Referências</a:t>
            </a:r>
          </a:p>
        </p:txBody>
      </p:sp>
    </p:spTree>
    <p:extLst>
      <p:ext uri="{BB962C8B-B14F-4D97-AF65-F5344CB8AC3E}">
        <p14:creationId xmlns:p14="http://schemas.microsoft.com/office/powerpoint/2010/main" val="34078553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1936189-4294-4E27-8DD3-1EBD4FD4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Jarvis, J.M.; Robbins, W.K.;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Rodgers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R. P.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Interfacial Material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Organic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0110343, 2014.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Schramm, L. L.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Emulsions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Fundamentals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.; 1st ed.; American Chemical Society: Washington, D.C., 1992.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Varadaraj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R.;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Brons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C. Energy &amp;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Fuels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2007, 21, 1617–1621.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Wu, X. Energy &amp;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Fuels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2003, 17, 179–190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Núnez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V. R.G.; Análise do Processo de Recuperação de Óleo por Injeção de Emulsões. Tese  de Doutorado. 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Puc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-Rio, Rio de Janeiro – RJ ,2011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7DB049-7DFD-4A98-9BC9-4C51C425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4.REFERÊNCIAS</a:t>
            </a:r>
          </a:p>
        </p:txBody>
      </p:sp>
    </p:spTree>
    <p:extLst>
      <p:ext uri="{BB962C8B-B14F-4D97-AF65-F5344CB8AC3E}">
        <p14:creationId xmlns:p14="http://schemas.microsoft.com/office/powerpoint/2010/main" val="716666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774C58-7AAC-48C7-B19E-0B8EFA4F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5.AGRADECIMENTOS</a:t>
            </a:r>
          </a:p>
        </p:txBody>
      </p:sp>
      <p:pic>
        <p:nvPicPr>
          <p:cNvPr id="6" name="Picture 2" descr="Recurso da Faperj para aplicação em infraestrutura.">
            <a:extLst>
              <a:ext uri="{FF2B5EF4-FFF2-40B4-BE49-F238E27FC236}">
                <a16:creationId xmlns:a16="http://schemas.microsoft.com/office/drawing/2014/main" id="{33428000-4D64-40F3-A512-4A4D4E5E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50" y="4738774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 Que é a Capes? | Revista Quero">
            <a:extLst>
              <a:ext uri="{FF2B5EF4-FFF2-40B4-BE49-F238E27FC236}">
                <a16:creationId xmlns:a16="http://schemas.microsoft.com/office/drawing/2014/main" id="{808D4284-F133-4ACA-B38A-66B12288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47" y="454827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DCA4FB6-6F76-4C9C-843D-3BC54313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03" y="987287"/>
            <a:ext cx="10432949" cy="5710292"/>
          </a:xfrm>
        </p:spPr>
        <p:txBody>
          <a:bodyPr>
            <a:normAutofit/>
          </a:bodyPr>
          <a:lstStyle/>
          <a:p>
            <a:pPr algn="just"/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Agradeço ao LENEP por disponibilizar o Laboratório de Geoquímica para realizar os estudos, a professora Georgiana por sua  confiança, disponibilidade e empenho ao projeto e  agradeço as instituições e órgãos de pesquisa abaixo pela oportunidade de realização da pesquisa através da disponibilidade dos recursos financeiros e estruturais.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0" indent="0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431E48-676F-4D40-962E-F6454BDFCC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3"/>
          <a:stretch/>
        </p:blipFill>
        <p:spPr>
          <a:xfrm>
            <a:off x="350708" y="3370000"/>
            <a:ext cx="11490584" cy="10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0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84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fld id="{D4D5B8D7-9671-467D-A6BB-316BA9846FE4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0" y="2285992"/>
            <a:ext cx="12192000" cy="2095515"/>
          </a:xfrm>
          <a:prstGeom prst="rect">
            <a:avLst/>
          </a:prstGeom>
          <a:solidFill>
            <a:srgbClr val="0E1E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333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 INTRODUÇÃO</a:t>
            </a:r>
          </a:p>
        </p:txBody>
      </p:sp>
    </p:spTree>
    <p:extLst>
      <p:ext uri="{BB962C8B-B14F-4D97-AF65-F5344CB8AC3E}">
        <p14:creationId xmlns:p14="http://schemas.microsoft.com/office/powerpoint/2010/main" val="38260856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E532831B-A6C9-4CB6-A073-0E08C1C4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1349769"/>
            <a:ext cx="10515600" cy="5219169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combustíveis fósseis são a principal fonte de energia do mundo, comumente explorados em reservatórios de hidrocarbonetos.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medida que o fornecimento global de petróleo bruto leve e de fácil acesso diminui, a produção de petróleo bruto pesado e a perfuração offshore de petróleo bruto leve/médio continuarão a aumentar.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acordo com as estatísticas disponíveis, o petróleo pesado constitui mais de 65% dos recursos comprovados do mundo (World Energy, 2013).</a:t>
            </a:r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0152F71-40B9-48CD-8580-6D051977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</p:spTree>
    <p:extLst>
      <p:ext uri="{BB962C8B-B14F-4D97-AF65-F5344CB8AC3E}">
        <p14:creationId xmlns:p14="http://schemas.microsoft.com/office/powerpoint/2010/main" val="135895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1D7525-B29C-4D04-91FB-8D6F0D6D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31"/>
            <a:ext cx="10515600" cy="5030169"/>
          </a:xfrm>
        </p:spPr>
        <p:txBody>
          <a:bodyPr/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problema que é frequentemente encontrado durante a produção desses óleos brutos pesados é a formação de emulsões estáveis de água em óleo (A/O) ou óleo em água (O/A).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petróleos brutos pesados, API &lt; 22 (American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são enriquecidos em compostos polares que contêm nitrogênio, oxigênio e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heteroátomos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enxofre (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Speight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2001; Marshall et al., 2008). 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expostos à água, uma fração desses compostos polares se acumula na interface óleo/água para produzir emulsões estáveis de óleo em água (O/A) ou água em óleo (A/O) (Schramm, 1992;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Kilpatrick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2012;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Tchoukov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al., 2014; Ruiz-Morales &amp;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Mullins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2015). </a:t>
            </a:r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5B0E05-ADE4-45A2-9B7F-86A423FDDC5C}"/>
              </a:ext>
            </a:extLst>
          </p:cNvPr>
          <p:cNvSpPr txBox="1"/>
          <p:nvPr/>
        </p:nvSpPr>
        <p:spPr>
          <a:xfrm>
            <a:off x="424070" y="1995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1. INTRODUÇÃO</a:t>
            </a:r>
          </a:p>
        </p:txBody>
      </p:sp>
    </p:spTree>
    <p:extLst>
      <p:ext uri="{BB962C8B-B14F-4D97-AF65-F5344CB8AC3E}">
        <p14:creationId xmlns:p14="http://schemas.microsoft.com/office/powerpoint/2010/main" val="178868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B49668D-B942-417E-A8F0-98F934B13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415"/>
            <a:ext cx="10515600" cy="52191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u="sng" dirty="0"/>
              <a:t>EMULSÕES</a:t>
            </a:r>
            <a:endParaRPr lang="pt-BR" sz="2400" b="1" u="sng" dirty="0">
              <a:effectLst/>
            </a:endParaRPr>
          </a:p>
          <a:p>
            <a:pPr marL="0" indent="0" algn="just">
              <a:buNone/>
            </a:pP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emulsões são formadas quando dois ou mais líquidos imiscíveis são dispersos na presença de tensoativos adequados que se acumulam nas interfaces líquido-líquido formando barreiras interfaciais para prevenir ou reduzir a coalescência (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Peña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pt-BR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Hirasaki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2003).</a:t>
            </a:r>
          </a:p>
          <a:p>
            <a:pPr algn="just"/>
            <a:endParaRPr lang="pt-BR" sz="2400" dirty="0">
              <a:effectLst/>
            </a:endParaRPr>
          </a:p>
          <a:p>
            <a:pPr algn="just"/>
            <a:endParaRPr lang="pt-BR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737B99-792E-4D82-BE2F-DDD58BE8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400" dirty="0">
                <a:latin typeface="Calibri" pitchFamily="34" charset="0"/>
                <a:ea typeface="+mn-ea"/>
                <a:cs typeface="Calibri" pitchFamily="34" charset="0"/>
              </a:rPr>
              <a:t>1.</a:t>
            </a:r>
            <a:r>
              <a:rPr lang="pt-BR" sz="2700" dirty="0">
                <a:latin typeface="Calibri" pitchFamily="34" charset="0"/>
                <a:ea typeface="+mn-ea"/>
                <a:cs typeface="Calibri" pitchFamily="34" charset="0"/>
              </a:rPr>
              <a:t>INTRODUÇÃO</a:t>
            </a:r>
            <a:endParaRPr lang="pt-B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13925B-1094-45B7-B8EB-353AC5525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435441"/>
              </p:ext>
            </p:extLst>
          </p:nvPr>
        </p:nvGraphicFramePr>
        <p:xfrm>
          <a:off x="410124" y="2871537"/>
          <a:ext cx="7466550" cy="369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92DE264-9504-4A03-9743-44F11D54286F}"/>
              </a:ext>
            </a:extLst>
          </p:cNvPr>
          <p:cNvCxnSpPr/>
          <p:nvPr/>
        </p:nvCxnSpPr>
        <p:spPr>
          <a:xfrm>
            <a:off x="7571874" y="3850105"/>
            <a:ext cx="46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2">
            <a:extLst>
              <a:ext uri="{FF2B5EF4-FFF2-40B4-BE49-F238E27FC236}">
                <a16:creationId xmlns:a16="http://schemas.microsoft.com/office/drawing/2014/main" id="{383139E7-4DEB-45DC-8596-FB547C4ACCA3}"/>
              </a:ext>
            </a:extLst>
          </p:cNvPr>
          <p:cNvSpPr txBox="1">
            <a:spLocks/>
          </p:cNvSpPr>
          <p:nvPr/>
        </p:nvSpPr>
        <p:spPr>
          <a:xfrm>
            <a:off x="8304750" y="3505312"/>
            <a:ext cx="3887250" cy="85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Água (fase dispersa)</a:t>
            </a:r>
          </a:p>
          <a:p>
            <a:r>
              <a:rPr lang="pt-BR" sz="24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Óleo (fase continua) 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2045D67F-8AAD-4C72-8F2B-2F356DF76E54}"/>
              </a:ext>
            </a:extLst>
          </p:cNvPr>
          <p:cNvSpPr txBox="1">
            <a:spLocks/>
          </p:cNvSpPr>
          <p:nvPr/>
        </p:nvSpPr>
        <p:spPr>
          <a:xfrm>
            <a:off x="8304750" y="4342879"/>
            <a:ext cx="3887250" cy="85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Óleo (fase dispersa)</a:t>
            </a:r>
          </a:p>
          <a:p>
            <a:r>
              <a:rPr lang="pt-BR" sz="24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Água (fase continua) 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140C257-3875-4679-9C99-4FD0ADAAF722}"/>
              </a:ext>
            </a:extLst>
          </p:cNvPr>
          <p:cNvCxnSpPr/>
          <p:nvPr/>
        </p:nvCxnSpPr>
        <p:spPr>
          <a:xfrm>
            <a:off x="7571873" y="4728258"/>
            <a:ext cx="46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817060A-683A-41F3-B8DE-B7966B4216A5}"/>
              </a:ext>
            </a:extLst>
          </p:cNvPr>
          <p:cNvCxnSpPr/>
          <p:nvPr/>
        </p:nvCxnSpPr>
        <p:spPr>
          <a:xfrm>
            <a:off x="7644063" y="5634637"/>
            <a:ext cx="465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2">
            <a:extLst>
              <a:ext uri="{FF2B5EF4-FFF2-40B4-BE49-F238E27FC236}">
                <a16:creationId xmlns:a16="http://schemas.microsoft.com/office/drawing/2014/main" id="{8034CA59-E033-4C63-A43D-7DB23A96095F}"/>
              </a:ext>
            </a:extLst>
          </p:cNvPr>
          <p:cNvSpPr txBox="1">
            <a:spLocks/>
          </p:cNvSpPr>
          <p:nvPr/>
        </p:nvSpPr>
        <p:spPr>
          <a:xfrm>
            <a:off x="8304750" y="5205568"/>
            <a:ext cx="3049050" cy="85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Difícil definição devido a complexidade</a:t>
            </a:r>
          </a:p>
        </p:txBody>
      </p:sp>
    </p:spTree>
    <p:extLst>
      <p:ext uri="{BB962C8B-B14F-4D97-AF65-F5344CB8AC3E}">
        <p14:creationId xmlns:p14="http://schemas.microsoft.com/office/powerpoint/2010/main" val="30622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6BAB3C-B5FF-4C31-B407-18A1BEC9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INTRODUÇÃO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3CD3FB44-4807-416F-857D-14B632A1ECBA}"/>
              </a:ext>
            </a:extLst>
          </p:cNvPr>
          <p:cNvGrpSpPr/>
          <p:nvPr/>
        </p:nvGrpSpPr>
        <p:grpSpPr>
          <a:xfrm>
            <a:off x="1115568" y="1080603"/>
            <a:ext cx="10609926" cy="4696794"/>
            <a:chOff x="1481328" y="974051"/>
            <a:chExt cx="10609926" cy="4696794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1EF2AFC-8494-44DF-8409-E2173D18A43B}"/>
                </a:ext>
              </a:extLst>
            </p:cNvPr>
            <p:cNvSpPr/>
            <p:nvPr/>
          </p:nvSpPr>
          <p:spPr>
            <a:xfrm>
              <a:off x="1481328" y="1335024"/>
              <a:ext cx="3054096" cy="30540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401081CC-9414-4721-9339-8838F3D209BA}"/>
                </a:ext>
              </a:extLst>
            </p:cNvPr>
            <p:cNvSpPr/>
            <p:nvPr/>
          </p:nvSpPr>
          <p:spPr>
            <a:xfrm>
              <a:off x="5017008" y="1335024"/>
              <a:ext cx="3054096" cy="305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74EA39D-F1F5-4056-B511-FE5A9ABD750B}"/>
                </a:ext>
              </a:extLst>
            </p:cNvPr>
            <p:cNvSpPr/>
            <p:nvPr/>
          </p:nvSpPr>
          <p:spPr>
            <a:xfrm>
              <a:off x="2578608" y="1956816"/>
              <a:ext cx="347472" cy="384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50C2279-B3A1-42A5-ACB6-71D714EE5671}"/>
                </a:ext>
              </a:extLst>
            </p:cNvPr>
            <p:cNvSpPr/>
            <p:nvPr/>
          </p:nvSpPr>
          <p:spPr>
            <a:xfrm>
              <a:off x="3340608" y="2301240"/>
              <a:ext cx="347472" cy="384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EF69CA3-F85C-4FE6-B155-C9A0631FFCF9}"/>
                </a:ext>
              </a:extLst>
            </p:cNvPr>
            <p:cNvSpPr/>
            <p:nvPr/>
          </p:nvSpPr>
          <p:spPr>
            <a:xfrm>
              <a:off x="2063496" y="2478024"/>
              <a:ext cx="347472" cy="384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7BC0870-D4E5-45FF-9D30-B299FA083CB2}"/>
                </a:ext>
              </a:extLst>
            </p:cNvPr>
            <p:cNvSpPr/>
            <p:nvPr/>
          </p:nvSpPr>
          <p:spPr>
            <a:xfrm>
              <a:off x="2872740" y="2987040"/>
              <a:ext cx="347472" cy="3840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DBE5037-C510-43B4-A959-D5C07CC661BF}"/>
                </a:ext>
              </a:extLst>
            </p:cNvPr>
            <p:cNvSpPr/>
            <p:nvPr/>
          </p:nvSpPr>
          <p:spPr>
            <a:xfrm>
              <a:off x="3340608" y="3317748"/>
              <a:ext cx="347472" cy="33375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D37F5E4-BBA0-40C7-9045-76E72978AA65}"/>
                </a:ext>
              </a:extLst>
            </p:cNvPr>
            <p:cNvSpPr/>
            <p:nvPr/>
          </p:nvSpPr>
          <p:spPr>
            <a:xfrm>
              <a:off x="2293620" y="3651504"/>
              <a:ext cx="117348" cy="2164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81C240D-F364-48DB-B5C9-D25D7B1497F3}"/>
                </a:ext>
              </a:extLst>
            </p:cNvPr>
            <p:cNvSpPr/>
            <p:nvPr/>
          </p:nvSpPr>
          <p:spPr>
            <a:xfrm>
              <a:off x="2895600" y="2453640"/>
              <a:ext cx="195072" cy="2316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DD28C72-938F-4B4A-8AFC-1D45D9D75383}"/>
                </a:ext>
              </a:extLst>
            </p:cNvPr>
            <p:cNvSpPr/>
            <p:nvPr/>
          </p:nvSpPr>
          <p:spPr>
            <a:xfrm>
              <a:off x="3861816" y="2787396"/>
              <a:ext cx="240792" cy="3474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29C6568-68C1-4958-822F-148F8A200E23}"/>
                </a:ext>
              </a:extLst>
            </p:cNvPr>
            <p:cNvSpPr/>
            <p:nvPr/>
          </p:nvSpPr>
          <p:spPr>
            <a:xfrm>
              <a:off x="6153912" y="2173224"/>
              <a:ext cx="396240" cy="43281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A6DE4BB-BB80-46F5-836E-1A34A7E58B3E}"/>
                </a:ext>
              </a:extLst>
            </p:cNvPr>
            <p:cNvSpPr/>
            <p:nvPr/>
          </p:nvSpPr>
          <p:spPr>
            <a:xfrm>
              <a:off x="7086600" y="2737104"/>
              <a:ext cx="310896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B619EF4-69C6-4D1F-9DE1-C8BB0BA000DD}"/>
                </a:ext>
              </a:extLst>
            </p:cNvPr>
            <p:cNvSpPr/>
            <p:nvPr/>
          </p:nvSpPr>
          <p:spPr>
            <a:xfrm>
              <a:off x="6153912" y="2898648"/>
              <a:ext cx="259080" cy="26822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2CB752D-3F83-4813-BC9F-54A024279ED1}"/>
                </a:ext>
              </a:extLst>
            </p:cNvPr>
            <p:cNvSpPr/>
            <p:nvPr/>
          </p:nvSpPr>
          <p:spPr>
            <a:xfrm>
              <a:off x="7086600" y="3474720"/>
              <a:ext cx="310896" cy="17678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86A0955-A842-445F-A957-6F5F5DCCFFC0}"/>
                </a:ext>
              </a:extLst>
            </p:cNvPr>
            <p:cNvSpPr/>
            <p:nvPr/>
          </p:nvSpPr>
          <p:spPr>
            <a:xfrm>
              <a:off x="6797040" y="2301240"/>
              <a:ext cx="310896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C908A18-EEE7-4931-B49E-585E555B5582}"/>
                </a:ext>
              </a:extLst>
            </p:cNvPr>
            <p:cNvSpPr/>
            <p:nvPr/>
          </p:nvSpPr>
          <p:spPr>
            <a:xfrm>
              <a:off x="5654040" y="2340864"/>
              <a:ext cx="310896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79E3D8E-F13A-44C4-B2FB-77A391C11AA1}"/>
                </a:ext>
              </a:extLst>
            </p:cNvPr>
            <p:cNvSpPr/>
            <p:nvPr/>
          </p:nvSpPr>
          <p:spPr>
            <a:xfrm>
              <a:off x="5940552" y="3410712"/>
              <a:ext cx="310896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5504442-1F3C-4434-8D50-34EA50223520}"/>
                </a:ext>
              </a:extLst>
            </p:cNvPr>
            <p:cNvSpPr/>
            <p:nvPr/>
          </p:nvSpPr>
          <p:spPr>
            <a:xfrm>
              <a:off x="6486144" y="1760220"/>
              <a:ext cx="310896" cy="167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A26B7AD-995B-4793-8E42-C414301077B4}"/>
                </a:ext>
              </a:extLst>
            </p:cNvPr>
            <p:cNvSpPr/>
            <p:nvPr/>
          </p:nvSpPr>
          <p:spPr>
            <a:xfrm>
              <a:off x="6641592" y="3124200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389BB07-A4C9-451B-BBFA-42C9CB7EEEE5}"/>
                </a:ext>
              </a:extLst>
            </p:cNvPr>
            <p:cNvSpPr/>
            <p:nvPr/>
          </p:nvSpPr>
          <p:spPr>
            <a:xfrm>
              <a:off x="5510784" y="2862072"/>
              <a:ext cx="310896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5699B3-CE8D-4F49-8FF5-BE3E1BAD0BBC}"/>
                </a:ext>
              </a:extLst>
            </p:cNvPr>
            <p:cNvSpPr/>
            <p:nvPr/>
          </p:nvSpPr>
          <p:spPr>
            <a:xfrm>
              <a:off x="6544056" y="3675888"/>
              <a:ext cx="310896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288C9E1-AB2B-41BB-8D29-8F4C04BD35C7}"/>
                </a:ext>
              </a:extLst>
            </p:cNvPr>
            <p:cNvSpPr/>
            <p:nvPr/>
          </p:nvSpPr>
          <p:spPr>
            <a:xfrm>
              <a:off x="3282696" y="1760220"/>
              <a:ext cx="195072" cy="2316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0D08DBA-D779-41E8-9CD0-5283380AE046}"/>
                </a:ext>
              </a:extLst>
            </p:cNvPr>
            <p:cNvSpPr/>
            <p:nvPr/>
          </p:nvSpPr>
          <p:spPr>
            <a:xfrm>
              <a:off x="1901952" y="2090928"/>
              <a:ext cx="195072" cy="2316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B3E03B5-21C5-424D-A708-DE172A682F4A}"/>
                </a:ext>
              </a:extLst>
            </p:cNvPr>
            <p:cNvSpPr/>
            <p:nvPr/>
          </p:nvSpPr>
          <p:spPr>
            <a:xfrm>
              <a:off x="2775204" y="3715512"/>
              <a:ext cx="195072" cy="2316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0AA09D9F-3BBD-4E88-92D6-C984CEFDC306}"/>
                </a:ext>
              </a:extLst>
            </p:cNvPr>
            <p:cNvSpPr/>
            <p:nvPr/>
          </p:nvSpPr>
          <p:spPr>
            <a:xfrm>
              <a:off x="5940552" y="1979676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AE8B17D-58DA-4C2F-8F29-8E0E528AB9EB}"/>
                </a:ext>
              </a:extLst>
            </p:cNvPr>
            <p:cNvSpPr/>
            <p:nvPr/>
          </p:nvSpPr>
          <p:spPr>
            <a:xfrm>
              <a:off x="7376160" y="2327148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3B74932-54E4-4C1B-A1F2-02C8868371B9}"/>
                </a:ext>
              </a:extLst>
            </p:cNvPr>
            <p:cNvSpPr/>
            <p:nvPr/>
          </p:nvSpPr>
          <p:spPr>
            <a:xfrm>
              <a:off x="8560433" y="1350782"/>
              <a:ext cx="3054096" cy="30540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16CD4F6-7A26-4CF9-AA1F-9B96B439877C}"/>
                </a:ext>
              </a:extLst>
            </p:cNvPr>
            <p:cNvSpPr/>
            <p:nvPr/>
          </p:nvSpPr>
          <p:spPr>
            <a:xfrm>
              <a:off x="9467088" y="2206752"/>
              <a:ext cx="661416" cy="58064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40F2391-C1E1-435D-963A-383A8FC32266}"/>
                </a:ext>
              </a:extLst>
            </p:cNvPr>
            <p:cNvSpPr/>
            <p:nvPr/>
          </p:nvSpPr>
          <p:spPr>
            <a:xfrm>
              <a:off x="2249424" y="2953512"/>
              <a:ext cx="195072" cy="23164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DA28C5C-E3D7-4E92-AD11-3E34879238D0}"/>
                </a:ext>
              </a:extLst>
            </p:cNvPr>
            <p:cNvSpPr/>
            <p:nvPr/>
          </p:nvSpPr>
          <p:spPr>
            <a:xfrm>
              <a:off x="9441180" y="2298192"/>
              <a:ext cx="251460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1B405CA-9BF1-4AD9-9550-8D030427162F}"/>
                </a:ext>
              </a:extLst>
            </p:cNvPr>
            <p:cNvSpPr/>
            <p:nvPr/>
          </p:nvSpPr>
          <p:spPr>
            <a:xfrm>
              <a:off x="9624060" y="2249424"/>
              <a:ext cx="196596" cy="1051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1C020C-C453-4D85-A954-116377FEA2B8}"/>
                </a:ext>
              </a:extLst>
            </p:cNvPr>
            <p:cNvSpPr/>
            <p:nvPr/>
          </p:nvSpPr>
          <p:spPr>
            <a:xfrm>
              <a:off x="9922764" y="2249424"/>
              <a:ext cx="205740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21797C2-BE2C-4A93-9936-D86986FBCBAB}"/>
                </a:ext>
              </a:extLst>
            </p:cNvPr>
            <p:cNvSpPr/>
            <p:nvPr/>
          </p:nvSpPr>
          <p:spPr>
            <a:xfrm>
              <a:off x="9467088" y="1959864"/>
              <a:ext cx="205740" cy="381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199C5326-260F-4071-A873-071754A40E03}"/>
                </a:ext>
              </a:extLst>
            </p:cNvPr>
            <p:cNvSpPr/>
            <p:nvPr/>
          </p:nvSpPr>
          <p:spPr>
            <a:xfrm>
              <a:off x="9280398" y="2410968"/>
              <a:ext cx="186690" cy="29565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9F3AA2D7-1A6D-496F-ADB9-42AD63AE06D3}"/>
                </a:ext>
              </a:extLst>
            </p:cNvPr>
            <p:cNvSpPr/>
            <p:nvPr/>
          </p:nvSpPr>
          <p:spPr>
            <a:xfrm>
              <a:off x="9529572" y="2725674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2D841038-7B39-4E26-AB3F-5E9783E5CE27}"/>
                </a:ext>
              </a:extLst>
            </p:cNvPr>
            <p:cNvSpPr/>
            <p:nvPr/>
          </p:nvSpPr>
          <p:spPr>
            <a:xfrm>
              <a:off x="9099042" y="3162300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97AFB837-30A5-4421-9B4C-CD07EB5D6150}"/>
                </a:ext>
              </a:extLst>
            </p:cNvPr>
            <p:cNvSpPr/>
            <p:nvPr/>
          </p:nvSpPr>
          <p:spPr>
            <a:xfrm>
              <a:off x="9822942" y="2542032"/>
              <a:ext cx="154686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3ABB25C4-21A7-40D6-99EA-6C01AB47D14D}"/>
                </a:ext>
              </a:extLst>
            </p:cNvPr>
            <p:cNvSpPr/>
            <p:nvPr/>
          </p:nvSpPr>
          <p:spPr>
            <a:xfrm rot="19509132">
              <a:off x="9716262" y="3499485"/>
              <a:ext cx="661416" cy="58064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82C3416-AEA0-44F3-BF3A-92A821FF89DB}"/>
                </a:ext>
              </a:extLst>
            </p:cNvPr>
            <p:cNvSpPr/>
            <p:nvPr/>
          </p:nvSpPr>
          <p:spPr>
            <a:xfrm rot="19509132">
              <a:off x="9873234" y="3682365"/>
              <a:ext cx="251460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82F0B99-1893-48F7-A1C2-FC77F57AC1AC}"/>
                </a:ext>
              </a:extLst>
            </p:cNvPr>
            <p:cNvSpPr/>
            <p:nvPr/>
          </p:nvSpPr>
          <p:spPr>
            <a:xfrm rot="19509132">
              <a:off x="9873234" y="3542157"/>
              <a:ext cx="196596" cy="1051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B37185C-25DA-4BC9-98B6-125575C7F5B0}"/>
                </a:ext>
              </a:extLst>
            </p:cNvPr>
            <p:cNvSpPr/>
            <p:nvPr/>
          </p:nvSpPr>
          <p:spPr>
            <a:xfrm rot="19509132">
              <a:off x="10171938" y="3542157"/>
              <a:ext cx="205740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314DD84-3669-4B4C-845F-ABA5E9F413C7}"/>
                </a:ext>
              </a:extLst>
            </p:cNvPr>
            <p:cNvSpPr/>
            <p:nvPr/>
          </p:nvSpPr>
          <p:spPr>
            <a:xfrm rot="19509132">
              <a:off x="9716262" y="3252597"/>
              <a:ext cx="205740" cy="381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FEDE5610-6338-4C88-8BA0-0E1360C64AB9}"/>
                </a:ext>
              </a:extLst>
            </p:cNvPr>
            <p:cNvSpPr/>
            <p:nvPr/>
          </p:nvSpPr>
          <p:spPr>
            <a:xfrm rot="19509132">
              <a:off x="9529572" y="3703701"/>
              <a:ext cx="186690" cy="29565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F5C463E-D9F8-4D47-91AD-FBA96B347A5C}"/>
                </a:ext>
              </a:extLst>
            </p:cNvPr>
            <p:cNvSpPr/>
            <p:nvPr/>
          </p:nvSpPr>
          <p:spPr>
            <a:xfrm rot="19509132">
              <a:off x="9778746" y="4018407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D3FB86B5-0E86-4522-8176-8FA4724377D9}"/>
                </a:ext>
              </a:extLst>
            </p:cNvPr>
            <p:cNvSpPr/>
            <p:nvPr/>
          </p:nvSpPr>
          <p:spPr>
            <a:xfrm rot="19509132">
              <a:off x="10072116" y="3834765"/>
              <a:ext cx="154686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DE6ECBF1-2C04-40C3-833E-65B96E4AA327}"/>
                </a:ext>
              </a:extLst>
            </p:cNvPr>
            <p:cNvSpPr/>
            <p:nvPr/>
          </p:nvSpPr>
          <p:spPr>
            <a:xfrm rot="1587234">
              <a:off x="10437512" y="2761155"/>
              <a:ext cx="661416" cy="58064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3AD8F396-839C-40B3-A040-935AB7D9AB98}"/>
                </a:ext>
              </a:extLst>
            </p:cNvPr>
            <p:cNvSpPr/>
            <p:nvPr/>
          </p:nvSpPr>
          <p:spPr>
            <a:xfrm rot="1587234">
              <a:off x="10594484" y="2944035"/>
              <a:ext cx="251460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56C8DBF-02BA-48BD-8D1D-7DCF07E24D76}"/>
                </a:ext>
              </a:extLst>
            </p:cNvPr>
            <p:cNvSpPr/>
            <p:nvPr/>
          </p:nvSpPr>
          <p:spPr>
            <a:xfrm rot="1587234">
              <a:off x="10594484" y="2803827"/>
              <a:ext cx="196596" cy="1051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935DB42E-86B6-42E9-AF2A-2CEEDC8354EC}"/>
                </a:ext>
              </a:extLst>
            </p:cNvPr>
            <p:cNvSpPr/>
            <p:nvPr/>
          </p:nvSpPr>
          <p:spPr>
            <a:xfrm rot="1587234">
              <a:off x="10893188" y="2803827"/>
              <a:ext cx="205740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5FBBF458-8949-49B0-9464-5C39CF910C9D}"/>
                </a:ext>
              </a:extLst>
            </p:cNvPr>
            <p:cNvSpPr/>
            <p:nvPr/>
          </p:nvSpPr>
          <p:spPr>
            <a:xfrm rot="1587234">
              <a:off x="10437512" y="2514267"/>
              <a:ext cx="205740" cy="381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DE0D5DD4-2866-448F-834E-EB65618B2346}"/>
                </a:ext>
              </a:extLst>
            </p:cNvPr>
            <p:cNvSpPr/>
            <p:nvPr/>
          </p:nvSpPr>
          <p:spPr>
            <a:xfrm rot="1587234">
              <a:off x="10250822" y="2965371"/>
              <a:ext cx="186690" cy="29565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07E5AF79-1EC2-42E9-B726-D33CBE4BD61D}"/>
                </a:ext>
              </a:extLst>
            </p:cNvPr>
            <p:cNvSpPr/>
            <p:nvPr/>
          </p:nvSpPr>
          <p:spPr>
            <a:xfrm rot="1587234">
              <a:off x="10499996" y="3280077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FA9BA433-058E-4946-901D-35E9544955E1}"/>
                </a:ext>
              </a:extLst>
            </p:cNvPr>
            <p:cNvSpPr/>
            <p:nvPr/>
          </p:nvSpPr>
          <p:spPr>
            <a:xfrm rot="1587234">
              <a:off x="10793366" y="3096435"/>
              <a:ext cx="154686" cy="2956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FA1D422-370A-49A7-9475-8CDD5CE53B06}"/>
                </a:ext>
              </a:extLst>
            </p:cNvPr>
            <p:cNvSpPr/>
            <p:nvPr/>
          </p:nvSpPr>
          <p:spPr>
            <a:xfrm>
              <a:off x="10375392" y="2039906"/>
              <a:ext cx="155448" cy="19354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94FA32B3-B1D8-433C-9041-64B2F2690883}"/>
                </a:ext>
              </a:extLst>
            </p:cNvPr>
            <p:cNvSpPr txBox="1"/>
            <p:nvPr/>
          </p:nvSpPr>
          <p:spPr>
            <a:xfrm>
              <a:off x="2475461" y="1350782"/>
              <a:ext cx="9896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ÓLEO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31604BC-47C1-4779-BC00-8331E1879681}"/>
                </a:ext>
              </a:extLst>
            </p:cNvPr>
            <p:cNvSpPr txBox="1"/>
            <p:nvPr/>
          </p:nvSpPr>
          <p:spPr>
            <a:xfrm>
              <a:off x="6021324" y="1365778"/>
              <a:ext cx="1069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/>
                <a:t>ÁGUA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79B56F6-2978-4629-A91A-D4BBE3CDCE3E}"/>
                </a:ext>
              </a:extLst>
            </p:cNvPr>
            <p:cNvSpPr txBox="1"/>
            <p:nvPr/>
          </p:nvSpPr>
          <p:spPr>
            <a:xfrm>
              <a:off x="1799923" y="4599390"/>
              <a:ext cx="23407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b="1" dirty="0"/>
                <a:t>Emulsão</a:t>
              </a:r>
            </a:p>
            <a:p>
              <a:pPr algn="ctr"/>
              <a:r>
                <a:rPr lang="pt-BR" sz="2800" b="1" dirty="0"/>
                <a:t>Água-em-Óleo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E6F56EF5-2DCA-412F-B844-818C75EA3717}"/>
                </a:ext>
              </a:extLst>
            </p:cNvPr>
            <p:cNvSpPr txBox="1"/>
            <p:nvPr/>
          </p:nvSpPr>
          <p:spPr>
            <a:xfrm>
              <a:off x="5548963" y="4716738"/>
              <a:ext cx="23407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b="1" dirty="0"/>
                <a:t>Emulsão</a:t>
              </a:r>
            </a:p>
            <a:p>
              <a:pPr algn="ctr"/>
              <a:r>
                <a:rPr lang="pt-BR" sz="2800" b="1" dirty="0"/>
                <a:t>Óleo-em-Água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9E35E217-5DEA-425E-8FC4-D65F8A0F5E28}"/>
                </a:ext>
              </a:extLst>
            </p:cNvPr>
            <p:cNvSpPr txBox="1"/>
            <p:nvPr/>
          </p:nvSpPr>
          <p:spPr>
            <a:xfrm>
              <a:off x="8298228" y="4691431"/>
              <a:ext cx="379302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b="1" dirty="0"/>
                <a:t>Emulsão</a:t>
              </a:r>
            </a:p>
            <a:p>
              <a:pPr algn="ctr"/>
              <a:r>
                <a:rPr lang="pt-BR" sz="2800" b="1" dirty="0"/>
                <a:t>Água-em-Óleo-em-Água</a:t>
              </a:r>
            </a:p>
          </p:txBody>
        </p:sp>
        <p:cxnSp>
          <p:nvCxnSpPr>
            <p:cNvPr id="63" name="Conector: Angulado 62">
              <a:extLst>
                <a:ext uri="{FF2B5EF4-FFF2-40B4-BE49-F238E27FC236}">
                  <a16:creationId xmlns:a16="http://schemas.microsoft.com/office/drawing/2014/main" id="{4765A5F0-D61C-4518-AEBE-9560667CF6B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88080" y="1304503"/>
              <a:ext cx="907542" cy="61569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34D5404C-4533-4D29-ABF2-0776989721A3}"/>
                </a:ext>
              </a:extLst>
            </p:cNvPr>
            <p:cNvSpPr txBox="1"/>
            <p:nvPr/>
          </p:nvSpPr>
          <p:spPr>
            <a:xfrm>
              <a:off x="3366516" y="974051"/>
              <a:ext cx="2110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Surfactante lipofílico</a:t>
              </a:r>
            </a:p>
          </p:txBody>
        </p:sp>
        <p:cxnSp>
          <p:nvCxnSpPr>
            <p:cNvPr id="65" name="Conector: Angulado 64">
              <a:extLst>
                <a:ext uri="{FF2B5EF4-FFF2-40B4-BE49-F238E27FC236}">
                  <a16:creationId xmlns:a16="http://schemas.microsoft.com/office/drawing/2014/main" id="{9E14CDD3-4119-436C-926F-244F2D64E0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34102" y="1450886"/>
              <a:ext cx="1020664" cy="89372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370B84E2-2BE5-42F3-A018-9A44627E9AF5}"/>
                </a:ext>
              </a:extLst>
            </p:cNvPr>
            <p:cNvSpPr txBox="1"/>
            <p:nvPr/>
          </p:nvSpPr>
          <p:spPr>
            <a:xfrm>
              <a:off x="7331593" y="1057170"/>
              <a:ext cx="225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Surfactante hidrofílico</a:t>
              </a:r>
            </a:p>
          </p:txBody>
        </p: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A4B834-CFD4-4F15-B898-85282308E621}"/>
              </a:ext>
            </a:extLst>
          </p:cNvPr>
          <p:cNvSpPr txBox="1"/>
          <p:nvPr/>
        </p:nvSpPr>
        <p:spPr>
          <a:xfrm>
            <a:off x="2623275" y="6154186"/>
            <a:ext cx="819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Figura 1: tipos de emulsões; a)A/O; b) O/A; c) A/O/A ( Adaptado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Núnez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2011) </a:t>
            </a:r>
          </a:p>
        </p:txBody>
      </p:sp>
    </p:spTree>
    <p:extLst>
      <p:ext uri="{BB962C8B-B14F-4D97-AF65-F5344CB8AC3E}">
        <p14:creationId xmlns:p14="http://schemas.microsoft.com/office/powerpoint/2010/main" val="4778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B00845-F922-4E7D-B414-2B4E6C9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759"/>
            <a:ext cx="10515600" cy="5219169"/>
          </a:xfrm>
        </p:spPr>
        <p:txBody>
          <a:bodyPr/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Embora as emulsões possam ser formadas intencionalmente durante a recuperação de petróleo bruto pesado, elas devem ser quebradas antes que o petróleo bruto seja refinado. 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não forem tratadas, essas emulsões podem contribuir para graves problemas de corrosão (devido ao sal arrastado) e falhas de equipamentos. 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Portanto, um objetivo chave na produção de petróleo é entender quais tipos de espécies contribuem para emulsões estáveis, a fim de determinar a melhor forma de tratar emulsões indesejáveis.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96D32B6-7F17-42E9-8B23-9B53F5D4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</p:spTree>
    <p:extLst>
      <p:ext uri="{BB962C8B-B14F-4D97-AF65-F5344CB8AC3E}">
        <p14:creationId xmlns:p14="http://schemas.microsoft.com/office/powerpoint/2010/main" val="176155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9BB516F-0D5B-4208-9162-967640D2E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456"/>
            <a:ext cx="10515600" cy="5219169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Desta forma, a caracterização de emulsões de petróleo bruto e sua estabilidade tem sido uma importante área de estudo na indústria de petróleo.</a:t>
            </a:r>
          </a:p>
          <a:p>
            <a:pPr algn="just"/>
            <a:endParaRPr lang="pt-BR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previsão do comportamento das emulsões de petróleo bruto contribui para melhorar a seleção dos métodos de recuperação de óleo e a eficiência da separação da água.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9C6FA70-97E5-4D4E-829F-7EA3D3C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</p:spTree>
    <p:extLst>
      <p:ext uri="{BB962C8B-B14F-4D97-AF65-F5344CB8AC3E}">
        <p14:creationId xmlns:p14="http://schemas.microsoft.com/office/powerpoint/2010/main" val="3270138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2190</Words>
  <Application>Microsoft Office PowerPoint</Application>
  <PresentationFormat>Widescreen</PresentationFormat>
  <Paragraphs>193</Paragraphs>
  <Slides>28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Tema do Office</vt:lpstr>
      <vt:lpstr>Apresentação do PowerPoint</vt:lpstr>
      <vt:lpstr>Sumário</vt:lpstr>
      <vt:lpstr>Apresentação do PowerPoint</vt:lpstr>
      <vt:lpstr>1.INTRODUÇÃO</vt:lpstr>
      <vt:lpstr>Apresentação do PowerPoint</vt:lpstr>
      <vt:lpstr>1.INTRODUÇÃO</vt:lpstr>
      <vt:lpstr>1. INTRODUÇÃO</vt:lpstr>
      <vt:lpstr>1.INTRODUÇÃO</vt:lpstr>
      <vt:lpstr>1.INTRODUÇÃO</vt:lpstr>
      <vt:lpstr>1.INTRODUÇÃO</vt:lpstr>
      <vt:lpstr>1.INTRODUÇÃO</vt:lpstr>
      <vt:lpstr>1.INTRODUÇÃO</vt:lpstr>
      <vt:lpstr>1.INTRODUÇÃO</vt:lpstr>
      <vt:lpstr>Apresentação do PowerPoint</vt:lpstr>
      <vt:lpstr>3.REVISÃO BIBLIOGRÁFICA</vt:lpstr>
      <vt:lpstr>3.REVISÃO BIBLIOGRÁFICA</vt:lpstr>
      <vt:lpstr>3.REVISÃO BIBLIOGRÁFICA</vt:lpstr>
      <vt:lpstr>Apresentação do PowerPoint</vt:lpstr>
      <vt:lpstr>3. METODOLOGIA </vt:lpstr>
      <vt:lpstr>Apresentação do PowerPoint</vt:lpstr>
      <vt:lpstr>3.METODOLOGIA</vt:lpstr>
      <vt:lpstr>3.METODOLOGIA</vt:lpstr>
      <vt:lpstr>3.METODOLOGIA</vt:lpstr>
      <vt:lpstr>3.METODOLOGIA</vt:lpstr>
      <vt:lpstr>3.METODOLOGIA</vt:lpstr>
      <vt:lpstr>Apresentação do PowerPoint</vt:lpstr>
      <vt:lpstr>4.REFERÊNCIAS</vt:lpstr>
      <vt:lpstr>5.AGRADECIMENTOS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de Paula Chaiben</dc:creator>
  <cp:lastModifiedBy>Marcos Vinicius de Paula Chaiben</cp:lastModifiedBy>
  <cp:revision>15</cp:revision>
  <dcterms:created xsi:type="dcterms:W3CDTF">2021-11-24T02:29:39Z</dcterms:created>
  <dcterms:modified xsi:type="dcterms:W3CDTF">2021-12-07T12:09:54Z</dcterms:modified>
</cp:coreProperties>
</file>