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4AA7B-1EED-0E48-1A09-562E6EA71592}" v="13" dt="2024-06-21T21:33:45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2413-59AA-4C1D-A9BC-5F5C9765F25B}" type="datetimeFigureOut">
              <a:t>21/06/2024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AEEC-1E15-49E9-9F65-5F8F24A44C6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2171581"/>
            <a:ext cx="7415927" cy="193595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7620"/>
              </a:lnSpc>
            </a:pPr>
            <a:r>
              <a:rPr lang="en-US" sz="4400" b="1" err="1">
                <a:solidFill>
                  <a:srgbClr val="FFFFFF"/>
                </a:solidFill>
                <a:latin typeface="Aptos"/>
                <a:ea typeface="+mn-lt"/>
                <a:cs typeface="+mn-lt"/>
              </a:rPr>
              <a:t>Desvendando</a:t>
            </a:r>
            <a:r>
              <a:rPr lang="en-US" sz="4400" b="1" dirty="0">
                <a:solidFill>
                  <a:srgbClr val="FFFFFF"/>
                </a:solidFill>
                <a:latin typeface="Aptos"/>
                <a:ea typeface="+mn-lt"/>
                <a:cs typeface="+mn-lt"/>
              </a:rPr>
              <a:t> a </a:t>
            </a:r>
            <a:r>
              <a:rPr lang="en-US" sz="4400" b="1" err="1">
                <a:solidFill>
                  <a:srgbClr val="FFFFFF"/>
                </a:solidFill>
                <a:latin typeface="Aptos"/>
                <a:ea typeface="+mn-lt"/>
                <a:cs typeface="+mn-lt"/>
              </a:rPr>
              <a:t>Inteligência</a:t>
            </a:r>
            <a:r>
              <a:rPr lang="en-US" sz="4400" b="1" dirty="0">
                <a:solidFill>
                  <a:srgbClr val="FFFFFF"/>
                </a:solidFill>
                <a:latin typeface="Aptos"/>
                <a:ea typeface="+mn-lt"/>
                <a:cs typeface="+mn-lt"/>
              </a:rPr>
              <a:t> Artificial: Da Teoria à </a:t>
            </a:r>
            <a:r>
              <a:rPr lang="en-US" sz="4400" b="1" err="1">
                <a:solidFill>
                  <a:srgbClr val="FFFFFF"/>
                </a:solidFill>
                <a:latin typeface="Aptos"/>
                <a:ea typeface="+mn-lt"/>
                <a:cs typeface="+mn-lt"/>
              </a:rPr>
              <a:t>Prática</a:t>
            </a:r>
            <a:endParaRPr lang="en-US" sz="4400">
              <a:latin typeface="Aptos"/>
              <a:ea typeface="Calibri"/>
              <a:cs typeface="Calibri"/>
            </a:endParaRPr>
          </a:p>
        </p:txBody>
      </p:sp>
      <p:sp>
        <p:nvSpPr>
          <p:cNvPr id="6" name="Text 2"/>
          <p:cNvSpPr/>
          <p:nvPr/>
        </p:nvSpPr>
        <p:spPr>
          <a:xfrm>
            <a:off x="864037" y="4477822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 Inteligência Artificial (IA) é o campo da ciência da computação que se concentra em criar sistemas e máquinas capazes de realizar tarefas que normalmente requerem inteligência humana, como aprender, perceber, raciocinar e resolver problemas.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185029" y="1532096"/>
            <a:ext cx="12260223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Aplicações da IA: Chatbots de Atendimento ao Cliente</a:t>
            </a:r>
            <a:endParaRPr lang="en-US" sz="4418" dirty="0"/>
          </a:p>
        </p:txBody>
      </p:sp>
      <p:sp>
        <p:nvSpPr>
          <p:cNvPr id="5" name="Text 2"/>
          <p:cNvSpPr/>
          <p:nvPr/>
        </p:nvSpPr>
        <p:spPr>
          <a:xfrm>
            <a:off x="1185029" y="3551992"/>
            <a:ext cx="3684746" cy="701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Compreensão da Linguagem Natural</a:t>
            </a:r>
            <a:endParaRPr lang="en-US" sz="2209" dirty="0"/>
          </a:p>
        </p:txBody>
      </p:sp>
      <p:sp>
        <p:nvSpPr>
          <p:cNvPr id="6" name="Text 3"/>
          <p:cNvSpPr/>
          <p:nvPr/>
        </p:nvSpPr>
        <p:spPr>
          <a:xfrm>
            <a:off x="1185029" y="4500086"/>
            <a:ext cx="3684746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Os chatbots de IA são capazes de entender e responder às perguntas dos clientes de forma natural, como se estivessem conversando com um ser humano.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79613" y="3551992"/>
            <a:ext cx="3434001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Respostas Rápidas e Precisas</a:t>
            </a:r>
            <a:endParaRPr lang="en-US" sz="2209" dirty="0"/>
          </a:p>
        </p:txBody>
      </p:sp>
      <p:sp>
        <p:nvSpPr>
          <p:cNvPr id="8" name="Text 5"/>
          <p:cNvSpPr/>
          <p:nvPr/>
        </p:nvSpPr>
        <p:spPr>
          <a:xfrm>
            <a:off x="5479613" y="4149447"/>
            <a:ext cx="3684746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Esses sistemas podem acessar grandes bases de dados e fornecer informações relevantes aos clientes de forma instantânea, melhorando a experiência de atendimento.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774198" y="3551992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Disponibilidade 24/7</a:t>
            </a:r>
            <a:endParaRPr lang="en-US" sz="2209" dirty="0"/>
          </a:p>
        </p:txBody>
      </p:sp>
      <p:sp>
        <p:nvSpPr>
          <p:cNvPr id="10" name="Text 7"/>
          <p:cNvSpPr/>
          <p:nvPr/>
        </p:nvSpPr>
        <p:spPr>
          <a:xfrm>
            <a:off x="9774198" y="4149447"/>
            <a:ext cx="3684746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Os chatbots de IA estão sempre disponíveis, permitindo que os clientes obtenham respostas a qualquer hora do dia ou da noite.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78298" y="831771"/>
            <a:ext cx="8443198" cy="6661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6"/>
              </a:lnSpc>
              <a:buNone/>
            </a:pPr>
            <a:r>
              <a:rPr lang="en-US" sz="4197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Processamento de Linguagem Natural</a:t>
            </a:r>
            <a:endParaRPr lang="en-US" sz="4197" dirty="0"/>
          </a:p>
        </p:txBody>
      </p:sp>
      <p:sp>
        <p:nvSpPr>
          <p:cNvPr id="6" name="Shape 2"/>
          <p:cNvSpPr/>
          <p:nvPr/>
        </p:nvSpPr>
        <p:spPr>
          <a:xfrm>
            <a:off x="4806672" y="1849636"/>
            <a:ext cx="46792" cy="5548074"/>
          </a:xfrm>
          <a:prstGeom prst="roundRect">
            <a:avLst>
              <a:gd name="adj" fmla="val 225530"/>
            </a:avLst>
          </a:prstGeom>
          <a:solidFill>
            <a:srgbClr val="194A99"/>
          </a:solidFill>
          <a:ln/>
        </p:spPr>
      </p:sp>
      <p:sp>
        <p:nvSpPr>
          <p:cNvPr id="7" name="Shape 3"/>
          <p:cNvSpPr/>
          <p:nvPr/>
        </p:nvSpPr>
        <p:spPr>
          <a:xfrm>
            <a:off x="5093791" y="2353687"/>
            <a:ext cx="820698" cy="46792"/>
          </a:xfrm>
          <a:prstGeom prst="roundRect">
            <a:avLst>
              <a:gd name="adj" fmla="val 225530"/>
            </a:avLst>
          </a:prstGeom>
          <a:solidFill>
            <a:srgbClr val="194A99"/>
          </a:solidFill>
          <a:ln/>
        </p:spPr>
      </p:sp>
      <p:sp>
        <p:nvSpPr>
          <p:cNvPr id="8" name="Shape 4"/>
          <p:cNvSpPr/>
          <p:nvPr/>
        </p:nvSpPr>
        <p:spPr>
          <a:xfrm>
            <a:off x="4566225" y="2113359"/>
            <a:ext cx="527566" cy="527566"/>
          </a:xfrm>
          <a:prstGeom prst="roundRect">
            <a:avLst>
              <a:gd name="adj" fmla="val 2000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42676" y="2217182"/>
            <a:ext cx="174665" cy="319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8"/>
              </a:lnSpc>
              <a:buNone/>
            </a:pPr>
            <a:r>
              <a:rPr lang="en-US" sz="251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518" dirty="0"/>
          </a:p>
        </p:txBody>
      </p:sp>
      <p:sp>
        <p:nvSpPr>
          <p:cNvPr id="10" name="Text 6"/>
          <p:cNvSpPr/>
          <p:nvPr/>
        </p:nvSpPr>
        <p:spPr>
          <a:xfrm>
            <a:off x="6119813" y="2084070"/>
            <a:ext cx="2706291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3"/>
              </a:lnSpc>
              <a:buNone/>
            </a:pPr>
            <a:r>
              <a:rPr lang="en-US" sz="209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Reconhecimento de Fala</a:t>
            </a:r>
            <a:endParaRPr lang="en-US" sz="2098" dirty="0"/>
          </a:p>
        </p:txBody>
      </p:sp>
      <p:sp>
        <p:nvSpPr>
          <p:cNvPr id="11" name="Text 7"/>
          <p:cNvSpPr/>
          <p:nvPr/>
        </p:nvSpPr>
        <p:spPr>
          <a:xfrm>
            <a:off x="6119813" y="2557701"/>
            <a:ext cx="7689890" cy="7505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54"/>
              </a:lnSpc>
              <a:buNone/>
            </a:pPr>
            <a:r>
              <a:rPr lang="en-US" sz="184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 IA pode converter sinais de áudio em texto, permitindo que os usuários interajam com sistemas de forma natural, por meio de comandos de voz.</a:t>
            </a:r>
            <a:endParaRPr lang="en-US" sz="1847" dirty="0"/>
          </a:p>
        </p:txBody>
      </p:sp>
      <p:sp>
        <p:nvSpPr>
          <p:cNvPr id="12" name="Shape 8"/>
          <p:cNvSpPr/>
          <p:nvPr/>
        </p:nvSpPr>
        <p:spPr>
          <a:xfrm>
            <a:off x="5093791" y="4281190"/>
            <a:ext cx="820698" cy="46792"/>
          </a:xfrm>
          <a:prstGeom prst="roundRect">
            <a:avLst>
              <a:gd name="adj" fmla="val 225530"/>
            </a:avLst>
          </a:prstGeom>
          <a:solidFill>
            <a:srgbClr val="194A99"/>
          </a:solidFill>
          <a:ln/>
        </p:spPr>
      </p:sp>
      <p:sp>
        <p:nvSpPr>
          <p:cNvPr id="13" name="Shape 9"/>
          <p:cNvSpPr/>
          <p:nvPr/>
        </p:nvSpPr>
        <p:spPr>
          <a:xfrm>
            <a:off x="4566225" y="4040862"/>
            <a:ext cx="527566" cy="527566"/>
          </a:xfrm>
          <a:prstGeom prst="roundRect">
            <a:avLst>
              <a:gd name="adj" fmla="val 2000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42676" y="4144685"/>
            <a:ext cx="174665" cy="319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8"/>
              </a:lnSpc>
              <a:buNone/>
            </a:pPr>
            <a:r>
              <a:rPr lang="en-US" sz="251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518" dirty="0"/>
          </a:p>
        </p:txBody>
      </p:sp>
      <p:sp>
        <p:nvSpPr>
          <p:cNvPr id="15" name="Text 11"/>
          <p:cNvSpPr/>
          <p:nvPr/>
        </p:nvSpPr>
        <p:spPr>
          <a:xfrm>
            <a:off x="6119813" y="4011573"/>
            <a:ext cx="2664857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3"/>
              </a:lnSpc>
              <a:buNone/>
            </a:pPr>
            <a:r>
              <a:rPr lang="en-US" sz="209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Análise de Texto</a:t>
            </a:r>
            <a:endParaRPr lang="en-US" sz="2098" dirty="0"/>
          </a:p>
        </p:txBody>
      </p:sp>
      <p:sp>
        <p:nvSpPr>
          <p:cNvPr id="16" name="Text 12"/>
          <p:cNvSpPr/>
          <p:nvPr/>
        </p:nvSpPr>
        <p:spPr>
          <a:xfrm>
            <a:off x="6119813" y="4485203"/>
            <a:ext cx="7689890" cy="7505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54"/>
              </a:lnSpc>
              <a:buNone/>
            </a:pPr>
            <a:r>
              <a:rPr lang="en-US" sz="184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Técnicas avançadas de processamento de linguagem natural permitem que a IA compreenda o significado e o contexto de textos escritos.</a:t>
            </a:r>
            <a:endParaRPr lang="en-US" sz="1847" dirty="0"/>
          </a:p>
        </p:txBody>
      </p:sp>
      <p:sp>
        <p:nvSpPr>
          <p:cNvPr id="17" name="Shape 13"/>
          <p:cNvSpPr/>
          <p:nvPr/>
        </p:nvSpPr>
        <p:spPr>
          <a:xfrm>
            <a:off x="5093791" y="6208693"/>
            <a:ext cx="820698" cy="46792"/>
          </a:xfrm>
          <a:prstGeom prst="roundRect">
            <a:avLst>
              <a:gd name="adj" fmla="val 225530"/>
            </a:avLst>
          </a:prstGeom>
          <a:solidFill>
            <a:srgbClr val="194A99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6225" y="5968365"/>
            <a:ext cx="527566" cy="527566"/>
          </a:xfrm>
          <a:prstGeom prst="roundRect">
            <a:avLst>
              <a:gd name="adj" fmla="val 2000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42676" y="6072188"/>
            <a:ext cx="174665" cy="319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8"/>
              </a:lnSpc>
              <a:buNone/>
            </a:pPr>
            <a:r>
              <a:rPr lang="en-US" sz="251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518" dirty="0"/>
          </a:p>
        </p:txBody>
      </p:sp>
      <p:sp>
        <p:nvSpPr>
          <p:cNvPr id="20" name="Text 16"/>
          <p:cNvSpPr/>
          <p:nvPr/>
        </p:nvSpPr>
        <p:spPr>
          <a:xfrm>
            <a:off x="6119813" y="5939076"/>
            <a:ext cx="2664857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3"/>
              </a:lnSpc>
              <a:buNone/>
            </a:pPr>
            <a:r>
              <a:rPr lang="en-US" sz="209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Geração de Texto</a:t>
            </a:r>
            <a:endParaRPr lang="en-US" sz="2098" dirty="0"/>
          </a:p>
        </p:txBody>
      </p:sp>
      <p:sp>
        <p:nvSpPr>
          <p:cNvPr id="21" name="Text 17"/>
          <p:cNvSpPr/>
          <p:nvPr/>
        </p:nvSpPr>
        <p:spPr>
          <a:xfrm>
            <a:off x="6119813" y="6412706"/>
            <a:ext cx="7689890" cy="7505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54"/>
              </a:lnSpc>
              <a:buNone/>
            </a:pPr>
            <a:r>
              <a:rPr lang="en-US" sz="184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Modelos de IA podem criar textos coerentes e fluidos, desde respostas personalizadas até artigos completos.</a:t>
            </a:r>
            <a:endParaRPr lang="en-US" sz="184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185029" y="1629728"/>
            <a:ext cx="561105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Desafios Éticos da IA</a:t>
            </a:r>
            <a:endParaRPr lang="en-US" sz="4418" dirty="0"/>
          </a:p>
        </p:txBody>
      </p:sp>
      <p:sp>
        <p:nvSpPr>
          <p:cNvPr id="5" name="Shape 2"/>
          <p:cNvSpPr/>
          <p:nvPr/>
        </p:nvSpPr>
        <p:spPr>
          <a:xfrm>
            <a:off x="1185029" y="310253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70767" y="3211830"/>
            <a:ext cx="18383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51" dirty="0"/>
          </a:p>
        </p:txBody>
      </p:sp>
      <p:sp>
        <p:nvSpPr>
          <p:cNvPr id="7" name="Text 4"/>
          <p:cNvSpPr/>
          <p:nvPr/>
        </p:nvSpPr>
        <p:spPr>
          <a:xfrm>
            <a:off x="1987272" y="3102531"/>
            <a:ext cx="3694748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Transparência e Explicabilidade</a:t>
            </a:r>
            <a:endParaRPr lang="en-US" sz="2209" dirty="0"/>
          </a:p>
        </p:txBody>
      </p:sp>
      <p:sp>
        <p:nvSpPr>
          <p:cNvPr id="8" name="Text 5"/>
          <p:cNvSpPr/>
          <p:nvPr/>
        </p:nvSpPr>
        <p:spPr>
          <a:xfrm>
            <a:off x="1987272" y="3601283"/>
            <a:ext cx="520446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É crucial que os sistemas de IA sejam capazes de explicar suas decisões e processos de forma transparente.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7438549" y="310253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24286" y="3211830"/>
            <a:ext cx="18383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51" dirty="0"/>
          </a:p>
        </p:txBody>
      </p:sp>
      <p:sp>
        <p:nvSpPr>
          <p:cNvPr id="11" name="Text 8"/>
          <p:cNvSpPr/>
          <p:nvPr/>
        </p:nvSpPr>
        <p:spPr>
          <a:xfrm>
            <a:off x="8240792" y="3102531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Viés Algorítmico</a:t>
            </a:r>
            <a:endParaRPr lang="en-US" sz="2209" dirty="0"/>
          </a:p>
        </p:txBody>
      </p:sp>
      <p:sp>
        <p:nvSpPr>
          <p:cNvPr id="12" name="Text 9"/>
          <p:cNvSpPr/>
          <p:nvPr/>
        </p:nvSpPr>
        <p:spPr>
          <a:xfrm>
            <a:off x="8240792" y="3601283"/>
            <a:ext cx="520446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Algoritmos podem refletir e amplificar preconceitos presentes nos dados de treinamento, levando a resultados injustos.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1185029" y="5310902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370767" y="5420201"/>
            <a:ext cx="18383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51" dirty="0"/>
          </a:p>
        </p:txBody>
      </p:sp>
      <p:sp>
        <p:nvSpPr>
          <p:cNvPr id="15" name="Text 12"/>
          <p:cNvSpPr/>
          <p:nvPr/>
        </p:nvSpPr>
        <p:spPr>
          <a:xfrm>
            <a:off x="1987272" y="5310902"/>
            <a:ext cx="2874645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Privacidade e Segurança</a:t>
            </a:r>
            <a:endParaRPr lang="en-US" sz="2209" dirty="0"/>
          </a:p>
        </p:txBody>
      </p:sp>
      <p:sp>
        <p:nvSpPr>
          <p:cNvPr id="16" name="Text 13"/>
          <p:cNvSpPr/>
          <p:nvPr/>
        </p:nvSpPr>
        <p:spPr>
          <a:xfrm>
            <a:off x="1987272" y="5809655"/>
            <a:ext cx="520446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 uso da IA deve respeitar a privacidade dos indivíduos e garantir a segurança de seus dados.</a:t>
            </a:r>
            <a:endParaRPr lang="en-US" sz="1944" dirty="0"/>
          </a:p>
        </p:txBody>
      </p:sp>
      <p:sp>
        <p:nvSpPr>
          <p:cNvPr id="17" name="Shape 14"/>
          <p:cNvSpPr/>
          <p:nvPr/>
        </p:nvSpPr>
        <p:spPr>
          <a:xfrm>
            <a:off x="7438549" y="5310902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624286" y="5420201"/>
            <a:ext cx="18383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651" dirty="0"/>
          </a:p>
        </p:txBody>
      </p:sp>
      <p:sp>
        <p:nvSpPr>
          <p:cNvPr id="19" name="Text 16"/>
          <p:cNvSpPr/>
          <p:nvPr/>
        </p:nvSpPr>
        <p:spPr>
          <a:xfrm>
            <a:off x="8240792" y="5310902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Impacto na Sociedade</a:t>
            </a:r>
            <a:endParaRPr lang="en-US" sz="2209" dirty="0"/>
          </a:p>
        </p:txBody>
      </p:sp>
      <p:sp>
        <p:nvSpPr>
          <p:cNvPr id="20" name="Text 17"/>
          <p:cNvSpPr/>
          <p:nvPr/>
        </p:nvSpPr>
        <p:spPr>
          <a:xfrm>
            <a:off x="8240792" y="5809655"/>
            <a:ext cx="520446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É necessário avaliar o impacto social da IA, como a substituição de empregos e a desigualdade.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185029" y="1185743"/>
            <a:ext cx="561105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Viés Algorítmico</a:t>
            </a:r>
            <a:endParaRPr lang="en-US" sz="4418" dirty="0"/>
          </a:p>
        </p:txBody>
      </p:sp>
      <p:sp>
        <p:nvSpPr>
          <p:cNvPr id="5" name="Shape 2"/>
          <p:cNvSpPr/>
          <p:nvPr/>
        </p:nvSpPr>
        <p:spPr>
          <a:xfrm>
            <a:off x="1185029" y="2380893"/>
            <a:ext cx="6006703" cy="2208014"/>
          </a:xfrm>
          <a:prstGeom prst="roundRect">
            <a:avLst>
              <a:gd name="adj" fmla="val 503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447086" y="2642949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Definição</a:t>
            </a:r>
            <a:endParaRPr lang="en-US" sz="2209" dirty="0"/>
          </a:p>
        </p:txBody>
      </p:sp>
      <p:sp>
        <p:nvSpPr>
          <p:cNvPr id="7" name="Text 4"/>
          <p:cNvSpPr/>
          <p:nvPr/>
        </p:nvSpPr>
        <p:spPr>
          <a:xfrm>
            <a:off x="1447086" y="3141702"/>
            <a:ext cx="548259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 viés algorítmico ocorre quando algoritmos de IA refletem e amplificam preconceitos presentes nos dados de treinamento.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7438549" y="2380893"/>
            <a:ext cx="6006703" cy="2208014"/>
          </a:xfrm>
          <a:prstGeom prst="roundRect">
            <a:avLst>
              <a:gd name="adj" fmla="val 503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00605" y="2642949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Impacto</a:t>
            </a:r>
            <a:endParaRPr lang="en-US" sz="2209" dirty="0"/>
          </a:p>
        </p:txBody>
      </p:sp>
      <p:sp>
        <p:nvSpPr>
          <p:cNvPr id="10" name="Text 7"/>
          <p:cNvSpPr/>
          <p:nvPr/>
        </p:nvSpPr>
        <p:spPr>
          <a:xfrm>
            <a:off x="7700605" y="3141702"/>
            <a:ext cx="548259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Esse fenômeno pode levar a decisões injustas e discriminatórias, com consequências negativas para indivíduos e comunidades.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1185029" y="4835723"/>
            <a:ext cx="6006703" cy="2208014"/>
          </a:xfrm>
          <a:prstGeom prst="roundRect">
            <a:avLst>
              <a:gd name="adj" fmla="val 503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447086" y="5097780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Prevenção</a:t>
            </a:r>
            <a:endParaRPr lang="en-US" sz="2209" dirty="0"/>
          </a:p>
        </p:txBody>
      </p:sp>
      <p:sp>
        <p:nvSpPr>
          <p:cNvPr id="13" name="Text 10"/>
          <p:cNvSpPr/>
          <p:nvPr/>
        </p:nvSpPr>
        <p:spPr>
          <a:xfrm>
            <a:off x="1447086" y="5596533"/>
            <a:ext cx="548259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Soluções incluem a diversificação dos dados de treinamento, a auditoria de algoritmos e a promoção da inclusão e equidade.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7438549" y="4835723"/>
            <a:ext cx="6006703" cy="2208014"/>
          </a:xfrm>
          <a:prstGeom prst="roundRect">
            <a:avLst>
              <a:gd name="adj" fmla="val 503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00605" y="5097780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Importância</a:t>
            </a:r>
            <a:endParaRPr lang="en-US" sz="2209" dirty="0"/>
          </a:p>
        </p:txBody>
      </p:sp>
      <p:sp>
        <p:nvSpPr>
          <p:cNvPr id="16" name="Text 13"/>
          <p:cNvSpPr/>
          <p:nvPr/>
        </p:nvSpPr>
        <p:spPr>
          <a:xfrm>
            <a:off x="7700605" y="5596533"/>
            <a:ext cx="548259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Combater o viés algorítmico é essencial para garantir que a IA seja aplicada de forma ética e justa.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185029" y="1848207"/>
            <a:ext cx="7498080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Impacto da IA na Vida Cotidiana</a:t>
            </a:r>
            <a:endParaRPr lang="en-US" sz="4418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29" y="3043357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85029" y="3907393"/>
            <a:ext cx="2787253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Assistentes Virtuais</a:t>
            </a:r>
            <a:endParaRPr lang="en-US" sz="2209" dirty="0"/>
          </a:p>
        </p:txBody>
      </p:sp>
      <p:sp>
        <p:nvSpPr>
          <p:cNvPr id="7" name="Text 3"/>
          <p:cNvSpPr/>
          <p:nvPr/>
        </p:nvSpPr>
        <p:spPr>
          <a:xfrm>
            <a:off x="1185029" y="4406146"/>
            <a:ext cx="2787253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Assistentes de IA como Siri e Alexa se tornarão ainda mais inteligentes e integrados em nosso dia a dia.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67" y="3043357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42567" y="3907393"/>
            <a:ext cx="2787372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Veículos Autônomos</a:t>
            </a:r>
            <a:endParaRPr lang="en-US" sz="2209" dirty="0"/>
          </a:p>
        </p:txBody>
      </p:sp>
      <p:sp>
        <p:nvSpPr>
          <p:cNvPr id="10" name="Text 5"/>
          <p:cNvSpPr/>
          <p:nvPr/>
        </p:nvSpPr>
        <p:spPr>
          <a:xfrm>
            <a:off x="4342567" y="4406146"/>
            <a:ext cx="27873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Carros autônomos poderão se tornar comuns, melhorando a mobilidade e a segurança no trânsito.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23" y="3043357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00223" y="3907393"/>
            <a:ext cx="2787372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Diagnósticos Médicos</a:t>
            </a:r>
            <a:endParaRPr lang="en-US" sz="2209" dirty="0"/>
          </a:p>
        </p:txBody>
      </p:sp>
      <p:sp>
        <p:nvSpPr>
          <p:cNvPr id="13" name="Text 7"/>
          <p:cNvSpPr/>
          <p:nvPr/>
        </p:nvSpPr>
        <p:spPr>
          <a:xfrm>
            <a:off x="7500223" y="4406146"/>
            <a:ext cx="2787372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Sistemas de IA poderão apoiar médicos no diagnóstico e no tratamento de doenças de forma mais precisa.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7880" y="3043357"/>
            <a:ext cx="617220" cy="61722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657880" y="3907393"/>
            <a:ext cx="2787372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Casas Inteligentes</a:t>
            </a:r>
            <a:endParaRPr lang="en-US" sz="2209" dirty="0"/>
          </a:p>
        </p:txBody>
      </p:sp>
      <p:sp>
        <p:nvSpPr>
          <p:cNvPr id="16" name="Text 9"/>
          <p:cNvSpPr/>
          <p:nvPr/>
        </p:nvSpPr>
        <p:spPr>
          <a:xfrm>
            <a:off x="10657880" y="4406146"/>
            <a:ext cx="27873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Dispositivos domésticos conectados à IA tornarão nossas casas mais eficientes e conveniên tes.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1411" y="734378"/>
            <a:ext cx="5269468" cy="658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87"/>
              </a:lnSpc>
              <a:buNone/>
            </a:pPr>
            <a:r>
              <a:rPr lang="en-US" sz="4149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Cenário Futuro da IA</a:t>
            </a:r>
            <a:endParaRPr lang="en-US" sz="4149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11" y="1740813"/>
            <a:ext cx="1159193" cy="185487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318385" y="1972628"/>
            <a:ext cx="2634734" cy="3293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3"/>
              </a:lnSpc>
              <a:buNone/>
            </a:pPr>
            <a:r>
              <a:rPr lang="en-US" sz="2075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Avanços Exponenciais</a:t>
            </a:r>
            <a:endParaRPr lang="en-US" sz="2075" dirty="0"/>
          </a:p>
        </p:txBody>
      </p:sp>
      <p:sp>
        <p:nvSpPr>
          <p:cNvPr id="8" name="Text 3"/>
          <p:cNvSpPr/>
          <p:nvPr/>
        </p:nvSpPr>
        <p:spPr>
          <a:xfrm>
            <a:off x="2318385" y="2441019"/>
            <a:ext cx="7843004" cy="7417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21"/>
              </a:lnSpc>
              <a:buNone/>
            </a:pPr>
            <a:r>
              <a:rPr lang="en-US" sz="1826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 IA continuará evoluindo rapidamente, com avanços significativos em áreas como aprendizado de máquina e processamento de linguagem natural.</a:t>
            </a:r>
            <a:endParaRPr lang="en-US" sz="182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11" y="3595688"/>
            <a:ext cx="1159193" cy="1854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318385" y="3827502"/>
            <a:ext cx="2983468" cy="3293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3"/>
              </a:lnSpc>
              <a:buNone/>
            </a:pPr>
            <a:r>
              <a:rPr lang="en-US" sz="2075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Integração em Larga Escala</a:t>
            </a:r>
            <a:endParaRPr lang="en-US" sz="2075" dirty="0"/>
          </a:p>
        </p:txBody>
      </p:sp>
      <p:sp>
        <p:nvSpPr>
          <p:cNvPr id="11" name="Text 5"/>
          <p:cNvSpPr/>
          <p:nvPr/>
        </p:nvSpPr>
        <p:spPr>
          <a:xfrm>
            <a:off x="2318385" y="4295894"/>
            <a:ext cx="7843004" cy="7417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21"/>
              </a:lnSpc>
              <a:buNone/>
            </a:pPr>
            <a:r>
              <a:rPr lang="en-US" sz="1826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 IA será cada vez mais integrada em diversos setores, desde serviços médicos e financeiros até transporte e manufatura.</a:t>
            </a:r>
            <a:endParaRPr lang="en-US" sz="1826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11" y="5450562"/>
            <a:ext cx="1159193" cy="204466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318385" y="5682377"/>
            <a:ext cx="3146822" cy="3293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3"/>
              </a:lnSpc>
              <a:buNone/>
            </a:pPr>
            <a:r>
              <a:rPr lang="en-US" sz="2075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Aplicações Transformadoras</a:t>
            </a:r>
            <a:endParaRPr lang="en-US" sz="2075" dirty="0"/>
          </a:p>
        </p:txBody>
      </p:sp>
      <p:sp>
        <p:nvSpPr>
          <p:cNvPr id="14" name="Text 7"/>
          <p:cNvSpPr/>
          <p:nvPr/>
        </p:nvSpPr>
        <p:spPr>
          <a:xfrm>
            <a:off x="2318385" y="6150769"/>
            <a:ext cx="7843004" cy="1112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21"/>
              </a:lnSpc>
              <a:buNone/>
            </a:pPr>
            <a:r>
              <a:rPr lang="en-US" sz="1826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Novos usos da IA, como a criação de conteúdo, a tomada de decisões estratégicas e a resolução de problemas complexos, mudarão drasticamente o modo como vivemos e trabalhamos.</a:t>
            </a:r>
            <a:endParaRPr lang="en-US" sz="182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185029" y="2924651"/>
            <a:ext cx="561105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Conclusão</a:t>
            </a:r>
            <a:endParaRPr lang="en-US" sz="4418" dirty="0"/>
          </a:p>
        </p:txBody>
      </p:sp>
      <p:sp>
        <p:nvSpPr>
          <p:cNvPr id="5" name="Text 2"/>
          <p:cNvSpPr/>
          <p:nvPr/>
        </p:nvSpPr>
        <p:spPr>
          <a:xfrm>
            <a:off x="1185029" y="4119801"/>
            <a:ext cx="1226022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 Inteligência Artificial representa uma revolução tecnológica com profundo impacto em nossas vidas. À medida que a IA avança, é crucial que ela seja desenvolvida e aplicada de forma ética e responsável, maximizando os benefícios e minimizando os riscos.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17</cp:revision>
  <dcterms:created xsi:type="dcterms:W3CDTF">2024-06-21T21:29:13Z</dcterms:created>
  <dcterms:modified xsi:type="dcterms:W3CDTF">2024-06-21T21:37:41Z</dcterms:modified>
</cp:coreProperties>
</file>