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31"/>
  </p:notesMasterIdLst>
  <p:sldIdLst>
    <p:sldId id="256" r:id="rId2"/>
    <p:sldId id="277" r:id="rId3"/>
    <p:sldId id="288" r:id="rId4"/>
    <p:sldId id="301" r:id="rId5"/>
    <p:sldId id="278" r:id="rId6"/>
    <p:sldId id="279" r:id="rId7"/>
    <p:sldId id="280" r:id="rId8"/>
    <p:sldId id="281" r:id="rId9"/>
    <p:sldId id="282" r:id="rId10"/>
    <p:sldId id="283" r:id="rId11"/>
    <p:sldId id="303" r:id="rId12"/>
    <p:sldId id="285" r:id="rId13"/>
    <p:sldId id="286" r:id="rId14"/>
    <p:sldId id="287" r:id="rId15"/>
    <p:sldId id="284" r:id="rId16"/>
    <p:sldId id="289" r:id="rId17"/>
    <p:sldId id="290" r:id="rId18"/>
    <p:sldId id="291" r:id="rId19"/>
    <p:sldId id="293" r:id="rId20"/>
    <p:sldId id="308" r:id="rId21"/>
    <p:sldId id="309" r:id="rId22"/>
    <p:sldId id="292" r:id="rId23"/>
    <p:sldId id="304" r:id="rId24"/>
    <p:sldId id="305" r:id="rId25"/>
    <p:sldId id="310" r:id="rId26"/>
    <p:sldId id="297" r:id="rId27"/>
    <p:sldId id="295" r:id="rId28"/>
    <p:sldId id="306" r:id="rId29"/>
    <p:sldId id="307" r:id="rId30"/>
  </p:sldIdLst>
  <p:sldSz cx="9144000" cy="5143500" type="screen16x9"/>
  <p:notesSz cx="6858000" cy="9144000"/>
  <p:embeddedFontLst>
    <p:embeddedFont>
      <p:font typeface="Oswald" charset="0"/>
      <p:regular r:id="rId32"/>
      <p:bold r:id="rId33"/>
    </p:embeddedFont>
    <p:embeddedFont>
      <p:font typeface="Proxima Nova" charset="0"/>
      <p:regular r:id="rId34"/>
      <p:bold r:id="rId35"/>
      <p:italic r:id="rId36"/>
      <p:boldItalic r:id="rId37"/>
    </p:embeddedFont>
    <p:embeddedFont>
      <p:font typeface="Montserrat" charset="0"/>
      <p:regular r:id="rId38"/>
      <p:bold r:id="rId39"/>
      <p:italic r:id="rId40"/>
      <p:boldItalic r:id="rId41"/>
    </p:embeddedFont>
    <p:embeddedFont>
      <p:font typeface="Proxima Nova Semibold" charset="0"/>
      <p:regular r:id="rId42"/>
      <p:bold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78" y="-2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7cd933b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7cd933b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Cover Page" userDrawn="1">
  <p:cSld name="Cover pag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 userDrawn="1"/>
        </p:nvPicPr>
        <p:blipFill rotWithShape="1">
          <a:blip r:embed="rId2">
            <a:alphaModFix amt="30000"/>
          </a:blip>
          <a:srcRect r="22221"/>
          <a:stretch/>
        </p:blipFill>
        <p:spPr>
          <a:xfrm>
            <a:off x="5143500" y="0"/>
            <a:ext cx="40005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5287" y="1169416"/>
            <a:ext cx="75042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000">
                <a:solidFill>
                  <a:srgbClr val="FFFFFF"/>
                </a:solidFill>
              </a:defRPr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5287" y="3676156"/>
            <a:ext cx="7504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/>
          <p:nvPr/>
        </p:nvSpPr>
        <p:spPr>
          <a:xfrm>
            <a:off x="7453033" y="4476750"/>
            <a:ext cx="1295700" cy="29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2022-10-21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Marcos.Diez@moduscreate.com</a:t>
            </a:r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00" y="303225"/>
            <a:ext cx="2093825" cy="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Four Text Boxes with Heading">
  <p:cSld name="4 textboxes with heading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411600" y="303225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1"/>
          </p:nvPr>
        </p:nvSpPr>
        <p:spPr>
          <a:xfrm>
            <a:off x="411700" y="1015525"/>
            <a:ext cx="3941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2"/>
          </p:nvPr>
        </p:nvSpPr>
        <p:spPr>
          <a:xfrm>
            <a:off x="4806925" y="1015525"/>
            <a:ext cx="3941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3"/>
          </p:nvPr>
        </p:nvSpPr>
        <p:spPr>
          <a:xfrm>
            <a:off x="4807025" y="1490075"/>
            <a:ext cx="3941700" cy="11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 sz="11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ᐩ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"/>
          </p:nvPr>
        </p:nvSpPr>
        <p:spPr>
          <a:xfrm>
            <a:off x="411700" y="2838150"/>
            <a:ext cx="3941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5"/>
          </p:nvPr>
        </p:nvSpPr>
        <p:spPr>
          <a:xfrm>
            <a:off x="411800" y="3312700"/>
            <a:ext cx="3941700" cy="11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 sz="11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ᐩ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6"/>
          </p:nvPr>
        </p:nvSpPr>
        <p:spPr>
          <a:xfrm>
            <a:off x="4806925" y="2838150"/>
            <a:ext cx="3941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7"/>
          </p:nvPr>
        </p:nvSpPr>
        <p:spPr>
          <a:xfrm>
            <a:off x="4807025" y="3312700"/>
            <a:ext cx="3941700" cy="11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 sz="11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ᐩ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8"/>
          </p:nvPr>
        </p:nvSpPr>
        <p:spPr>
          <a:xfrm>
            <a:off x="411800" y="1490075"/>
            <a:ext cx="3941700" cy="11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111">
          <p15:clr>
            <a:srgbClr val="FBAE40"/>
          </p15:clr>
        </p15:guide>
        <p15:guide id="2" pos="2743">
          <p15:clr>
            <a:srgbClr val="FBAE40"/>
          </p15:clr>
        </p15:guide>
        <p15:guide id="3" pos="3017">
          <p15:clr>
            <a:srgbClr val="FBAE40"/>
          </p15:clr>
        </p15:guide>
        <p15:guide id="4" orient="horz" pos="812">
          <p15:clr>
            <a:srgbClr val="FBAE40"/>
          </p15:clr>
        </p15:guide>
        <p15:guide id="5" orient="horz" pos="2259">
          <p15:clr>
            <a:srgbClr val="FBAE40"/>
          </p15:clr>
        </p15:guide>
        <p15:guide id="6" orient="horz" pos="1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Big Statement">
  <p:cSld name="CUSTOM_38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395300" y="1314488"/>
            <a:ext cx="8353500" cy="2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660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 b="0"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997250" y="3289313"/>
            <a:ext cx="51495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None/>
              <a:defRPr sz="1600" i="0">
                <a:solidFill>
                  <a:srgbClr val="1B1B1B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B1B1B"/>
              </a:buClr>
              <a:buSzPts val="1600"/>
              <a:buNone/>
              <a:defRPr sz="1600">
                <a:solidFill>
                  <a:srgbClr val="1B1B1B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B1B1B"/>
              </a:buClr>
              <a:buSzPts val="1600"/>
              <a:buNone/>
              <a:defRPr sz="1600">
                <a:solidFill>
                  <a:srgbClr val="1B1B1B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B1B1B"/>
              </a:buClr>
              <a:buSzPts val="1600"/>
              <a:buNone/>
              <a:defRPr sz="1600">
                <a:solidFill>
                  <a:srgbClr val="1B1B1B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B1B1B"/>
              </a:buClr>
              <a:buSzPts val="1600"/>
              <a:buNone/>
              <a:defRPr sz="1600">
                <a:solidFill>
                  <a:srgbClr val="1B1B1B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B1B1B"/>
              </a:buClr>
              <a:buSzPts val="1600"/>
              <a:buNone/>
              <a:defRPr sz="1600">
                <a:solidFill>
                  <a:srgbClr val="1B1B1B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B1B1B"/>
              </a:buClr>
              <a:buSzPts val="1600"/>
              <a:buNone/>
              <a:defRPr sz="1600">
                <a:solidFill>
                  <a:srgbClr val="1B1B1B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B1B1B"/>
              </a:buClr>
              <a:buSzPts val="1600"/>
              <a:buNone/>
              <a:defRPr sz="1600">
                <a:solidFill>
                  <a:srgbClr val="1B1B1B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B1B1B"/>
              </a:buClr>
              <a:buSzPts val="1600"/>
              <a:buNone/>
              <a:defRPr sz="1600">
                <a:solidFill>
                  <a:srgbClr val="1B1B1B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ection (Light)">
  <p:cSld name="CUSTOM_20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 rotWithShape="1">
          <a:blip r:embed="rId2">
            <a:alphaModFix amt="15000"/>
          </a:blip>
          <a:srcRect r="49857"/>
          <a:stretch/>
        </p:blipFill>
        <p:spPr>
          <a:xfrm>
            <a:off x="656634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2">
            <a:alphaModFix amt="15000"/>
          </a:blip>
          <a:srcRect r="49857"/>
          <a:stretch/>
        </p:blipFill>
        <p:spPr>
          <a:xfrm>
            <a:off x="398869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2">
            <a:alphaModFix amt="15000"/>
          </a:blip>
          <a:srcRect r="49857"/>
          <a:stretch/>
        </p:blipFill>
        <p:spPr>
          <a:xfrm>
            <a:off x="141104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2">
            <a:alphaModFix amt="15000"/>
          </a:blip>
          <a:srcRect l="22693" r="49855"/>
          <a:stretch/>
        </p:blipFill>
        <p:spPr>
          <a:xfrm>
            <a:off x="-1" y="0"/>
            <a:ext cx="1411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95287" y="303212"/>
            <a:ext cx="7029000" cy="4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800"/>
              <a:buNone/>
              <a:defRPr sz="5500">
                <a:solidFill>
                  <a:srgbClr val="1B1B1B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 Blank Slide (Light w/bg)">
  <p:cSld name="CUSTOM_5_2_1_1_1_1"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2">
            <a:alphaModFix amt="15000"/>
          </a:blip>
          <a:srcRect r="49857"/>
          <a:stretch/>
        </p:blipFill>
        <p:spPr>
          <a:xfrm>
            <a:off x="656634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2">
            <a:alphaModFix amt="15000"/>
          </a:blip>
          <a:srcRect r="49857"/>
          <a:stretch/>
        </p:blipFill>
        <p:spPr>
          <a:xfrm>
            <a:off x="398869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2">
            <a:alphaModFix amt="15000"/>
          </a:blip>
          <a:srcRect r="49857"/>
          <a:stretch/>
        </p:blipFill>
        <p:spPr>
          <a:xfrm>
            <a:off x="141104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2">
            <a:alphaModFix amt="15000"/>
          </a:blip>
          <a:srcRect l="22693" r="49855"/>
          <a:stretch/>
        </p:blipFill>
        <p:spPr>
          <a:xfrm>
            <a:off x="-1" y="0"/>
            <a:ext cx="1411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Blank Slide (Dark)">
  <p:cSld name="CUSTOM_5_2_1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Blank Slide (Dark w/bg)">
  <p:cSld name="CUSTOM_5_2_1_1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 rotWithShape="1">
          <a:blip r:embed="rId2">
            <a:alphaModFix amt="30000"/>
          </a:blip>
          <a:srcRect r="49857"/>
          <a:stretch/>
        </p:blipFill>
        <p:spPr>
          <a:xfrm>
            <a:off x="656634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2">
            <a:alphaModFix amt="30000"/>
          </a:blip>
          <a:srcRect r="49857"/>
          <a:stretch/>
        </p:blipFill>
        <p:spPr>
          <a:xfrm>
            <a:off x="398869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2">
            <a:alphaModFix amt="30000"/>
          </a:blip>
          <a:srcRect r="49857"/>
          <a:stretch/>
        </p:blipFill>
        <p:spPr>
          <a:xfrm>
            <a:off x="141104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 amt="30000"/>
          </a:blip>
          <a:srcRect l="22693" r="49855"/>
          <a:stretch/>
        </p:blipFill>
        <p:spPr>
          <a:xfrm>
            <a:off x="-1" y="0"/>
            <a:ext cx="1411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Title and Content (Dark)">
  <p:cSld name="CUSTOM_4_2_1_1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1600" y="303225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1700" y="1015525"/>
            <a:ext cx="8337000" cy="37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ᐩ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ᐩ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ᐩ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8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Title, Subtitle and Content (Dark)">
  <p:cSld name="CUSTOM_4_2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11600" y="303225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11700" y="1015526"/>
            <a:ext cx="77265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None/>
              <a:defRPr sz="1400" i="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11700" y="1516975"/>
            <a:ext cx="8337000" cy="30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ᐩ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ᐩ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ᐩ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111">
          <p15:clr>
            <a:srgbClr val="FBAE40"/>
          </p15:clr>
        </p15:guide>
        <p15:guide id="2" orient="horz" pos="80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Title, Subtitle and Content (Dark w/bg)">
  <p:cSld name="CUSTOM_4_1_1_1"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 rotWithShape="1">
          <a:blip r:embed="rId2">
            <a:alphaModFix amt="30000"/>
          </a:blip>
          <a:srcRect r="49857"/>
          <a:stretch/>
        </p:blipFill>
        <p:spPr>
          <a:xfrm>
            <a:off x="656634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 rotWithShape="1">
          <a:blip r:embed="rId2">
            <a:alphaModFix amt="30000"/>
          </a:blip>
          <a:srcRect r="49857"/>
          <a:stretch/>
        </p:blipFill>
        <p:spPr>
          <a:xfrm>
            <a:off x="398869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2">
            <a:alphaModFix amt="30000"/>
          </a:blip>
          <a:srcRect r="49857"/>
          <a:stretch/>
        </p:blipFill>
        <p:spPr>
          <a:xfrm>
            <a:off x="141104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2">
            <a:alphaModFix amt="30000"/>
          </a:blip>
          <a:srcRect l="22693" r="49855"/>
          <a:stretch/>
        </p:blipFill>
        <p:spPr>
          <a:xfrm>
            <a:off x="-1" y="0"/>
            <a:ext cx="1411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1600" y="303225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411700" y="1015526"/>
            <a:ext cx="77265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None/>
              <a:defRPr sz="1400" i="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11700" y="1516975"/>
            <a:ext cx="8337000" cy="30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ᐩ"/>
              <a:defRPr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ᐩ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ᐩ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111">
          <p15:clr>
            <a:srgbClr val="FBAE40"/>
          </p15:clr>
        </p15:guide>
        <p15:guide id="2" orient="horz" pos="8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Title, Subtitle and Content (Light w/bg)">
  <p:cSld name="CUSTOM_5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 rotWithShape="1">
          <a:blip r:embed="rId2">
            <a:alphaModFix amt="15000"/>
          </a:blip>
          <a:srcRect r="49857"/>
          <a:stretch/>
        </p:blipFill>
        <p:spPr>
          <a:xfrm>
            <a:off x="656634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 rotWithShape="1">
          <a:blip r:embed="rId2">
            <a:alphaModFix amt="15000"/>
          </a:blip>
          <a:srcRect r="49857"/>
          <a:stretch/>
        </p:blipFill>
        <p:spPr>
          <a:xfrm>
            <a:off x="398869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 amt="15000"/>
          </a:blip>
          <a:srcRect r="49857"/>
          <a:stretch/>
        </p:blipFill>
        <p:spPr>
          <a:xfrm>
            <a:off x="1411049" y="0"/>
            <a:ext cx="25776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2">
            <a:alphaModFix amt="15000"/>
          </a:blip>
          <a:srcRect l="22693" r="49855"/>
          <a:stretch/>
        </p:blipFill>
        <p:spPr>
          <a:xfrm>
            <a:off x="-1" y="0"/>
            <a:ext cx="14110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11600" y="303225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9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9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9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9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9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9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9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411700" y="1015525"/>
            <a:ext cx="83370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11700" y="1516975"/>
            <a:ext cx="8337000" cy="30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Char char="ᐩ"/>
              <a:defRPr>
                <a:solidFill>
                  <a:srgbClr val="1B1B1B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Char char="ᐩ"/>
              <a:defRPr>
                <a:solidFill>
                  <a:srgbClr val="1B1B1B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100"/>
              <a:buChar char="ᐩ"/>
              <a:defRPr>
                <a:solidFill>
                  <a:srgbClr val="1B1B1B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100"/>
              <a:buChar char="○"/>
              <a:defRPr>
                <a:solidFill>
                  <a:srgbClr val="1B1B1B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100"/>
              <a:buChar char="○"/>
              <a:defRPr>
                <a:solidFill>
                  <a:srgbClr val="1B1B1B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100"/>
              <a:buChar char="○"/>
              <a:defRPr>
                <a:solidFill>
                  <a:srgbClr val="1B1B1B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000"/>
              <a:buChar char="○"/>
              <a:defRPr>
                <a:solidFill>
                  <a:srgbClr val="1B1B1B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900"/>
              <a:buChar char="○"/>
              <a:defRPr>
                <a:solidFill>
                  <a:srgbClr val="1B1B1B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700"/>
              <a:buChar char="○"/>
              <a:defRPr>
                <a:solidFill>
                  <a:srgbClr val="1B1B1B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411699" y="4705350"/>
            <a:ext cx="1478400" cy="29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Marcos.Diez@moduscreate.com</a:t>
            </a:r>
            <a:r>
              <a:rPr lang="en" sz="700" i="0" u="none" strike="noStrike" cap="none" baseline="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2022-10-21</a:t>
            </a:r>
            <a:endParaRPr sz="700" i="0" u="none" strike="noStrike" cap="none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812">
          <p15:clr>
            <a:srgbClr val="FBAE40"/>
          </p15:clr>
        </p15:guide>
        <p15:guide id="2" orient="horz" pos="111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Two Columns">
  <p:cSld name="TWO_OBJECTS_WITH_TEXT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411600" y="303225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411800" y="1015525"/>
            <a:ext cx="3942600" cy="37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4789825" y="1289175"/>
            <a:ext cx="3942600" cy="3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812">
          <p15:clr>
            <a:srgbClr val="FBAE40"/>
          </p15:clr>
        </p15:guide>
        <p15:guide id="2" pos="2743">
          <p15:clr>
            <a:srgbClr val="FBAE40"/>
          </p15:clr>
        </p15:guide>
        <p15:guide id="3" pos="30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Three Columns with Heading">
  <p:cSld name="3 columns with heading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411600" y="303225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1"/>
          </p:nvPr>
        </p:nvSpPr>
        <p:spPr>
          <a:xfrm>
            <a:off x="411700" y="1015525"/>
            <a:ext cx="2495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ubTitle" idx="2"/>
          </p:nvPr>
        </p:nvSpPr>
        <p:spPr>
          <a:xfrm>
            <a:off x="3339800" y="1015525"/>
            <a:ext cx="24645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ubTitle" idx="3"/>
          </p:nvPr>
        </p:nvSpPr>
        <p:spPr>
          <a:xfrm>
            <a:off x="6244175" y="1289175"/>
            <a:ext cx="2495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4"/>
          </p:nvPr>
        </p:nvSpPr>
        <p:spPr>
          <a:xfrm>
            <a:off x="411800" y="1490075"/>
            <a:ext cx="2495700" cy="30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5"/>
          </p:nvPr>
        </p:nvSpPr>
        <p:spPr>
          <a:xfrm>
            <a:off x="3339800" y="1490075"/>
            <a:ext cx="2495700" cy="30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6"/>
          </p:nvPr>
        </p:nvSpPr>
        <p:spPr>
          <a:xfrm>
            <a:off x="6244175" y="1763725"/>
            <a:ext cx="2495700" cy="30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111">
          <p15:clr>
            <a:srgbClr val="FBAE40"/>
          </p15:clr>
        </p15:guide>
        <p15:guide id="2" pos="1827">
          <p15:clr>
            <a:srgbClr val="FBAE40"/>
          </p15:clr>
        </p15:guide>
        <p15:guide id="3" pos="2104">
          <p15:clr>
            <a:srgbClr val="FBAE40"/>
          </p15:clr>
        </p15:guide>
        <p15:guide id="4" pos="3656">
          <p15:clr>
            <a:srgbClr val="FBAE40"/>
          </p15:clr>
        </p15:guide>
        <p15:guide id="5" pos="3933">
          <p15:clr>
            <a:srgbClr val="FBAE40"/>
          </p15:clr>
        </p15:guide>
        <p15:guide id="6" orient="horz" pos="8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Two Columns 1/3 Split">
  <p:cSld name="2 columns 1/3 spli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411600" y="303225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411700" y="1015525"/>
            <a:ext cx="2495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2"/>
          </p:nvPr>
        </p:nvSpPr>
        <p:spPr>
          <a:xfrm>
            <a:off x="411800" y="1490075"/>
            <a:ext cx="2495700" cy="30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3"/>
          </p:nvPr>
        </p:nvSpPr>
        <p:spPr>
          <a:xfrm>
            <a:off x="3339800" y="1015525"/>
            <a:ext cx="54090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4"/>
          </p:nvPr>
        </p:nvSpPr>
        <p:spPr>
          <a:xfrm>
            <a:off x="3339900" y="1490075"/>
            <a:ext cx="5409000" cy="30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111">
          <p15:clr>
            <a:srgbClr val="FBAE40"/>
          </p15:clr>
        </p15:guide>
        <p15:guide id="2" pos="1827">
          <p15:clr>
            <a:srgbClr val="FBAE40"/>
          </p15:clr>
        </p15:guide>
        <p15:guide id="3" pos="2104">
          <p15:clr>
            <a:srgbClr val="FBAE40"/>
          </p15:clr>
        </p15:guide>
        <p15:guide id="4" orient="horz" pos="8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Two Columns 2/3 Split">
  <p:cSld name="2 columns 2/3 spli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i="0" u="none" strike="noStrike" cap="none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0263" y="303213"/>
            <a:ext cx="208450" cy="2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6244175" y="1289175"/>
            <a:ext cx="2495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6244275" y="1763725"/>
            <a:ext cx="2495700" cy="30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11600" y="303225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3"/>
          </p:nvPr>
        </p:nvSpPr>
        <p:spPr>
          <a:xfrm>
            <a:off x="411700" y="1015525"/>
            <a:ext cx="53925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 i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 sz="1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4"/>
          </p:nvPr>
        </p:nvSpPr>
        <p:spPr>
          <a:xfrm>
            <a:off x="411800" y="1490075"/>
            <a:ext cx="5392500" cy="30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ᐩ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ᐩ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730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411699" y="4891537"/>
            <a:ext cx="1478400" cy="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70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&amp; CONFIDENTIAL</a:t>
            </a:r>
            <a:endParaRPr sz="70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111">
          <p15:clr>
            <a:srgbClr val="FBAE40"/>
          </p15:clr>
        </p15:guide>
        <p15:guide id="2" pos="3656">
          <p15:clr>
            <a:srgbClr val="FBAE40"/>
          </p15:clr>
        </p15:guide>
        <p15:guide id="3" pos="3933">
          <p15:clr>
            <a:srgbClr val="FBAE40"/>
          </p15:clr>
        </p15:guide>
        <p15:guide id="4" orient="horz" pos="8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00013" y="4877442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700" y="1015525"/>
            <a:ext cx="8355300" cy="3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ᐩ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ᐩ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ᐩ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roxima Nova"/>
              <a:buChar char="○"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Proxima Nova"/>
              <a:buChar char="○"/>
              <a:defRPr sz="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11600" y="303225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6" r:id="rId13"/>
    <p:sldLayoutId id="2147483667" r:id="rId14"/>
    <p:sldLayoutId id="214748366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59">
          <p15:clr>
            <a:srgbClr val="F26B43"/>
          </p15:clr>
        </p15:guide>
        <p15:guide id="2" pos="5511">
          <p15:clr>
            <a:srgbClr val="F26B43"/>
          </p15:clr>
        </p15:guide>
        <p15:guide id="3" orient="horz" pos="191">
          <p15:clr>
            <a:srgbClr val="F26B43"/>
          </p15:clr>
        </p15:guide>
        <p15:guide id="4" orient="horz" pos="3003">
          <p15:clr>
            <a:srgbClr val="F26B43"/>
          </p15:clr>
        </p15:guide>
        <p15:guide id="5" orient="horz" pos="640">
          <p15:clr>
            <a:srgbClr val="EA4335"/>
          </p15:clr>
        </p15:guide>
        <p15:guide id="6" orient="horz" pos="95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1pm4t/k2tf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browse/provider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minikube/pulls?q=is:pr+author:marcosdiez" TargetMode="External"/><Relationship Id="rId2" Type="http://schemas.openxmlformats.org/officeDocument/2006/relationships/hyperlink" Target="https://github.com/marcosdiez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hashicorp/terraform-provider-aws/pulls?q=is:pr+author:marcosdiez" TargetMode="External"/><Relationship Id="rId5" Type="http://schemas.openxmlformats.org/officeDocument/2006/relationships/hyperlink" Target="https://github.com/hashicorp/terraform-provider-kubernetes/pulls?q=is:pr+author:marcosdiez" TargetMode="External"/><Relationship Id="rId4" Type="http://schemas.openxmlformats.org/officeDocument/2006/relationships/hyperlink" Target="https://github.com/kubernetes/dashboard/pulls?q=is:pr+author:marcosdiez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-sigs/aws-load-balancer-controller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aws-load-balancer-controller/v2.4/deploy/installation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diez/presentations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oduscreate.com/careers/" TargetMode="External"/><Relationship Id="rId2" Type="http://schemas.openxmlformats.org/officeDocument/2006/relationships/hyperlink" Target="https://github.com/marcosdiez/presentation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oduscreate.com/careers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ctrTitle"/>
          </p:nvPr>
        </p:nvSpPr>
        <p:spPr>
          <a:xfrm>
            <a:off x="395287" y="1169416"/>
            <a:ext cx="7504200" cy="244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Kubernetes, AWS, ALBs, Terraform and no Helm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3225"/>
            <a:ext cx="9144000" cy="789000"/>
          </a:xfrm>
        </p:spPr>
        <p:txBody>
          <a:bodyPr/>
          <a:lstStyle/>
          <a:p>
            <a:r>
              <a:rPr lang="en-US" sz="2400" dirty="0" smtClean="0"/>
              <a:t>helm upgrade -n my-first-namespace --install sample ./</a:t>
            </a:r>
            <a:r>
              <a:rPr lang="en-US" sz="2400" dirty="0" err="1" smtClean="0"/>
              <a:t>sample_helm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09097"/>
            <a:ext cx="7467600" cy="443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505200" y="2800350"/>
            <a:ext cx="26670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3225"/>
            <a:ext cx="9144000" cy="789000"/>
          </a:xfrm>
        </p:spPr>
        <p:txBody>
          <a:bodyPr/>
          <a:lstStyle/>
          <a:p>
            <a:r>
              <a:rPr lang="en-US" sz="2400" dirty="0" smtClean="0"/>
              <a:t>helm upgrade -n my-first-namespace --install sample ./</a:t>
            </a:r>
            <a:r>
              <a:rPr lang="en-US" sz="2400" dirty="0" err="1" smtClean="0"/>
              <a:t>sample_helm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19150"/>
            <a:ext cx="90858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Helm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 smtClean="0"/>
              <a:t>Kubectl</a:t>
            </a:r>
            <a:r>
              <a:rPr lang="en-US" dirty="0" smtClean="0"/>
              <a:t> is simpler</a:t>
            </a:r>
          </a:p>
          <a:p>
            <a:r>
              <a:rPr lang="en-US" dirty="0" smtClean="0"/>
              <a:t>Helm supports a (little bit confusing) template language</a:t>
            </a:r>
          </a:p>
          <a:p>
            <a:r>
              <a:rPr lang="en-US" dirty="0" smtClean="0"/>
              <a:t>Helm remembers what it created (because it has a state), so it can destroy objects it previously created</a:t>
            </a:r>
          </a:p>
          <a:p>
            <a:r>
              <a:rPr lang="en-US" dirty="0" smtClean="0"/>
              <a:t>Helm makes it easier to have a different set of variables for different environments (prod/stage/</a:t>
            </a:r>
            <a:r>
              <a:rPr lang="en-US" dirty="0" err="1" smtClean="0"/>
              <a:t>qa</a:t>
            </a:r>
            <a:r>
              <a:rPr lang="en-US" dirty="0" smtClean="0"/>
              <a:t>/etc)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Helm Limitations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Can only deal with k8s objects (no AWS/Google/Azure)</a:t>
            </a:r>
          </a:p>
          <a:p>
            <a:r>
              <a:rPr lang="en-US" dirty="0" smtClean="0"/>
              <a:t>Does not allow to see the changes it will make</a:t>
            </a:r>
          </a:p>
          <a:p>
            <a:pPr lvl="1"/>
            <a:r>
              <a:rPr lang="en-US" dirty="0" smtClean="0"/>
              <a:t>Yes, you can see all the YAMLs it plans to push to k8s, but not the diff itself.</a:t>
            </a:r>
          </a:p>
          <a:p>
            <a:pPr lvl="1"/>
            <a:r>
              <a:rPr lang="en-US" dirty="0" smtClean="0"/>
              <a:t>This, for me is a showstopper.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Horror Story</a:t>
            </a:r>
            <a:endParaRPr lang="en-US" dirty="0" smtClean="0"/>
          </a:p>
          <a:p>
            <a:pPr lvl="1"/>
            <a:r>
              <a:rPr lang="en-US" dirty="0" smtClean="0"/>
              <a:t>Once, it was decided the </a:t>
            </a:r>
            <a:r>
              <a:rPr lang="en-US" b="1" dirty="0" smtClean="0"/>
              <a:t>namespace</a:t>
            </a:r>
            <a:r>
              <a:rPr lang="en-US" dirty="0" smtClean="0"/>
              <a:t> should not be created by helm anymore.</a:t>
            </a:r>
          </a:p>
          <a:p>
            <a:pPr lvl="2"/>
            <a:r>
              <a:rPr lang="en-US" dirty="0" smtClean="0"/>
              <a:t>Hence the file </a:t>
            </a:r>
            <a:r>
              <a:rPr lang="en-US" b="1" dirty="0" err="1" smtClean="0"/>
              <a:t>namespace.yaml</a:t>
            </a:r>
            <a:r>
              <a:rPr lang="en-US" dirty="0" smtClean="0"/>
              <a:t> was deleted.</a:t>
            </a:r>
          </a:p>
          <a:p>
            <a:pPr lvl="1"/>
            <a:r>
              <a:rPr lang="en-US" dirty="0" smtClean="0"/>
              <a:t>Whenever the helm chat was applied to k8s, helm deleted the namespace.</a:t>
            </a:r>
          </a:p>
          <a:p>
            <a:pPr lvl="1"/>
            <a:r>
              <a:rPr lang="en-US" dirty="0" smtClean="0"/>
              <a:t>It is not Helm’s fault. It did what it should. But… it does not confirm.</a:t>
            </a:r>
          </a:p>
          <a:p>
            <a:pPr lvl="1"/>
            <a:r>
              <a:rPr lang="en-US" dirty="0" smtClean="0"/>
              <a:t>It was production. The whole namespace and everything within was deleted.</a:t>
            </a:r>
          </a:p>
          <a:p>
            <a:pPr lvl="2"/>
            <a:r>
              <a:rPr lang="en-US" dirty="0" smtClean="0"/>
              <a:t>It was a very long night. Never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Can deal with k8s objects, cloud AWS/Google/Azure objects and MANY other things at the </a:t>
            </a:r>
            <a:r>
              <a:rPr lang="en-US" b="1" dirty="0" smtClean="0"/>
              <a:t>same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Allows you to see </a:t>
            </a:r>
            <a:r>
              <a:rPr lang="en-US" b="1" dirty="0" smtClean="0"/>
              <a:t>exactly</a:t>
            </a:r>
            <a:r>
              <a:rPr lang="en-US" dirty="0" smtClean="0"/>
              <a:t> what changes will be made</a:t>
            </a:r>
          </a:p>
          <a:p>
            <a:r>
              <a:rPr lang="en-US" dirty="0" smtClean="0"/>
              <a:t>The k8s resources are almost 1 to 1 YAMLs.</a:t>
            </a:r>
          </a:p>
          <a:p>
            <a:pPr lvl="1"/>
            <a:r>
              <a:rPr lang="en-US" dirty="0" smtClean="0"/>
              <a:t>Actually, there is a free tool called </a:t>
            </a:r>
            <a:r>
              <a:rPr lang="en-US" b="1" dirty="0" smtClean="0"/>
              <a:t>k2tf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https://github.com/sl1pm4t/k2tf</a:t>
            </a:r>
            <a:r>
              <a:rPr lang="en-US" dirty="0" smtClean="0"/>
              <a:t>) that converts YAMLs for you.</a:t>
            </a:r>
          </a:p>
          <a:p>
            <a:r>
              <a:rPr lang="en-US" dirty="0" smtClean="0"/>
              <a:t>Take a look at </a:t>
            </a:r>
            <a:r>
              <a:rPr lang="en-US" b="1" dirty="0" smtClean="0"/>
              <a:t>deployment.tf</a:t>
            </a:r>
            <a:r>
              <a:rPr lang="en-US" dirty="0" smtClean="0"/>
              <a:t>,  created from </a:t>
            </a:r>
            <a:r>
              <a:rPr lang="en-US" b="1" dirty="0" err="1" smtClean="0"/>
              <a:t>deployment.yaml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 err="1" smtClean="0"/>
              <a:t>Kubectl</a:t>
            </a:r>
            <a:r>
              <a:rPr lang="en-US" sz="3100" dirty="0" smtClean="0"/>
              <a:t> </a:t>
            </a:r>
            <a:r>
              <a:rPr lang="en-US" sz="3100" dirty="0" err="1" smtClean="0"/>
              <a:t>vs</a:t>
            </a:r>
            <a:r>
              <a:rPr lang="en-US" sz="3100" dirty="0" smtClean="0"/>
              <a:t> helm</a:t>
            </a:r>
            <a:endParaRPr lang="en-US" sz="3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2209800" y="514350"/>
            <a:ext cx="6019800" cy="3003600"/>
          </a:xfrm>
        </p:spPr>
        <p:txBody>
          <a:bodyPr/>
          <a:lstStyle/>
          <a:p>
            <a:r>
              <a:rPr lang="en-US" dirty="0" smtClean="0"/>
              <a:t>Let’s add some environmental variables to our deployment !</a:t>
            </a:r>
            <a:endParaRPr lang="en-US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7937"/>
            <a:ext cx="9143999" cy="389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364913" cy="833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914400" y="3714750"/>
            <a:ext cx="3962400" cy="1219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192463"/>
            <a:ext cx="11364913" cy="833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1066800" y="514350"/>
            <a:ext cx="3962400" cy="1219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3028950"/>
            <a:ext cx="3962400" cy="1219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confirmation of what </a:t>
            </a:r>
            <a:r>
              <a:rPr lang="en-US" dirty="0" err="1" smtClean="0"/>
              <a:t>terraform</a:t>
            </a:r>
            <a:r>
              <a:rPr lang="en-US" dirty="0" smtClean="0"/>
              <a:t> plans to do before actually doing is golden!</a:t>
            </a:r>
          </a:p>
          <a:p>
            <a:r>
              <a:rPr lang="en-US" dirty="0" smtClean="0"/>
              <a:t>But it does more! It integrates with other parts of the infrastructure.</a:t>
            </a:r>
          </a:p>
          <a:p>
            <a:pPr lvl="1"/>
            <a:r>
              <a:rPr lang="en-US" dirty="0" smtClean="0"/>
              <a:t>Your cloud provider</a:t>
            </a:r>
          </a:p>
          <a:p>
            <a:pPr lvl="1"/>
            <a:r>
              <a:rPr lang="en-US" dirty="0" smtClean="0"/>
              <a:t>Your DNS </a:t>
            </a:r>
          </a:p>
          <a:p>
            <a:pPr lvl="1"/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Active Directory</a:t>
            </a:r>
          </a:p>
          <a:p>
            <a:pPr lvl="1"/>
            <a:r>
              <a:rPr lang="en-US" dirty="0" smtClean="0"/>
              <a:t>Kong</a:t>
            </a:r>
          </a:p>
          <a:p>
            <a:pPr lvl="1"/>
            <a:r>
              <a:rPr lang="en-US" dirty="0" smtClean="0"/>
              <a:t>Whatever else is here: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registry.terraform.io/browse/providers</a:t>
            </a:r>
            <a:endParaRPr lang="en-US" dirty="0" smtClean="0"/>
          </a:p>
          <a:p>
            <a:pPr lvl="1"/>
            <a:r>
              <a:rPr lang="en-US" dirty="0" smtClean="0"/>
              <a:t>Whatever else you write!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Bachelor in Computer Science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smtClean="0"/>
              <a:t>at ModusCreate.com ( Remote First Consulting Company )</a:t>
            </a:r>
          </a:p>
          <a:p>
            <a:r>
              <a:rPr lang="en-US" dirty="0" smtClean="0"/>
              <a:t>AWS Certified</a:t>
            </a:r>
          </a:p>
          <a:p>
            <a:r>
              <a:rPr lang="en-US" dirty="0" smtClean="0">
                <a:hlinkClick r:id="rId2"/>
              </a:rPr>
              <a:t>https://github.com/marcosdiez/</a:t>
            </a:r>
            <a:endParaRPr lang="en-US" dirty="0" smtClean="0"/>
          </a:p>
          <a:p>
            <a:pPr lvl="1"/>
            <a:r>
              <a:rPr lang="en-US" dirty="0" smtClean="0"/>
              <a:t>Pull Requests relevant to this talk:</a:t>
            </a:r>
            <a:endParaRPr lang="en-US" dirty="0" smtClean="0"/>
          </a:p>
          <a:p>
            <a:pPr lvl="2"/>
            <a:r>
              <a:rPr lang="en-US" dirty="0" err="1" smtClean="0"/>
              <a:t>Minikube</a:t>
            </a:r>
            <a:r>
              <a:rPr lang="en-US" dirty="0" smtClean="0"/>
              <a:t> (more than 10)</a:t>
            </a:r>
          </a:p>
          <a:p>
            <a:pPr lvl="3"/>
            <a:r>
              <a:rPr lang="en-US" dirty="0" smtClean="0">
                <a:hlinkClick r:id="rId3"/>
              </a:rPr>
              <a:t>https://github.com/kubernetes/minikube/pulls?q=is%3Apr+author%3Amarcosdiez</a:t>
            </a:r>
            <a:endParaRPr lang="en-US" dirty="0" smtClean="0"/>
          </a:p>
          <a:p>
            <a:pPr lvl="2"/>
            <a:r>
              <a:rPr lang="en-US" dirty="0" smtClean="0"/>
              <a:t>Kubernetes Dashboard (more than 30)</a:t>
            </a:r>
          </a:p>
          <a:p>
            <a:pPr lvl="3"/>
            <a:r>
              <a:rPr lang="en-US" dirty="0" smtClean="0">
                <a:hlinkClick r:id="rId4"/>
              </a:rPr>
              <a:t>https://github.com/kubernetes/dashboard/pulls?q=is%3Apr+author%3Amarcosdiez</a:t>
            </a:r>
            <a:endParaRPr lang="en-US" dirty="0" smtClean="0"/>
          </a:p>
          <a:p>
            <a:pPr lvl="2"/>
            <a:r>
              <a:rPr lang="en-US" dirty="0" err="1" smtClean="0"/>
              <a:t>terraform</a:t>
            </a:r>
            <a:r>
              <a:rPr lang="en-US" dirty="0" smtClean="0"/>
              <a:t>-provider-</a:t>
            </a:r>
            <a:r>
              <a:rPr lang="en-US" dirty="0" err="1" smtClean="0"/>
              <a:t>kubernetes</a:t>
            </a:r>
            <a:endParaRPr lang="en-US" dirty="0" smtClean="0"/>
          </a:p>
          <a:p>
            <a:pPr lvl="3"/>
            <a:r>
              <a:rPr lang="en-US" dirty="0" smtClean="0">
                <a:hlinkClick r:id="rId5"/>
              </a:rPr>
              <a:t>https://github.com/hashicorp/terraform-provider-kubernetes/pulls?q=is%3Apr+author%3Amarcosdiez</a:t>
            </a:r>
            <a:endParaRPr lang="en-US" dirty="0" smtClean="0"/>
          </a:p>
          <a:p>
            <a:pPr lvl="2"/>
            <a:r>
              <a:rPr lang="en-US" dirty="0" err="1" smtClean="0"/>
              <a:t>terraform</a:t>
            </a:r>
            <a:r>
              <a:rPr lang="en-US" dirty="0" smtClean="0"/>
              <a:t>-provider-</a:t>
            </a:r>
            <a:r>
              <a:rPr lang="en-US" dirty="0" err="1" smtClean="0"/>
              <a:t>aws</a:t>
            </a:r>
            <a:endParaRPr lang="en-US" dirty="0" smtClean="0"/>
          </a:p>
          <a:p>
            <a:pPr lvl="3"/>
            <a:r>
              <a:rPr lang="en-US" dirty="0" smtClean="0">
                <a:hlinkClick r:id="rId6"/>
              </a:rPr>
              <a:t>https://github.com/hashicorp/terraform-provider-aws/pulls?q=is%3Apr+author%3Amarcosdiez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100" dirty="0" smtClean="0"/>
              <a:t>Part 2: K8s, Terraform and AWS Load Balancers</a:t>
            </a:r>
            <a:endParaRPr lang="en-US" sz="3100" dirty="0"/>
          </a:p>
        </p:txBody>
      </p:sp>
      <p:pic>
        <p:nvPicPr>
          <p:cNvPr id="1028" name="Picture 4" descr="Z:\home\mdiez\modus\Diagrams_and_Presentations\2022-10-21__devopsdays_Tampa\terrafor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733550"/>
            <a:ext cx="1676400" cy="1676400"/>
          </a:xfrm>
          <a:prstGeom prst="rect">
            <a:avLst/>
          </a:prstGeom>
          <a:noFill/>
        </p:spPr>
      </p:pic>
      <p:pic>
        <p:nvPicPr>
          <p:cNvPr id="1026" name="Picture 2" descr="Z:\home\mdiez\2022-10-21-k8s-aws-alb-terraform-no-helm\presentation\aws_load_balanc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276350"/>
            <a:ext cx="2897188" cy="2897188"/>
          </a:xfrm>
          <a:prstGeom prst="rect">
            <a:avLst/>
          </a:prstGeom>
          <a:noFill/>
        </p:spPr>
      </p:pic>
      <p:pic>
        <p:nvPicPr>
          <p:cNvPr id="1027" name="Picture 3" descr="Z:\home\mdiez\2022-10-21-k8s-aws-alb-terraform-no-helm\presentation\kubernetes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885950"/>
            <a:ext cx="2044700" cy="1550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100" dirty="0" smtClean="0"/>
              <a:t>AWS Load Balancer</a:t>
            </a:r>
            <a:endParaRPr lang="en-US" sz="310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idx="2"/>
          </p:nvPr>
        </p:nvSpPr>
        <p:spPr>
          <a:xfrm>
            <a:off x="411700" y="1516975"/>
            <a:ext cx="8337000" cy="3003600"/>
          </a:xfrm>
        </p:spPr>
        <p:txBody>
          <a:bodyPr/>
          <a:lstStyle/>
          <a:p>
            <a:r>
              <a:rPr lang="en-US" dirty="0" smtClean="0"/>
              <a:t>The Load Balancer Itself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Listeners </a:t>
            </a:r>
          </a:p>
          <a:p>
            <a:pPr lvl="1"/>
            <a:r>
              <a:rPr lang="en-US" dirty="0" smtClean="0"/>
              <a:t>Usually one for port 80 and one for port 443</a:t>
            </a:r>
          </a:p>
          <a:p>
            <a:endParaRPr lang="en-US" dirty="0" smtClean="0"/>
          </a:p>
          <a:p>
            <a:r>
              <a:rPr lang="en-US" dirty="0" smtClean="0"/>
              <a:t>Listener SSL Certificates</a:t>
            </a:r>
          </a:p>
          <a:p>
            <a:pPr lvl="1"/>
            <a:r>
              <a:rPr lang="en-US" dirty="0" smtClean="0"/>
              <a:t>Secondary SSL </a:t>
            </a:r>
            <a:r>
              <a:rPr lang="en-US" dirty="0" err="1" smtClean="0"/>
              <a:t>certs</a:t>
            </a:r>
            <a:r>
              <a:rPr lang="en-US" dirty="0" smtClean="0"/>
              <a:t> bound to an AWS Listener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Target Group</a:t>
            </a:r>
          </a:p>
          <a:p>
            <a:pPr lvl="1"/>
            <a:r>
              <a:rPr lang="en-US" dirty="0" smtClean="0"/>
              <a:t>A container of EC2 instances, IPs or a lambda function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Listener Rule</a:t>
            </a:r>
          </a:p>
          <a:p>
            <a:pPr lvl="1"/>
            <a:r>
              <a:rPr lang="en-US" dirty="0" smtClean="0"/>
              <a:t>A rule that tells the ALB when (domain, path, etc) to route traffic to a Target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“Normal” K8S at AWS</a:t>
            </a:r>
            <a:endParaRPr lang="en-US" dirty="0"/>
          </a:p>
        </p:txBody>
      </p:sp>
      <p:pic>
        <p:nvPicPr>
          <p:cNvPr id="1026" name="Picture 2" descr="Z:\home\mdiez\2022-10-21-k8s-aws-alb-terraform-no-helm\presentation\firefo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2114550"/>
            <a:ext cx="1219200" cy="685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19200" y="819150"/>
            <a:ext cx="7924800" cy="432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Z:\home\mdiez\2022-10-21-k8s-aws-alb-terraform-no-helm\presentation\aw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9550"/>
            <a:ext cx="1044539" cy="7747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295400" y="971550"/>
            <a:ext cx="1600200" cy="4038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9715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Subnets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74295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VPC</a:t>
            </a:r>
            <a:endParaRPr lang="en-US" dirty="0"/>
          </a:p>
        </p:txBody>
      </p:sp>
      <p:pic>
        <p:nvPicPr>
          <p:cNvPr id="1028" name="Picture 4" descr="Z:\home\mdiez\2022-10-21-k8s-aws-alb-terraform-no-helm\presentation\aws_load_balanc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038350"/>
            <a:ext cx="941388" cy="94138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0" y="2952750"/>
            <a:ext cx="10615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9715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Subnets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971550"/>
            <a:ext cx="6019800" cy="411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971550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Private Subnets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1885950"/>
            <a:ext cx="5334000" cy="304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Z:\home\mdiez\2022-10-21-k8s-aws-alb-terraform-no-helm\presentation\kubernetes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1885950"/>
            <a:ext cx="674076" cy="511174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3581400" y="2571750"/>
            <a:ext cx="1600200" cy="2209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Z:\home\mdiez\2022-10-21-k8s-aws-alb-terraform-no-helm\presentation\nginx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2571750"/>
            <a:ext cx="1286535" cy="43197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81400" y="401955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K8S Ingress</a:t>
            </a:r>
          </a:p>
          <a:p>
            <a:pPr algn="ctr"/>
            <a:r>
              <a:rPr lang="en-US" dirty="0" smtClean="0"/>
              <a:t>(usually </a:t>
            </a:r>
            <a:r>
              <a:rPr lang="en-US" dirty="0" err="1" smtClean="0"/>
              <a:t>nginx</a:t>
            </a:r>
            <a:r>
              <a:rPr lang="en-US" dirty="0" smtClean="0"/>
              <a:t> on </a:t>
            </a:r>
            <a:r>
              <a:rPr lang="en-US" dirty="0" err="1" smtClean="0"/>
              <a:t>NodePort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10200" y="2571750"/>
            <a:ext cx="914400" cy="2209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K8S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3200" y="2571750"/>
            <a:ext cx="2133600" cy="2209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0" y="257175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K8S Deployment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29400" y="2952750"/>
            <a:ext cx="1981200" cy="1752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3200" y="295275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Replica Set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39000" y="3257550"/>
            <a:ext cx="762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9000" y="3638550"/>
            <a:ext cx="762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9000" y="4019550"/>
            <a:ext cx="762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762000" y="2495550"/>
            <a:ext cx="990600" cy="12700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9"/>
          <p:cNvCxnSpPr/>
          <p:nvPr/>
        </p:nvCxnSpPr>
        <p:spPr>
          <a:xfrm>
            <a:off x="2438400" y="2495550"/>
            <a:ext cx="1219200" cy="304800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9"/>
          <p:cNvCxnSpPr>
            <a:stCxn id="1030" idx="2"/>
            <a:endCxn id="20" idx="1"/>
          </p:cNvCxnSpPr>
          <p:nvPr/>
        </p:nvCxnSpPr>
        <p:spPr>
          <a:xfrm rot="16200000" flipH="1">
            <a:off x="4557169" y="2823619"/>
            <a:ext cx="672930" cy="1033132"/>
          </a:xfrm>
          <a:prstGeom prst="curved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9"/>
          <p:cNvCxnSpPr>
            <a:stCxn id="20" idx="3"/>
          </p:cNvCxnSpPr>
          <p:nvPr/>
        </p:nvCxnSpPr>
        <p:spPr>
          <a:xfrm flipV="1">
            <a:off x="6324600" y="3409950"/>
            <a:ext cx="838200" cy="266700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29"/>
          <p:cNvCxnSpPr>
            <a:stCxn id="20" idx="3"/>
          </p:cNvCxnSpPr>
          <p:nvPr/>
        </p:nvCxnSpPr>
        <p:spPr>
          <a:xfrm>
            <a:off x="6324600" y="3676650"/>
            <a:ext cx="838200" cy="114300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9"/>
          <p:cNvCxnSpPr/>
          <p:nvPr/>
        </p:nvCxnSpPr>
        <p:spPr>
          <a:xfrm>
            <a:off x="6324600" y="3714750"/>
            <a:ext cx="838200" cy="457200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1428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 to Pod: 4 hops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K8s AWS Load Balancer Controller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Free: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github.com/kubernetes-sigs/aws-load-balancer-controller</a:t>
            </a:r>
            <a:endParaRPr lang="en-US" dirty="0" smtClean="0"/>
          </a:p>
          <a:p>
            <a:r>
              <a:rPr lang="en-US" dirty="0" smtClean="0"/>
              <a:t>Links AWS Load Balancers to K8S</a:t>
            </a:r>
          </a:p>
          <a:p>
            <a:r>
              <a:rPr lang="en-US" dirty="0" smtClean="0"/>
              <a:t>Usually it:</a:t>
            </a:r>
          </a:p>
          <a:p>
            <a:pPr lvl="1"/>
            <a:r>
              <a:rPr lang="en-US" dirty="0" smtClean="0"/>
              <a:t>Spawns load balancer(s) for you</a:t>
            </a:r>
          </a:p>
          <a:p>
            <a:pPr lvl="1"/>
            <a:r>
              <a:rPr lang="en-US" dirty="0" smtClean="0"/>
              <a:t>Sets Route53 DNS for you</a:t>
            </a:r>
          </a:p>
          <a:p>
            <a:r>
              <a:rPr lang="en-US" dirty="0" smtClean="0"/>
              <a:t>But it</a:t>
            </a:r>
          </a:p>
          <a:p>
            <a:pPr lvl="1"/>
            <a:r>
              <a:rPr lang="en-US" dirty="0" smtClean="0"/>
              <a:t>Sometimes destroys load balancers at will</a:t>
            </a:r>
          </a:p>
          <a:p>
            <a:pPr lvl="2"/>
            <a:r>
              <a:rPr lang="en-US" dirty="0" smtClean="0"/>
              <a:t>A new ALB take time to spawn</a:t>
            </a:r>
          </a:p>
          <a:p>
            <a:pPr lvl="2"/>
            <a:r>
              <a:rPr lang="en-US" dirty="0" smtClean="0"/>
              <a:t>DNS takes time to propagate</a:t>
            </a:r>
          </a:p>
          <a:p>
            <a:pPr lvl="1"/>
            <a:r>
              <a:rPr lang="en-US" dirty="0" smtClean="0"/>
              <a:t>Sometimes lets load balancers lingering, burning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K8s AWS Load Balancer Controller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Assuming we have:</a:t>
            </a:r>
          </a:p>
          <a:p>
            <a:pPr lvl="1"/>
            <a:r>
              <a:rPr lang="en-US" dirty="0" smtClean="0"/>
              <a:t>An AWS Load Balancer</a:t>
            </a:r>
          </a:p>
          <a:p>
            <a:pPr lvl="2"/>
            <a:r>
              <a:rPr lang="en-US" dirty="0" smtClean="0"/>
              <a:t>Which that redirects port 80 to 443</a:t>
            </a:r>
          </a:p>
          <a:p>
            <a:pPr lvl="2"/>
            <a:r>
              <a:rPr lang="en-US" dirty="0" smtClean="0"/>
              <a:t>Which already have our wildcard SSL certificate</a:t>
            </a:r>
          </a:p>
          <a:p>
            <a:pPr lvl="3"/>
            <a:r>
              <a:rPr lang="en-US" dirty="0" smtClean="0"/>
              <a:t>I recommend creating it with AWS ACM. </a:t>
            </a:r>
          </a:p>
          <a:p>
            <a:pPr lvl="4"/>
            <a:r>
              <a:rPr lang="en-US" dirty="0" smtClean="0"/>
              <a:t>It’s free and auto renews.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K8s AWS Load Balancer Controller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Then we can use </a:t>
            </a:r>
            <a:r>
              <a:rPr lang="en-US" dirty="0" err="1" smtClean="0"/>
              <a:t>terraform</a:t>
            </a:r>
            <a:r>
              <a:rPr lang="en-US" dirty="0" smtClean="0"/>
              <a:t> to:</a:t>
            </a:r>
          </a:p>
          <a:p>
            <a:pPr lvl="1"/>
            <a:r>
              <a:rPr lang="en-US" dirty="0" smtClean="0"/>
              <a:t>In AWS</a:t>
            </a:r>
          </a:p>
          <a:p>
            <a:pPr lvl="2"/>
            <a:r>
              <a:rPr lang="en-US" dirty="0" smtClean="0"/>
              <a:t>Create the ALB Target Group</a:t>
            </a:r>
          </a:p>
          <a:p>
            <a:pPr lvl="2"/>
            <a:r>
              <a:rPr lang="en-US" dirty="0" smtClean="0"/>
              <a:t>Create the ALB Target Group Route</a:t>
            </a:r>
          </a:p>
          <a:p>
            <a:pPr lvl="2"/>
            <a:r>
              <a:rPr lang="en-US" dirty="0" smtClean="0"/>
              <a:t>Create the DNS entry (for example route53)</a:t>
            </a:r>
          </a:p>
          <a:p>
            <a:pPr lvl="1"/>
            <a:r>
              <a:rPr lang="en-US" dirty="0" smtClean="0"/>
              <a:t>In K8S:</a:t>
            </a:r>
          </a:p>
          <a:p>
            <a:pPr lvl="2"/>
            <a:r>
              <a:rPr lang="en-US" dirty="0" smtClean="0"/>
              <a:t>Create the K8S Service</a:t>
            </a:r>
          </a:p>
          <a:p>
            <a:pPr lvl="2"/>
            <a:r>
              <a:rPr lang="en-US" dirty="0" smtClean="0"/>
              <a:t>K8S ALB Controller Target Group Binding</a:t>
            </a:r>
          </a:p>
          <a:p>
            <a:pPr lvl="3"/>
            <a:r>
              <a:rPr lang="en-US" dirty="0" smtClean="0"/>
              <a:t>It tells the AWS ALB Controller to put the IPs of the PODs into the AWS Target Group</a:t>
            </a:r>
          </a:p>
          <a:p>
            <a:pPr lvl="4"/>
            <a:r>
              <a:rPr lang="en-US" dirty="0" smtClean="0"/>
              <a:t>It needs IAM permissions for that.</a:t>
            </a:r>
          </a:p>
          <a:p>
            <a:pPr lvl="5"/>
            <a:r>
              <a:rPr lang="en-US" dirty="0" smtClean="0">
                <a:hlinkClick r:id="rId2"/>
              </a:rPr>
              <a:t>https://kubernetes-sigs.github.io/aws-load-balancer-controller/v2.4/deploy/installation/#option-b-attach-iam-policies-to-nodes </a:t>
            </a:r>
            <a:endParaRPr lang="en-US" dirty="0" smtClean="0"/>
          </a:p>
          <a:p>
            <a:pPr lvl="4"/>
            <a:r>
              <a:rPr lang="en-US" dirty="0" smtClean="0"/>
              <a:t>The IP list is updated when PODs are created/destroyed (by events, no query loop!)</a:t>
            </a:r>
          </a:p>
          <a:p>
            <a:pPr lvl="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pic>
        <p:nvPicPr>
          <p:cNvPr id="2051" name="Picture 3" descr="Z:\home\mdiez\2022-10-21-k8s-aws-alb-terraform-no-helm\presentation\aws_target_gro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1" y="1"/>
            <a:ext cx="5874269" cy="51435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0" y="1200150"/>
            <a:ext cx="60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pic>
        <p:nvPicPr>
          <p:cNvPr id="1026" name="Picture 2" descr="Z:\home\mdiez\2022-10-21-k8s-aws-alb-terraform-no-helm\presentation\firefo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2114550"/>
            <a:ext cx="1219200" cy="685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19200" y="819150"/>
            <a:ext cx="7924800" cy="432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Z:\home\mdiez\2022-10-21-k8s-aws-alb-terraform-no-helm\presentation\aw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9550"/>
            <a:ext cx="1044539" cy="7747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295400" y="971550"/>
            <a:ext cx="1600200" cy="4038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9715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Subnets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74295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VPC</a:t>
            </a:r>
            <a:endParaRPr lang="en-US" dirty="0"/>
          </a:p>
        </p:txBody>
      </p:sp>
      <p:pic>
        <p:nvPicPr>
          <p:cNvPr id="1028" name="Picture 4" descr="Z:\home\mdiez\2022-10-21-k8s-aws-alb-terraform-no-helm\presentation\aws_load_balanc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038350"/>
            <a:ext cx="941388" cy="94138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455873" y="2952750"/>
            <a:ext cx="11977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(one </a:t>
            </a:r>
          </a:p>
          <a:p>
            <a:pPr algn="ctr"/>
            <a:r>
              <a:rPr lang="en-US" dirty="0" smtClean="0"/>
              <a:t>target group </a:t>
            </a:r>
          </a:p>
          <a:p>
            <a:pPr algn="ctr"/>
            <a:r>
              <a:rPr lang="en-US" dirty="0" smtClean="0"/>
              <a:t>per k8s </a:t>
            </a:r>
          </a:p>
          <a:p>
            <a:pPr algn="ctr"/>
            <a:r>
              <a:rPr lang="en-US" dirty="0" smtClean="0"/>
              <a:t>deployment)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9715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Subnets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971550"/>
            <a:ext cx="6019800" cy="411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971550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Private Subnets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1885950"/>
            <a:ext cx="5334000" cy="304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Z:\home\mdiez\2022-10-21-k8s-aws-alb-terraform-no-helm\presentation\kubernetes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1885950"/>
            <a:ext cx="674076" cy="511174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5257800" y="4171950"/>
            <a:ext cx="914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K8S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3200" y="2571750"/>
            <a:ext cx="2133600" cy="2209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0" y="257175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K8S Deployment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29400" y="2952750"/>
            <a:ext cx="1981200" cy="1752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3200" y="295275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Replica Set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39000" y="3257550"/>
            <a:ext cx="762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9000" y="3638550"/>
            <a:ext cx="762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9000" y="4019550"/>
            <a:ext cx="762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762000" y="2495550"/>
            <a:ext cx="990600" cy="12700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9"/>
          <p:cNvCxnSpPr>
            <a:stCxn id="1028" idx="3"/>
          </p:cNvCxnSpPr>
          <p:nvPr/>
        </p:nvCxnSpPr>
        <p:spPr>
          <a:xfrm>
            <a:off x="2541588" y="2509044"/>
            <a:ext cx="4621212" cy="900906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29"/>
          <p:cNvCxnSpPr>
            <a:stCxn id="1028" idx="3"/>
          </p:cNvCxnSpPr>
          <p:nvPr/>
        </p:nvCxnSpPr>
        <p:spPr>
          <a:xfrm>
            <a:off x="2541588" y="2509044"/>
            <a:ext cx="4621212" cy="1281906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9"/>
          <p:cNvCxnSpPr/>
          <p:nvPr/>
        </p:nvCxnSpPr>
        <p:spPr>
          <a:xfrm>
            <a:off x="2438400" y="2495550"/>
            <a:ext cx="4724400" cy="1676400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1428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 to Pods: 2 hops!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K8s Ingress with AWS ALB Ingress Controller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733800" y="3867150"/>
            <a:ext cx="1295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 K8S ALB Controller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smtClean="0"/>
              <a:t>I get that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Using my </a:t>
            </a:r>
            <a:r>
              <a:rPr lang="en-US" dirty="0" err="1" smtClean="0"/>
              <a:t>terraform</a:t>
            </a:r>
            <a:r>
              <a:rPr lang="en-US" dirty="0" smtClean="0"/>
              <a:t> module in GitHub !</a:t>
            </a:r>
          </a:p>
          <a:p>
            <a:pPr lvl="1"/>
            <a:r>
              <a:rPr lang="en-US" dirty="0" smtClean="0">
                <a:hlinkClick r:id="rId2"/>
              </a:rPr>
              <a:t>https://github.com/marcosdiez/presentations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62150"/>
            <a:ext cx="9144000" cy="789000"/>
          </a:xfrm>
        </p:spPr>
        <p:txBody>
          <a:bodyPr/>
          <a:lstStyle/>
          <a:p>
            <a:pPr algn="ctr"/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18135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github.com/marcosdiez/presentations</a:t>
            </a:r>
            <a:endParaRPr lang="en-US" dirty="0" smtClean="0"/>
          </a:p>
          <a:p>
            <a:pPr algn="ctr"/>
            <a:r>
              <a:rPr lang="en-US" dirty="0" smtClean="0"/>
              <a:t>(has this presentation and a </a:t>
            </a:r>
            <a:r>
              <a:rPr lang="en-US" dirty="0" err="1" smtClean="0"/>
              <a:t>terraform</a:t>
            </a:r>
            <a:r>
              <a:rPr lang="en-US" dirty="0" smtClean="0"/>
              <a:t> module does what I showed here)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https://moduscreate.com/careers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Modus Create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11700" y="1733549"/>
            <a:ext cx="8337000" cy="2787025"/>
          </a:xfrm>
        </p:spPr>
        <p:txBody>
          <a:bodyPr/>
          <a:lstStyle/>
          <a:p>
            <a:r>
              <a:rPr lang="en-US" dirty="0" smtClean="0"/>
              <a:t>Great Company to work at !</a:t>
            </a:r>
          </a:p>
          <a:p>
            <a:r>
              <a:rPr lang="en-US" dirty="0" smtClean="0"/>
              <a:t>I’ve been there for 5 years and loving it!</a:t>
            </a:r>
          </a:p>
          <a:p>
            <a:r>
              <a:rPr lang="en-US" dirty="0" smtClean="0"/>
              <a:t>Remote First Consulting Company</a:t>
            </a:r>
          </a:p>
          <a:p>
            <a:r>
              <a:rPr lang="en-US" dirty="0" smtClean="0"/>
              <a:t>Offices in the US, Costa Rica and Romania</a:t>
            </a:r>
          </a:p>
          <a:p>
            <a:r>
              <a:rPr lang="en-US" dirty="0" smtClean="0"/>
              <a:t>More than 650 people world wide. </a:t>
            </a:r>
          </a:p>
          <a:p>
            <a:r>
              <a:rPr lang="en-US" dirty="0" smtClean="0"/>
              <a:t>More than 160 open positions (as of 2022-09-16): </a:t>
            </a:r>
            <a:r>
              <a:rPr lang="en-US" dirty="0" smtClean="0">
                <a:hlinkClick r:id="rId2"/>
              </a:rPr>
              <a:t>https://moduscreate.com/careers/</a:t>
            </a:r>
            <a:endParaRPr lang="en-US" dirty="0" smtClean="0"/>
          </a:p>
          <a:p>
            <a:r>
              <a:rPr lang="en-US" dirty="0" smtClean="0"/>
              <a:t>They pay us 4 digits for people we refer (and get hired)! </a:t>
            </a:r>
          </a:p>
          <a:p>
            <a:r>
              <a:rPr lang="en-US" dirty="0" smtClean="0"/>
              <a:t>Everybody there but </a:t>
            </a:r>
            <a:r>
              <a:rPr lang="en-US" dirty="0" smtClean="0"/>
              <a:t>me </a:t>
            </a:r>
            <a:r>
              <a:rPr lang="en-US" dirty="0" smtClean="0"/>
              <a:t>is smart, so whenever you have questions, there will be people to answer.</a:t>
            </a:r>
          </a:p>
          <a:p>
            <a:r>
              <a:rPr lang="en-US" dirty="0" smtClean="0"/>
              <a:t>They sponsor conferences (this one for example)</a:t>
            </a:r>
          </a:p>
          <a:p>
            <a:r>
              <a:rPr lang="en-US" dirty="0" smtClean="0"/>
              <a:t>They invest in their team!</a:t>
            </a:r>
          </a:p>
          <a:p>
            <a:pPr lvl="1"/>
            <a:r>
              <a:rPr lang="en-US" dirty="0" smtClean="0"/>
              <a:t>Just last month they </a:t>
            </a:r>
            <a:r>
              <a:rPr lang="en-US" dirty="0" err="1" smtClean="0"/>
              <a:t>payed</a:t>
            </a:r>
            <a:r>
              <a:rPr lang="en-US" dirty="0" smtClean="0"/>
              <a:t> for:</a:t>
            </a:r>
          </a:p>
          <a:p>
            <a:pPr lvl="2"/>
            <a:r>
              <a:rPr lang="en-US" dirty="0" smtClean="0"/>
              <a:t>The renewal of my AWS certification</a:t>
            </a:r>
          </a:p>
          <a:p>
            <a:pPr lvl="2"/>
            <a:r>
              <a:rPr lang="en-US" dirty="0" smtClean="0"/>
              <a:t>My flight and hotel to this conference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38200" y="895350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https://moduscreate.com/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11700" y="1733549"/>
            <a:ext cx="8337000" cy="2787025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simplicity’s sake and time constraints, </a:t>
            </a:r>
            <a:r>
              <a:rPr lang="en-US" dirty="0" smtClean="0"/>
              <a:t>during this talk I will not talk about:</a:t>
            </a:r>
          </a:p>
          <a:p>
            <a:pPr lvl="1"/>
            <a:r>
              <a:rPr lang="en-US" dirty="0" smtClean="0"/>
              <a:t>AWS Security Groups</a:t>
            </a:r>
          </a:p>
          <a:p>
            <a:pPr lvl="1"/>
            <a:r>
              <a:rPr lang="en-US" dirty="0" smtClean="0"/>
              <a:t>VPC </a:t>
            </a:r>
            <a:r>
              <a:rPr lang="en-US" dirty="0" smtClean="0"/>
              <a:t>NACLs</a:t>
            </a:r>
          </a:p>
          <a:p>
            <a:pPr lvl="1"/>
            <a:r>
              <a:rPr lang="en-US" dirty="0" smtClean="0"/>
              <a:t>Security in General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Also, I believe that something similar can be done with other clouds. It’s just not my area of </a:t>
            </a:r>
            <a:r>
              <a:rPr lang="en-US" dirty="0" err="1" smtClean="0"/>
              <a:t>expertiese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38200" y="895350"/>
            <a:ext cx="7726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100" dirty="0" smtClean="0"/>
              <a:t>Part 1: Helm vs Terraform</a:t>
            </a:r>
            <a:endParaRPr lang="en-US" sz="3100" dirty="0"/>
          </a:p>
        </p:txBody>
      </p:sp>
      <p:pic>
        <p:nvPicPr>
          <p:cNvPr id="1028" name="Picture 4" descr="Z:\home\mdiez\modus\Diagrams_and_Presentations\2022-10-21__devopsdays_Tampa\terrafor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809750"/>
            <a:ext cx="1676400" cy="1676400"/>
          </a:xfrm>
          <a:prstGeom prst="rect">
            <a:avLst/>
          </a:prstGeom>
          <a:noFill/>
        </p:spPr>
      </p:pic>
      <p:pic>
        <p:nvPicPr>
          <p:cNvPr id="1030" name="Picture 6" descr="Z:\home\mdiez\modus\Diagrams_and_Presentations\2022-10-21__devopsdays_Tampa\hel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809750"/>
            <a:ext cx="1657783" cy="1736725"/>
          </a:xfrm>
          <a:prstGeom prst="rect">
            <a:avLst/>
          </a:prstGeom>
          <a:noFill/>
        </p:spPr>
      </p:pic>
      <p:pic>
        <p:nvPicPr>
          <p:cNvPr id="1042" name="Picture 18" descr="Z:\home\mdiez\modus\Diagrams_and_Presentations\2022-10-21__devopsdays_Tampa\x-png-2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1504950"/>
            <a:ext cx="1981200" cy="22120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100" dirty="0" smtClean="0"/>
              <a:t>Kubernetes, AWS, ALBs, Terraform and no Helm</a:t>
            </a:r>
            <a:endParaRPr lang="en-US" sz="3100" dirty="0"/>
          </a:p>
        </p:txBody>
      </p:sp>
      <p:pic>
        <p:nvPicPr>
          <p:cNvPr id="1026" name="Picture 2" descr="Z:\home\mdiez\modus\Diagrams_and_Presentations\2022-10-21__devopsdays_Tampa\kubernetes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62150"/>
            <a:ext cx="1909187" cy="14478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135255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dirty="0" smtClean="0"/>
              <a:t>Cloud Agnostic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1962150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That’s a myth but…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18135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It’s</a:t>
            </a:r>
            <a:r>
              <a:rPr lang="en" dirty="0" smtClean="0"/>
              <a:t> employer and employee agnostic…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3600" y="3867150"/>
            <a:ext cx="434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Somebody who works with k8s in AWS can work with k8s in Azure or Google Cloud (and the other way around)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2495550"/>
            <a:ext cx="213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It’s a standard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Kubernetes, AWS, ALBs, Terraform and no Helm</a:t>
            </a:r>
            <a:endParaRPr lang="en-US" dirty="0"/>
          </a:p>
        </p:txBody>
      </p:sp>
      <p:pic>
        <p:nvPicPr>
          <p:cNvPr id="1026" name="Picture 2" descr="Z:\home\mdiez\modus\Diagrams_and_Presentations\2022-10-21__devopsdays_Tampa\kubernetes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62150"/>
            <a:ext cx="1909187" cy="14478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-11061"/>
            <a:ext cx="8116408" cy="515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Google Shape;191;p24"/>
          <p:cNvSpPr txBox="1">
            <a:spLocks/>
          </p:cNvSpPr>
          <p:nvPr/>
        </p:nvSpPr>
        <p:spPr>
          <a:xfrm>
            <a:off x="5791200" y="0"/>
            <a:ext cx="2895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tabLst/>
              <a:defRPr/>
            </a:pPr>
            <a:r>
              <a:rPr lang="en-US" sz="3200" b="1" dirty="0" err="1" smtClean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deployment.yaml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100" dirty="0" smtClean="0"/>
              <a:t>Kubernetes, AWS, ALBs, Terraform and no Helm</a:t>
            </a:r>
            <a:endParaRPr lang="en-US" sz="3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2550"/>
            <a:ext cx="9144000" cy="32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100" dirty="0" smtClean="0"/>
              <a:t>Kubernetes, AWS, ALBs, Terraform and no Helm</a:t>
            </a:r>
            <a:endParaRPr lang="en-US" sz="3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17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us Template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12A5ED"/>
      </a:accent1>
      <a:accent2>
        <a:srgbClr val="23E58D"/>
      </a:accent2>
      <a:accent3>
        <a:srgbClr val="7753F8"/>
      </a:accent3>
      <a:accent4>
        <a:srgbClr val="FFAC32"/>
      </a:accent4>
      <a:accent5>
        <a:srgbClr val="FF5C5D"/>
      </a:accent5>
      <a:accent6>
        <a:srgbClr val="80808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10725</TotalTime>
  <Words>1086</Words>
  <Application>Microsoft Office PowerPoint</Application>
  <PresentationFormat>On-screen Show (16:9)</PresentationFormat>
  <Paragraphs>213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Oswald</vt:lpstr>
      <vt:lpstr>Proxima Nova</vt:lpstr>
      <vt:lpstr>Montserrat</vt:lpstr>
      <vt:lpstr>Proxima Nova Semibold</vt:lpstr>
      <vt:lpstr>Modus Template</vt:lpstr>
      <vt:lpstr>Kubernetes, AWS, ALBs, Terraform and no Helm</vt:lpstr>
      <vt:lpstr>About me</vt:lpstr>
      <vt:lpstr>About Modus Create</vt:lpstr>
      <vt:lpstr>Disclaimer</vt:lpstr>
      <vt:lpstr>Part 1: Helm vs Terraform</vt:lpstr>
      <vt:lpstr>Kubernetes, AWS, ALBs, Terraform and no Helm</vt:lpstr>
      <vt:lpstr>Kubernetes, AWS, ALBs, Terraform and no Helm</vt:lpstr>
      <vt:lpstr>Kubernetes, AWS, ALBs, Terraform and no Helm</vt:lpstr>
      <vt:lpstr>Kubernetes, AWS, ALBs, Terraform and no Helm</vt:lpstr>
      <vt:lpstr>helm upgrade -n my-first-namespace --install sample ./sample_helm</vt:lpstr>
      <vt:lpstr>helm upgrade -n my-first-namespace --install sample ./sample_helm</vt:lpstr>
      <vt:lpstr>Kubectl vs Helm</vt:lpstr>
      <vt:lpstr>Helm Limitations</vt:lpstr>
      <vt:lpstr>Terraform</vt:lpstr>
      <vt:lpstr>Kubectl vs helm</vt:lpstr>
      <vt:lpstr>Terraform</vt:lpstr>
      <vt:lpstr>Slide 17</vt:lpstr>
      <vt:lpstr>Slide 18</vt:lpstr>
      <vt:lpstr>Terraform</vt:lpstr>
      <vt:lpstr>Part 2: K8s, Terraform and AWS Load Balancers</vt:lpstr>
      <vt:lpstr>AWS Load Balancer</vt:lpstr>
      <vt:lpstr>“Normal” K8S at AWS</vt:lpstr>
      <vt:lpstr>K8s AWS Load Balancer Controller</vt:lpstr>
      <vt:lpstr>K8s AWS Load Balancer Controller</vt:lpstr>
      <vt:lpstr>K8s AWS Load Balancer Controller</vt:lpstr>
      <vt:lpstr>Slide 26</vt:lpstr>
      <vt:lpstr>K8s Ingress with AWS ALB Ingress Controller</vt:lpstr>
      <vt:lpstr>How do I get that ?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Kubernetes, AWS, ALBs, Terraforma and no Helm</dc:title>
  <dc:creator>Marcos</dc:creator>
  <cp:lastModifiedBy>Marcos</cp:lastModifiedBy>
  <cp:revision>51</cp:revision>
  <dcterms:modified xsi:type="dcterms:W3CDTF">2022-10-02T00:10:28Z</dcterms:modified>
</cp:coreProperties>
</file>