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Inter"/>
      <p:regular r:id="rId25"/>
      <p:bold r:id="rId26"/>
    </p:embeddedFont>
    <p:embeddedFont>
      <p:font typeface="Fira Sans Extra Condensed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FiraSansExtraCondensedMedium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dcc3b58d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dcc3b58d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cc3b58db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dcc3b58db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dd06bba7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dd06bba7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79e13303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79e1330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79e13303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079e13303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79e13303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79e13303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9fa94098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9fa94098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9469d1f4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9469d1f4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2aa291b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2aa291b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079e1330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079e1330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13" name="Google Shape;113;p18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hasCustomPrompt="1"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hasCustomPrompt="1"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hasCustomPrompt="1"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hasCustomPrompt="1"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1633652" y="2353500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de apoio ao usuário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7154225" y="3596175"/>
            <a:ext cx="15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Realização: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3241138" y="3660688"/>
            <a:ext cx="21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Orientação técnica: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-3375" y="3596175"/>
            <a:ext cx="19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Desenvolvimento: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-176825" y="3841100"/>
            <a:ext cx="3388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7B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Carlos Henrique Lima de Jesus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7B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Charles Dayan da Conceição Costa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7B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Jorge Matheus dos Santos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7BF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Tiago Santiago De Menezes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3073825" y="406091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Prof. Marcos Dósea (DSI/UFS)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1025" y="4083975"/>
            <a:ext cx="974050" cy="4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 rotWithShape="1">
          <a:blip r:embed="rId4">
            <a:alphaModFix/>
          </a:blip>
          <a:srcRect b="17769" l="0" r="0" t="0"/>
          <a:stretch/>
        </p:blipFill>
        <p:spPr>
          <a:xfrm>
            <a:off x="7154221" y="3993500"/>
            <a:ext cx="427433" cy="61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8"/>
          <p:cNvCxnSpPr/>
          <p:nvPr/>
        </p:nvCxnSpPr>
        <p:spPr>
          <a:xfrm>
            <a:off x="7732675" y="4019338"/>
            <a:ext cx="0" cy="564600"/>
          </a:xfrm>
          <a:prstGeom prst="straightConnector1">
            <a:avLst/>
          </a:prstGeom>
          <a:noFill/>
          <a:ln cap="flat" cmpd="sng" w="9525">
            <a:solidFill>
              <a:srgbClr val="007B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2" name="Google Shape;19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8900" y="506175"/>
            <a:ext cx="2663626" cy="266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2857500" y="769025"/>
            <a:ext cx="59598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Visão geral do sistema</a:t>
            </a:r>
            <a:endParaRPr sz="3300"/>
          </a:p>
        </p:txBody>
      </p:sp>
      <p:sp>
        <p:nvSpPr>
          <p:cNvPr id="272" name="Google Shape;272;p37"/>
          <p:cNvSpPr txBox="1"/>
          <p:nvPr>
            <p:ph idx="1" type="subTitle"/>
          </p:nvPr>
        </p:nvSpPr>
        <p:spPr>
          <a:xfrm>
            <a:off x="5255750" y="1702250"/>
            <a:ext cx="3643200" cy="23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Ao clicar no botão de pré-inscrição, irá visualizar algumas opções: </a:t>
            </a:r>
            <a:endParaRPr/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/>
              <a:t>Autenticar</a:t>
            </a:r>
            <a:r>
              <a:rPr b="1" lang="en"/>
              <a:t>:</a:t>
            </a:r>
            <a:r>
              <a:rPr lang="en"/>
              <a:t> O usuário é redirecionado para a tela de login antes de realizar a inscrição em qualquer serviço.</a:t>
            </a:r>
            <a:endParaRPr/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/>
              <a:t>Cancelar:</a:t>
            </a:r>
            <a:r>
              <a:rPr lang="en"/>
              <a:t> cancela a operação.</a:t>
            </a:r>
            <a:endParaRPr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00" y="287250"/>
            <a:ext cx="2552699" cy="456900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7"/>
          <p:cNvSpPr/>
          <p:nvPr/>
        </p:nvSpPr>
        <p:spPr>
          <a:xfrm>
            <a:off x="1575125" y="2839800"/>
            <a:ext cx="941700" cy="34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2857500" y="769025"/>
            <a:ext cx="59598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Visão geral do sistema</a:t>
            </a:r>
            <a:endParaRPr sz="3300"/>
          </a:p>
        </p:txBody>
      </p:sp>
      <p:sp>
        <p:nvSpPr>
          <p:cNvPr id="280" name="Google Shape;280;p38"/>
          <p:cNvSpPr txBox="1"/>
          <p:nvPr>
            <p:ph idx="1" type="subTitle"/>
          </p:nvPr>
        </p:nvSpPr>
        <p:spPr>
          <a:xfrm>
            <a:off x="5449350" y="1421375"/>
            <a:ext cx="3449700" cy="16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Ao autenticar-se,</a:t>
            </a:r>
            <a:r>
              <a:rPr lang="en"/>
              <a:t> o usuário é redirecionado para a tela de cadastro no serviço selecionado. Alguns dados são preenchidos </a:t>
            </a:r>
            <a:r>
              <a:rPr lang="en"/>
              <a:t>automaticamente,</a:t>
            </a:r>
            <a:r>
              <a:rPr lang="en"/>
              <a:t> pois se encontram presentes no cadastro.</a:t>
            </a:r>
            <a:endParaRPr/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775" y="252888"/>
            <a:ext cx="2552700" cy="4637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2857500" y="769025"/>
            <a:ext cx="59598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Visão geral do sistema</a:t>
            </a:r>
            <a:endParaRPr sz="3300"/>
          </a:p>
        </p:txBody>
      </p:sp>
      <p:sp>
        <p:nvSpPr>
          <p:cNvPr id="287" name="Google Shape;287;p39"/>
          <p:cNvSpPr txBox="1"/>
          <p:nvPr>
            <p:ph idx="1" type="subTitle"/>
          </p:nvPr>
        </p:nvSpPr>
        <p:spPr>
          <a:xfrm>
            <a:off x="6165150" y="1551600"/>
            <a:ext cx="2652300" cy="23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</a:t>
            </a:r>
            <a:r>
              <a:rPr lang="en"/>
              <a:t>Administrador</a:t>
            </a:r>
            <a:r>
              <a:rPr lang="en"/>
              <a:t> consegue controlar todos os serviços que estão cadastrados para sua capitania, além de conseguir verificar quais são os inscritos</a:t>
            </a:r>
            <a:r>
              <a:rPr lang="en"/>
              <a:t>. </a:t>
            </a:r>
            <a:endParaRPr/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75" y="1551599"/>
            <a:ext cx="5785082" cy="328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Apresentação</a:t>
            </a:r>
            <a:endParaRPr/>
          </a:p>
        </p:txBody>
      </p:sp>
      <p:sp>
        <p:nvSpPr>
          <p:cNvPr id="198" name="Google Shape;198;p29"/>
          <p:cNvSpPr txBox="1"/>
          <p:nvPr>
            <p:ph idx="2" type="ctrTitle"/>
          </p:nvPr>
        </p:nvSpPr>
        <p:spPr>
          <a:xfrm>
            <a:off x="2310350" y="1446825"/>
            <a:ext cx="32595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Mais Marinha</a:t>
            </a:r>
            <a:endParaRPr/>
          </a:p>
        </p:txBody>
      </p:sp>
      <p:sp>
        <p:nvSpPr>
          <p:cNvPr id="199" name="Google Shape;199;p29"/>
          <p:cNvSpPr txBox="1"/>
          <p:nvPr>
            <p:ph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0" name="Google Shape;200;p29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Sistema de automação de serviços da Marinha</a:t>
            </a:r>
            <a:endParaRPr/>
          </a:p>
        </p:txBody>
      </p:sp>
      <p:sp>
        <p:nvSpPr>
          <p:cNvPr id="201" name="Google Shape;201;p29"/>
          <p:cNvSpPr txBox="1"/>
          <p:nvPr>
            <p:ph idx="4" type="ctrTitle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Público-alvo</a:t>
            </a:r>
            <a:endParaRPr/>
          </a:p>
        </p:txBody>
      </p:sp>
      <p:sp>
        <p:nvSpPr>
          <p:cNvPr id="202" name="Google Shape;202;p29"/>
          <p:cNvSpPr txBox="1"/>
          <p:nvPr>
            <p:ph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3" name="Google Shape;203;p29"/>
          <p:cNvSpPr txBox="1"/>
          <p:nvPr>
            <p:ph idx="6" type="subTitle"/>
          </p:nvPr>
        </p:nvSpPr>
        <p:spPr>
          <a:xfrm>
            <a:off x="6275800" y="1858875"/>
            <a:ext cx="2585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Inclui tanto funcionários da marinha, concurseiros e pescadores</a:t>
            </a:r>
            <a:endParaRPr/>
          </a:p>
        </p:txBody>
      </p:sp>
      <p:sp>
        <p:nvSpPr>
          <p:cNvPr id="204" name="Google Shape;204;p29"/>
          <p:cNvSpPr txBox="1"/>
          <p:nvPr>
            <p:ph idx="7" type="ctrTitle"/>
          </p:nvPr>
        </p:nvSpPr>
        <p:spPr>
          <a:xfrm>
            <a:off x="2310350" y="2868775"/>
            <a:ext cx="23760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a aplicação</a:t>
            </a:r>
            <a:endParaRPr/>
          </a:p>
        </p:txBody>
      </p:sp>
      <p:sp>
        <p:nvSpPr>
          <p:cNvPr id="205" name="Google Shape;205;p29"/>
          <p:cNvSpPr txBox="1"/>
          <p:nvPr>
            <p:ph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6" name="Google Shape;206;p29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Aplicação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 txBox="1"/>
          <p:nvPr>
            <p:ph idx="13" type="ctrTitle"/>
          </p:nvPr>
        </p:nvSpPr>
        <p:spPr>
          <a:xfrm>
            <a:off x="6275800" y="2770450"/>
            <a:ext cx="28683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acessar o +Marinha</a:t>
            </a:r>
            <a:endParaRPr/>
          </a:p>
        </p:txBody>
      </p:sp>
      <p:sp>
        <p:nvSpPr>
          <p:cNvPr id="208" name="Google Shape;208;p29"/>
          <p:cNvSpPr txBox="1"/>
          <p:nvPr>
            <p:ph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9" name="Google Shape;209;p29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Acessar o endereço eletrônico em que estará publicado a ferramenta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2165025" y="1292650"/>
            <a:ext cx="625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Sobre o +Marinha</a:t>
            </a:r>
            <a:endParaRPr sz="3800"/>
          </a:p>
        </p:txBody>
      </p:sp>
      <p:sp>
        <p:nvSpPr>
          <p:cNvPr id="215" name="Google Shape;215;p30"/>
          <p:cNvSpPr txBox="1"/>
          <p:nvPr>
            <p:ph idx="1" type="subTitle"/>
          </p:nvPr>
        </p:nvSpPr>
        <p:spPr>
          <a:xfrm>
            <a:off x="3958075" y="2110963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 sistema de gestão de serviços é uma solução tecnológica projetada para ajudar a administrar e agendar os serviços fornecidos pela Marinha do Brasil. Esse sistema permite que funcionários, Estudantes e Pescadores, agendem consultas administrativas, verifiquem condições climáticas, informações sobre cursos, concursos e mais.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p30"/>
          <p:cNvSpPr txBox="1"/>
          <p:nvPr>
            <p:ph idx="2" type="title"/>
          </p:nvPr>
        </p:nvSpPr>
        <p:spPr>
          <a:xfrm>
            <a:off x="3958150" y="327913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" name="Google Shape;217;p30"/>
          <p:cNvSpPr txBox="1"/>
          <p:nvPr/>
        </p:nvSpPr>
        <p:spPr>
          <a:xfrm>
            <a:off x="4102575" y="4111763"/>
            <a:ext cx="47046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Link de acesso: </a:t>
            </a: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Indisponível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Sugestões ou dúvidas: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dosea@academico.ufs.br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703138" y="964725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Público-alvo</a:t>
            </a:r>
            <a:endParaRPr/>
          </a:p>
        </p:txBody>
      </p:sp>
      <p:sp>
        <p:nvSpPr>
          <p:cNvPr id="223" name="Google Shape;223;p31"/>
          <p:cNvSpPr txBox="1"/>
          <p:nvPr>
            <p:ph idx="1" type="subTitle"/>
          </p:nvPr>
        </p:nvSpPr>
        <p:spPr>
          <a:xfrm>
            <a:off x="703075" y="1733050"/>
            <a:ext cx="44625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</a:rPr>
              <a:t>O Mais Marinha destina-se à:</a:t>
            </a:r>
            <a:endParaRPr b="1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Pescadores: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Verificar o clima do local.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Qualquer Pessoa: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Agendar serviços administrativos ou consultas, realizar inscrição em cursos e concursos.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Funcionários: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Gestão das Capitanias e dos atendimentos.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31"/>
          <p:cNvSpPr txBox="1"/>
          <p:nvPr>
            <p:ph idx="2" type="title"/>
          </p:nvPr>
        </p:nvSpPr>
        <p:spPr>
          <a:xfrm>
            <a:off x="703063" y="0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786200" y="1971900"/>
            <a:ext cx="464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Sobre a aplicação</a:t>
            </a:r>
            <a:endParaRPr sz="3800"/>
          </a:p>
        </p:txBody>
      </p:sp>
      <p:sp>
        <p:nvSpPr>
          <p:cNvPr id="230" name="Google Shape;230;p32"/>
          <p:cNvSpPr txBox="1"/>
          <p:nvPr>
            <p:ph idx="1" type="subTitle"/>
          </p:nvPr>
        </p:nvSpPr>
        <p:spPr>
          <a:xfrm>
            <a:off x="3968275" y="279022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 Salas Ufs é uma aplicação web responsiva, ou seja, foi projetada para adaptação aos diferentes tamanhos de tela. Além disso, sua interface é fácil de usar e é intuitiva para que os usuários possam fazer reservas e controlar as salas de forma eficiente.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1" name="Google Shape;231;p32"/>
          <p:cNvSpPr txBox="1"/>
          <p:nvPr>
            <p:ph idx="2" type="title"/>
          </p:nvPr>
        </p:nvSpPr>
        <p:spPr>
          <a:xfrm>
            <a:off x="3968350" y="100717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5941000" y="952500"/>
            <a:ext cx="29580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Como acessar o Mais Marinha?</a:t>
            </a:r>
            <a:endParaRPr sz="3800"/>
          </a:p>
        </p:txBody>
      </p:sp>
      <p:sp>
        <p:nvSpPr>
          <p:cNvPr id="237" name="Google Shape;237;p33"/>
          <p:cNvSpPr txBox="1"/>
          <p:nvPr>
            <p:ph idx="1" type="subTitle"/>
          </p:nvPr>
        </p:nvSpPr>
        <p:spPr>
          <a:xfrm>
            <a:off x="5776875" y="3284800"/>
            <a:ext cx="3122100" cy="1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 acessar a solução, o usuário não precisa se registrar ou iniciar sessão, basta entrar pelo endereço eletrônico da página. As ações que exigem login são as de agendamento de serviços e inscrições.</a:t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7392700" y="0"/>
            <a:ext cx="1506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2779675" y="0"/>
            <a:ext cx="1418700" cy="39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300" y="331825"/>
            <a:ext cx="2474875" cy="4479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717900" y="0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da solução após realizar login</a:t>
            </a:r>
            <a:endParaRPr/>
          </a:p>
        </p:txBody>
      </p:sp>
      <p:sp>
        <p:nvSpPr>
          <p:cNvPr id="246" name="Google Shape;246;p34"/>
          <p:cNvSpPr txBox="1"/>
          <p:nvPr>
            <p:ph idx="1" type="subTitle"/>
          </p:nvPr>
        </p:nvSpPr>
        <p:spPr>
          <a:xfrm>
            <a:off x="3441150" y="3921325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Admin</a:t>
            </a:r>
            <a:endParaRPr/>
          </a:p>
        </p:txBody>
      </p:sp>
      <p:sp>
        <p:nvSpPr>
          <p:cNvPr id="247" name="Google Shape;247;p34"/>
          <p:cNvSpPr txBox="1"/>
          <p:nvPr>
            <p:ph idx="2" type="subTitle"/>
          </p:nvPr>
        </p:nvSpPr>
        <p:spPr>
          <a:xfrm>
            <a:off x="2788200" y="4217125"/>
            <a:ext cx="35676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Realiza os cadastro de serviços </a:t>
            </a:r>
            <a:r>
              <a:rPr lang="en"/>
              <a:t>disponíveis</a:t>
            </a:r>
            <a:r>
              <a:rPr lang="en"/>
              <a:t> no sistema</a:t>
            </a:r>
            <a:endParaRPr/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212" y="614100"/>
            <a:ext cx="5679576" cy="31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717900" y="0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da solução após realizar login</a:t>
            </a:r>
            <a:endParaRPr/>
          </a:p>
        </p:txBody>
      </p:sp>
      <p:sp>
        <p:nvSpPr>
          <p:cNvPr id="254" name="Google Shape;254;p35"/>
          <p:cNvSpPr txBox="1"/>
          <p:nvPr>
            <p:ph idx="1" type="subTitle"/>
          </p:nvPr>
        </p:nvSpPr>
        <p:spPr>
          <a:xfrm>
            <a:off x="3441150" y="3921325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Usuário</a:t>
            </a:r>
            <a:endParaRPr/>
          </a:p>
        </p:txBody>
      </p:sp>
      <p:sp>
        <p:nvSpPr>
          <p:cNvPr id="255" name="Google Shape;255;p35"/>
          <p:cNvSpPr txBox="1"/>
          <p:nvPr>
            <p:ph idx="2" type="subTitle"/>
          </p:nvPr>
        </p:nvSpPr>
        <p:spPr>
          <a:xfrm>
            <a:off x="2079000" y="4258525"/>
            <a:ext cx="49860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Pode Observar o estado do mar para a localização atual e visualizar os serviços </a:t>
            </a:r>
            <a:r>
              <a:rPr lang="en"/>
              <a:t>disponíveis</a:t>
            </a:r>
            <a:endParaRPr/>
          </a:p>
        </p:txBody>
      </p:sp>
      <p:pic>
        <p:nvPicPr>
          <p:cNvPr id="256" name="Google Shape;2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175" y="611538"/>
            <a:ext cx="1813650" cy="32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2836800" y="510300"/>
            <a:ext cx="59598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Visão geral do sistema</a:t>
            </a:r>
            <a:endParaRPr sz="3300"/>
          </a:p>
        </p:txBody>
      </p:sp>
      <p:sp>
        <p:nvSpPr>
          <p:cNvPr id="262" name="Google Shape;262;p36"/>
          <p:cNvSpPr txBox="1"/>
          <p:nvPr>
            <p:ph idx="1" type="subTitle"/>
          </p:nvPr>
        </p:nvSpPr>
        <p:spPr>
          <a:xfrm>
            <a:off x="5346900" y="1112350"/>
            <a:ext cx="3449700" cy="23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Após entrar no site, o usuário </a:t>
            </a:r>
            <a:r>
              <a:rPr lang="en"/>
              <a:t>visualiza</a:t>
            </a:r>
            <a:r>
              <a:rPr lang="en"/>
              <a:t> um menu na parte inferior com as opções de serviços </a:t>
            </a:r>
            <a:r>
              <a:rPr lang="en"/>
              <a:t>disponíveis</a:t>
            </a:r>
            <a:r>
              <a:rPr lang="en"/>
              <a:t> dentro do sistema, após clicar em um deles ele verifica todos os serviços daquele tipo que estão </a:t>
            </a:r>
            <a:r>
              <a:rPr lang="en"/>
              <a:t>disponíveis</a:t>
            </a:r>
            <a:endParaRPr/>
          </a:p>
        </p:txBody>
      </p:sp>
      <p:pic>
        <p:nvPicPr>
          <p:cNvPr id="263" name="Google Shape;2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75" y="1067953"/>
            <a:ext cx="2003700" cy="36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2225" y="1067950"/>
            <a:ext cx="1960875" cy="36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/>
          <p:nvPr/>
        </p:nvSpPr>
        <p:spPr>
          <a:xfrm>
            <a:off x="95200" y="3885050"/>
            <a:ext cx="672600" cy="76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6"/>
          <p:cNvSpPr/>
          <p:nvPr/>
        </p:nvSpPr>
        <p:spPr>
          <a:xfrm>
            <a:off x="2361675" y="3202000"/>
            <a:ext cx="724500" cy="18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