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Bold" panose="020F0502020204030203" pitchFamily="34" charset="0"/>
      <p:regular r:id="rId17"/>
      <p:bold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Poppins Bold" panose="00000800000000000000" pitchFamily="2" charset="0"/>
      <p:regular r:id="rId23"/>
      <p:bold r:id="rId24"/>
    </p:embeddedFont>
    <p:embeddedFont>
      <p:font typeface="Poppins Ultra-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882BCF-A78E-446B-908F-4EA5FE367AD0}" v="356" dt="2024-03-31T18:42:18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785151" y="4571985"/>
            <a:ext cx="12859928" cy="1181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1"/>
              </a:lnSpc>
            </a:pPr>
            <a:r>
              <a:rPr lang="en-US" sz="8001" spc="400">
                <a:solidFill>
                  <a:srgbClr val="2B4A9D"/>
                </a:solidFill>
                <a:latin typeface="Poppins Bold"/>
              </a:rPr>
              <a:t>Formulários no Flutter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5151" y="7260387"/>
            <a:ext cx="12616379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Apresentado por: Eliane Dantas e Natalia Costa</a:t>
            </a:r>
          </a:p>
        </p:txBody>
      </p: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9144000" y="2340184"/>
            <a:ext cx="3813215" cy="6918116"/>
          </a:xfrm>
          <a:custGeom>
            <a:avLst/>
            <a:gdLst/>
            <a:ahLst/>
            <a:cxnLst/>
            <a:rect l="l" t="t" r="r" b="b"/>
            <a:pathLst>
              <a:path w="3813215" h="6918116">
                <a:moveTo>
                  <a:pt x="0" y="0"/>
                </a:moveTo>
                <a:lnTo>
                  <a:pt x="3813215" y="0"/>
                </a:lnTo>
                <a:lnTo>
                  <a:pt x="3813215" y="6918116"/>
                </a:lnTo>
                <a:lnTo>
                  <a:pt x="0" y="69181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84" t="-686" r="-1246" b="-3090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658873" y="379832"/>
            <a:ext cx="10970254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Resultado final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86785" y="1907673"/>
            <a:ext cx="8296025" cy="11952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Acesse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o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código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completo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form.dart</a:t>
            </a:r>
            <a:endParaRPr lang="en-US" sz="3500" u="sng" spc="350" dirty="0" err="1">
              <a:solidFill>
                <a:srgbClr val="5271FF"/>
              </a:solidFill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Referências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16673" y="1687967"/>
            <a:ext cx="16442627" cy="3204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27"/>
              </a:lnSpc>
            </a:pPr>
            <a:r>
              <a:rPr lang="en-US" sz="2799" spc="139" dirty="0">
                <a:solidFill>
                  <a:srgbClr val="000000"/>
                </a:solidFill>
                <a:latin typeface="Poppins Bold"/>
              </a:rPr>
              <a:t>Flutter: </a:t>
            </a:r>
            <a:r>
              <a:rPr lang="en-US" sz="2799" spc="139" dirty="0" err="1">
                <a:solidFill>
                  <a:srgbClr val="000000"/>
                </a:solidFill>
                <a:latin typeface="Poppins Bold"/>
              </a:rPr>
              <a:t>como</a:t>
            </a:r>
            <a:r>
              <a:rPr lang="en-US" sz="2799" spc="139" dirty="0">
                <a:solidFill>
                  <a:srgbClr val="000000"/>
                </a:solidFill>
                <a:latin typeface="Poppins Bold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 Bold"/>
              </a:rPr>
              <a:t>criar</a:t>
            </a:r>
            <a:r>
              <a:rPr lang="en-US" sz="2799" spc="139" dirty="0">
                <a:solidFill>
                  <a:srgbClr val="000000"/>
                </a:solidFill>
                <a:latin typeface="Poppins Bold"/>
              </a:rPr>
              <a:t> um </a:t>
            </a:r>
            <a:r>
              <a:rPr lang="en-US" sz="2799" spc="139" dirty="0" err="1">
                <a:solidFill>
                  <a:srgbClr val="000000"/>
                </a:solidFill>
                <a:latin typeface="Poppins Bold"/>
              </a:rPr>
              <a:t>formulário</a:t>
            </a:r>
            <a:r>
              <a:rPr lang="en-US" sz="2799" spc="139" dirty="0">
                <a:solidFill>
                  <a:srgbClr val="000000"/>
                </a:solidFill>
                <a:latin typeface="Poppins Bold"/>
              </a:rPr>
              <a:t>.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Disponível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em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: &lt;https://www.alura.com.br/artigos/criando-formulario-com-flutter&gt;.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Acesso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em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: 8 mar. 2024.</a:t>
            </a:r>
          </a:p>
          <a:p>
            <a:pPr algn="just">
              <a:lnSpc>
                <a:spcPts val="4227"/>
              </a:lnSpc>
            </a:pPr>
            <a:endParaRPr lang="en-US" sz="2799" spc="139">
              <a:solidFill>
                <a:srgbClr val="000000"/>
              </a:solidFill>
              <a:latin typeface="Poppins"/>
            </a:endParaRPr>
          </a:p>
          <a:p>
            <a:pPr algn="just">
              <a:lnSpc>
                <a:spcPts val="4227"/>
              </a:lnSpc>
            </a:pPr>
            <a:r>
              <a:rPr lang="en-US" sz="2799" spc="139" dirty="0">
                <a:solidFill>
                  <a:srgbClr val="000000"/>
                </a:solidFill>
                <a:latin typeface="Poppins Bold"/>
              </a:rPr>
              <a:t>Building user interfaces with Flutter.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Disponível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em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: &lt;https://docs.flutter.dev/ui&gt;.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Acesso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em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: 8 mar. 2024.</a:t>
            </a:r>
          </a:p>
        </p:txBody>
      </p:sp>
      <p:grpSp>
        <p:nvGrpSpPr>
          <p:cNvPr id="4" name="Group 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158202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7" name="Group 17"/>
          <p:cNvGrpSpPr/>
          <p:nvPr/>
        </p:nvGrpSpPr>
        <p:grpSpPr>
          <a:xfrm rot="-5400000">
            <a:off x="568482" y="3194238"/>
            <a:ext cx="829509" cy="1966473"/>
            <a:chOff x="0" y="0"/>
            <a:chExt cx="2354580" cy="55818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9" name="Group 19"/>
          <p:cNvGrpSpPr/>
          <p:nvPr/>
        </p:nvGrpSpPr>
        <p:grpSpPr>
          <a:xfrm rot="-5400000">
            <a:off x="568482" y="4233296"/>
            <a:ext cx="829509" cy="1966473"/>
            <a:chOff x="0" y="0"/>
            <a:chExt cx="2354580" cy="558188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2123218" y="2846164"/>
            <a:ext cx="7343333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Introdução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123218" y="5960317"/>
            <a:ext cx="7343333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Criação de botão de envio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23858" y="4920424"/>
            <a:ext cx="7343333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Adição de campos de entrada</a:t>
            </a:r>
          </a:p>
        </p:txBody>
      </p:sp>
      <p:grpSp>
        <p:nvGrpSpPr>
          <p:cNvPr id="24" name="Group 24"/>
          <p:cNvGrpSpPr/>
          <p:nvPr/>
        </p:nvGrpSpPr>
        <p:grpSpPr>
          <a:xfrm rot="-5400000">
            <a:off x="568482" y="5272355"/>
            <a:ext cx="829509" cy="1966473"/>
            <a:chOff x="0" y="0"/>
            <a:chExt cx="2354580" cy="558188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2123858" y="6998541"/>
            <a:ext cx="8123885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Validação dos campos de entrada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123858" y="3882200"/>
            <a:ext cx="7343333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Inserção do widget Form</a:t>
            </a:r>
          </a:p>
        </p:txBody>
      </p:sp>
      <p:grpSp>
        <p:nvGrpSpPr>
          <p:cNvPr id="28" name="Group 28"/>
          <p:cNvGrpSpPr/>
          <p:nvPr/>
        </p:nvGrpSpPr>
        <p:grpSpPr>
          <a:xfrm rot="-5400000">
            <a:off x="568482" y="6311413"/>
            <a:ext cx="829509" cy="1966473"/>
            <a:chOff x="0" y="0"/>
            <a:chExt cx="2354580" cy="558188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30" name="Group 30"/>
          <p:cNvGrpSpPr/>
          <p:nvPr/>
        </p:nvGrpSpPr>
        <p:grpSpPr>
          <a:xfrm rot="-5400000">
            <a:off x="568482" y="7350472"/>
            <a:ext cx="829509" cy="1966473"/>
            <a:chOff x="0" y="0"/>
            <a:chExt cx="2354580" cy="5581882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2123858" y="8038434"/>
            <a:ext cx="8123885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Salvamento dos campos de entrada </a:t>
            </a:r>
          </a:p>
        </p:txBody>
      </p:sp>
      <p:grpSp>
        <p:nvGrpSpPr>
          <p:cNvPr id="33" name="Group 33"/>
          <p:cNvGrpSpPr/>
          <p:nvPr/>
        </p:nvGrpSpPr>
        <p:grpSpPr>
          <a:xfrm rot="-5400000">
            <a:off x="568482" y="8389530"/>
            <a:ext cx="829509" cy="1966473"/>
            <a:chOff x="0" y="0"/>
            <a:chExt cx="2354580" cy="5581882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5" name="TextBox 35"/>
          <p:cNvSpPr txBox="1"/>
          <p:nvPr/>
        </p:nvSpPr>
        <p:spPr>
          <a:xfrm>
            <a:off x="2123858" y="9065745"/>
            <a:ext cx="8123885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Resultado final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716086" y="45706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Introdução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1569289"/>
            <a:ext cx="17400142" cy="2306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just">
              <a:lnSpc>
                <a:spcPts val="4620"/>
              </a:lnSpc>
              <a:buFont typeface="Arial"/>
              <a:buChar char="•"/>
            </a:pPr>
            <a:r>
              <a:rPr lang="en-US" sz="3200" spc="330" dirty="0">
                <a:solidFill>
                  <a:srgbClr val="000000"/>
                </a:solidFill>
                <a:latin typeface="Lato"/>
              </a:rPr>
              <a:t>Neste </a:t>
            </a:r>
            <a:r>
              <a:rPr lang="en-US" sz="3200" spc="330" err="1">
                <a:solidFill>
                  <a:srgbClr val="000000"/>
                </a:solidFill>
                <a:latin typeface="Lato"/>
              </a:rPr>
              <a:t>módulo</a:t>
            </a:r>
            <a:r>
              <a:rPr lang="en-US" sz="3200" spc="33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200" spc="330" err="1">
                <a:solidFill>
                  <a:srgbClr val="000000"/>
                </a:solidFill>
                <a:latin typeface="Lato"/>
              </a:rPr>
              <a:t>veremos</a:t>
            </a:r>
            <a:r>
              <a:rPr lang="en-US" sz="32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30" err="1">
                <a:solidFill>
                  <a:srgbClr val="000000"/>
                </a:solidFill>
                <a:latin typeface="Lato"/>
              </a:rPr>
              <a:t>como</a:t>
            </a:r>
            <a:r>
              <a:rPr lang="en-US" sz="32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30" err="1">
                <a:solidFill>
                  <a:srgbClr val="000000"/>
                </a:solidFill>
                <a:latin typeface="Lato"/>
              </a:rPr>
              <a:t>criar</a:t>
            </a:r>
            <a:r>
              <a:rPr lang="en-US" sz="32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30" err="1">
                <a:solidFill>
                  <a:srgbClr val="000000"/>
                </a:solidFill>
                <a:latin typeface="Lato"/>
              </a:rPr>
              <a:t>formulários</a:t>
            </a:r>
            <a:r>
              <a:rPr lang="en-US" sz="32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30" err="1">
                <a:solidFill>
                  <a:srgbClr val="000000"/>
                </a:solidFill>
                <a:latin typeface="Lato"/>
              </a:rPr>
              <a:t>eficientes</a:t>
            </a:r>
            <a:r>
              <a:rPr lang="en-US" sz="3200" spc="330" dirty="0">
                <a:solidFill>
                  <a:srgbClr val="000000"/>
                </a:solidFill>
                <a:latin typeface="Lato"/>
              </a:rPr>
              <a:t> e </a:t>
            </a:r>
            <a:r>
              <a:rPr lang="en-US" sz="3200" spc="330" err="1">
                <a:solidFill>
                  <a:srgbClr val="000000"/>
                </a:solidFill>
                <a:latin typeface="Lato"/>
              </a:rPr>
              <a:t>funcionais</a:t>
            </a:r>
            <a:r>
              <a:rPr lang="en-US" sz="3200" spc="330" dirty="0">
                <a:solidFill>
                  <a:srgbClr val="000000"/>
                </a:solidFill>
                <a:latin typeface="Lato"/>
              </a:rPr>
              <a:t> para </a:t>
            </a:r>
            <a:r>
              <a:rPr lang="en-US" sz="3200" spc="330" err="1">
                <a:solidFill>
                  <a:srgbClr val="000000"/>
                </a:solidFill>
                <a:latin typeface="Lato"/>
              </a:rPr>
              <a:t>aplicativos</a:t>
            </a:r>
            <a:r>
              <a:rPr lang="en-US" sz="3200" spc="330" dirty="0">
                <a:solidFill>
                  <a:srgbClr val="000000"/>
                </a:solidFill>
                <a:latin typeface="Lato"/>
              </a:rPr>
              <a:t>. </a:t>
            </a:r>
            <a:r>
              <a:rPr lang="en-US" sz="3200" spc="330" err="1">
                <a:solidFill>
                  <a:srgbClr val="000000"/>
                </a:solidFill>
                <a:latin typeface="Lato"/>
              </a:rPr>
              <a:t>Adicionando</a:t>
            </a:r>
            <a:r>
              <a:rPr lang="en-US" sz="3200" spc="330" dirty="0">
                <a:solidFill>
                  <a:srgbClr val="000000"/>
                </a:solidFill>
                <a:latin typeface="Lato"/>
              </a:rPr>
              <a:t> campos de entrada, </a:t>
            </a:r>
            <a:r>
              <a:rPr lang="en-US" sz="3200" spc="330" err="1">
                <a:solidFill>
                  <a:srgbClr val="000000"/>
                </a:solidFill>
                <a:latin typeface="Lato"/>
              </a:rPr>
              <a:t>botões</a:t>
            </a:r>
            <a:r>
              <a:rPr lang="en-US" sz="3200" spc="33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3200" spc="330" err="1">
                <a:solidFill>
                  <a:srgbClr val="000000"/>
                </a:solidFill>
                <a:latin typeface="Lato"/>
              </a:rPr>
              <a:t>envio</a:t>
            </a:r>
            <a:r>
              <a:rPr lang="en-US" sz="3200" spc="330" dirty="0">
                <a:solidFill>
                  <a:srgbClr val="000000"/>
                </a:solidFill>
                <a:latin typeface="Lato"/>
              </a:rPr>
              <a:t> e outros </a:t>
            </a:r>
            <a:r>
              <a:rPr lang="en-US" sz="3200" spc="330" err="1">
                <a:solidFill>
                  <a:srgbClr val="000000"/>
                </a:solidFill>
                <a:latin typeface="Lato"/>
              </a:rPr>
              <a:t>elementos</a:t>
            </a:r>
            <a:r>
              <a:rPr lang="en-US" sz="32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30" err="1">
                <a:solidFill>
                  <a:srgbClr val="000000"/>
                </a:solidFill>
                <a:latin typeface="Lato"/>
              </a:rPr>
              <a:t>essenciais</a:t>
            </a:r>
            <a:r>
              <a:rPr lang="en-US" sz="3200" spc="330" dirty="0">
                <a:solidFill>
                  <a:srgbClr val="000000"/>
                </a:solidFill>
                <a:latin typeface="Lato"/>
              </a:rPr>
              <a:t> para </a:t>
            </a:r>
            <a:r>
              <a:rPr lang="en-US" sz="3200" spc="330" err="1">
                <a:solidFill>
                  <a:srgbClr val="000000"/>
                </a:solidFill>
                <a:latin typeface="Lato"/>
              </a:rPr>
              <a:t>criar</a:t>
            </a:r>
            <a:r>
              <a:rPr lang="en-US" sz="3200" spc="330" dirty="0">
                <a:solidFill>
                  <a:srgbClr val="000000"/>
                </a:solidFill>
                <a:latin typeface="Lato"/>
              </a:rPr>
              <a:t> forms </a:t>
            </a:r>
            <a:r>
              <a:rPr lang="en-US" sz="3200" spc="330" err="1">
                <a:solidFill>
                  <a:srgbClr val="000000"/>
                </a:solidFill>
                <a:latin typeface="Lato"/>
              </a:rPr>
              <a:t>completos</a:t>
            </a:r>
            <a:r>
              <a:rPr lang="en-US" sz="3200" spc="330" dirty="0">
                <a:solidFill>
                  <a:srgbClr val="000000"/>
                </a:solidFill>
                <a:latin typeface="Lato"/>
              </a:rPr>
              <a:t> e </a:t>
            </a:r>
            <a:r>
              <a:rPr lang="en-US" sz="3200" spc="330" err="1">
                <a:solidFill>
                  <a:srgbClr val="000000"/>
                </a:solidFill>
                <a:latin typeface="Lato"/>
              </a:rPr>
              <a:t>atraentes</a:t>
            </a:r>
            <a:r>
              <a:rPr lang="en-US" sz="3200" spc="330" dirty="0">
                <a:solidFill>
                  <a:srgbClr val="000000"/>
                </a:solidFill>
                <a:latin typeface="Lato"/>
              </a:rPr>
              <a:t>.</a:t>
            </a:r>
            <a:endParaRPr lang="en-US" sz="3200" spc="33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712470" lvl="1" indent="-356235" algn="just">
              <a:lnSpc>
                <a:spcPts val="4620"/>
              </a:lnSpc>
              <a:buFont typeface="Arial"/>
              <a:buChar char="•"/>
            </a:pPr>
            <a:r>
              <a:rPr lang="en-US" sz="3200" spc="330" dirty="0">
                <a:solidFill>
                  <a:srgbClr val="000000"/>
                </a:solidFill>
                <a:latin typeface="Lato"/>
              </a:rPr>
              <a:t>Estrutura </a:t>
            </a:r>
            <a:r>
              <a:rPr lang="en-US" sz="3200" spc="330" err="1">
                <a:solidFill>
                  <a:srgbClr val="000000"/>
                </a:solidFill>
                <a:latin typeface="Lato"/>
              </a:rPr>
              <a:t>básica</a:t>
            </a:r>
            <a:r>
              <a:rPr lang="en-US" sz="3200" spc="330" dirty="0">
                <a:solidFill>
                  <a:srgbClr val="000000"/>
                </a:solidFill>
                <a:latin typeface="Lato"/>
              </a:rPr>
              <a:t> para </a:t>
            </a:r>
            <a:r>
              <a:rPr lang="en-US" sz="3200" spc="330" err="1">
                <a:solidFill>
                  <a:srgbClr val="000000"/>
                </a:solidFill>
                <a:latin typeface="Lato"/>
              </a:rPr>
              <a:t>iniciar</a:t>
            </a:r>
            <a:r>
              <a:rPr lang="en-US" sz="3200" spc="330" dirty="0">
                <a:solidFill>
                  <a:srgbClr val="000000"/>
                </a:solidFill>
                <a:latin typeface="Lato"/>
              </a:rPr>
              <a:t> o </a:t>
            </a:r>
            <a:r>
              <a:rPr lang="en-US" sz="3200" spc="330" err="1">
                <a:solidFill>
                  <a:srgbClr val="000000"/>
                </a:solidFill>
                <a:latin typeface="Lato"/>
              </a:rPr>
              <a:t>projeto</a:t>
            </a:r>
            <a:r>
              <a:rPr lang="en-US" sz="3200" spc="330" dirty="0">
                <a:solidFill>
                  <a:srgbClr val="000000"/>
                </a:solidFill>
                <a:latin typeface="Lato"/>
              </a:rPr>
              <a:t>:</a:t>
            </a:r>
            <a:endParaRPr lang="en-US" sz="3200" spc="33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43928D86-905B-480E-94D7-0500805BC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979" y="3869596"/>
            <a:ext cx="7816163" cy="62857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658873" y="379832"/>
            <a:ext cx="10970254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Inserção do widget Form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63028" y="1569289"/>
            <a:ext cx="7443353" cy="28922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12472" lvl="1" indent="-356236" algn="just">
              <a:lnSpc>
                <a:spcPts val="4620"/>
              </a:lnSpc>
              <a:buFont typeface="Arial"/>
              <a:buChar char="•"/>
            </a:pPr>
            <a:r>
              <a:rPr lang="en-US" sz="3300" spc="330">
                <a:solidFill>
                  <a:srgbClr val="000000"/>
                </a:solidFill>
                <a:latin typeface="Lato"/>
              </a:rPr>
              <a:t>Agora adicione a classe com o widget “Form” em seu build method. Isso irá criar um formulário para o usuário preencher.</a:t>
            </a:r>
          </a:p>
        </p:txBody>
      </p:sp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F7276C62-7D7F-C2C4-0441-B37D6DC06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879" y="1572655"/>
            <a:ext cx="7990444" cy="85163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658873" y="379832"/>
            <a:ext cx="10970254" cy="1695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Adição dos campos de entrada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6673" y="2944813"/>
            <a:ext cx="16442627" cy="3080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Dentro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do widget Form,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adicione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os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campos de entrada que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você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deseja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que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usuário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preencha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.</a:t>
            </a:r>
            <a:endParaRPr lang="pt-BR" dirty="0"/>
          </a:p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 dirty="0">
                <a:solidFill>
                  <a:srgbClr val="000000"/>
                </a:solidFill>
                <a:latin typeface="Lato"/>
              </a:rPr>
              <a:t>Por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exemplo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você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pode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adicionar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um “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TextFormField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” para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uma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caixa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texto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ou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um “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DropdownButtonFormField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” para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uma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lista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suspensa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658873" y="379832"/>
            <a:ext cx="10970254" cy="1695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Adição dos campos de entrada</a:t>
            </a:r>
          </a:p>
        </p:txBody>
      </p:sp>
      <p:grpSp>
        <p:nvGrpSpPr>
          <p:cNvPr id="5" name="Group 5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7" name="Group 7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A0B514DB-DE93-A79B-281A-932ADDB4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33" y="1944130"/>
            <a:ext cx="12421887" cy="79587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492570" y="379832"/>
            <a:ext cx="11302861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Criação de botão de envio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63028" y="2285321"/>
            <a:ext cx="8780972" cy="741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Adicione um botão de envio no final do formulário. Você pode usar um “ElevatedButton” para isso.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Em seguida, adicione uma função para o evento onPressed do botão de envio. Essa função deve validar os campos de entrada e, se tudo estiver correto, enviar as informações do formulário para o servidor ou realizar qualquer outra ação desejada.</a:t>
            </a:r>
          </a:p>
        </p:txBody>
      </p:sp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3D3BE7E6-DE37-4F43-265B-300260CDD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511" y="3735988"/>
            <a:ext cx="7596058" cy="3664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492570" y="379832"/>
            <a:ext cx="11302861" cy="1695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Validação dos campos de entrada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72979" y="2223574"/>
            <a:ext cx="8780972" cy="6374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just">
              <a:lnSpc>
                <a:spcPts val="4620"/>
              </a:lnSpc>
              <a:buFont typeface="Arial"/>
              <a:buChar char="•"/>
            </a:pPr>
            <a:r>
              <a:rPr lang="en-US" sz="3300" spc="330" dirty="0">
                <a:solidFill>
                  <a:srgbClr val="000000"/>
                </a:solidFill>
                <a:latin typeface="Lato"/>
              </a:rPr>
              <a:t>Para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validar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os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campos de entrada, use o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método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“validate()” no “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TextFormField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”.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Isso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irá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verificar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se o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usuário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preencheu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corretamente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os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campos e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exibirá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erros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se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necessário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.</a:t>
            </a:r>
            <a:endParaRPr lang="pt-BR" dirty="0"/>
          </a:p>
          <a:p>
            <a:pPr marL="712470" lvl="1" indent="-356235" algn="just">
              <a:lnSpc>
                <a:spcPts val="4620"/>
              </a:lnSpc>
              <a:buFont typeface="Arial"/>
              <a:buChar char="•"/>
            </a:pP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Também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é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possível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utilizar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o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método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“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autovalidate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” do widget “Form” para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validar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os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campos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automaticamente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enquanto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o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usuário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preenche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o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formulário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.</a:t>
            </a:r>
            <a:endParaRPr lang="en-US" sz="3300" spc="33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D5B50796-DA70-AC16-8EBF-651B8336F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452" y="3256520"/>
            <a:ext cx="7961097" cy="43300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63028" y="2294846"/>
            <a:ext cx="16896272" cy="167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2" lvl="1" indent="-345441" algn="just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Quando o usuário clicar no botão de envio, os dados digitados são salvos nas seguintes variáveis.</a:t>
            </a:r>
          </a:p>
          <a:p>
            <a:pPr marL="690882" lvl="1" indent="-345441" algn="just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Em seguida, você poderá visualizá-los no Console de depuração.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492570" y="379832"/>
            <a:ext cx="11302861" cy="1695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Salvamento dos campos de entrada</a:t>
            </a:r>
          </a:p>
        </p:txBody>
      </p:sp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1588CCD8-E48C-C1EC-7380-D44A914F0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796" y="4686814"/>
            <a:ext cx="15113085" cy="45277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Personalizar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Aula09-Formulários no Flutter</dc:title>
  <cp:revision>75</cp:revision>
  <dcterms:created xsi:type="dcterms:W3CDTF">2006-08-16T00:00:00Z</dcterms:created>
  <dcterms:modified xsi:type="dcterms:W3CDTF">2024-03-31T18:42:38Z</dcterms:modified>
  <dc:identifier>DAF-XfFka0w</dc:identifier>
</cp:coreProperties>
</file>