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305" r:id="rId6"/>
    <p:sldId id="306" r:id="rId7"/>
    <p:sldId id="307" r:id="rId8"/>
    <p:sldId id="308" r:id="rId9"/>
    <p:sldId id="285" r:id="rId10"/>
    <p:sldId id="309" r:id="rId11"/>
    <p:sldId id="310" r:id="rId12"/>
    <p:sldId id="312" r:id="rId13"/>
    <p:sldId id="311" r:id="rId14"/>
    <p:sldId id="313" r:id="rId15"/>
    <p:sldId id="314" r:id="rId16"/>
    <p:sldId id="315" r:id="rId17"/>
    <p:sldId id="317" r:id="rId18"/>
    <p:sldId id="318" r:id="rId19"/>
    <p:sldId id="320" r:id="rId20"/>
    <p:sldId id="319" r:id="rId21"/>
    <p:sldId id="321" r:id="rId22"/>
    <p:sldId id="322" r:id="rId23"/>
    <p:sldId id="323" r:id="rId24"/>
    <p:sldId id="324" r:id="rId25"/>
    <p:sldId id="325" r:id="rId26"/>
    <p:sldId id="280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ato Bold" panose="020B0604020202020204" charset="0"/>
      <p:regular r:id="rId32"/>
    </p:embeddedFont>
    <p:embeddedFont>
      <p:font typeface="Lato" panose="020B0604020202020204" charset="0"/>
      <p:regular r:id="rId33"/>
    </p:embeddedFont>
    <p:embeddedFont>
      <p:font typeface="Poppins Ultra-Bold" panose="020B0604020202020204" charset="0"/>
      <p:regular r:id="rId34"/>
    </p:embeddedFont>
    <p:embeddedFont>
      <p:font typeface="Poppins Bold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1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ListView-class.html" TargetMode="External"/><Relationship Id="rId2" Type="http://schemas.openxmlformats.org/officeDocument/2006/relationships/hyperlink" Target="https://docs.flutter.dev/cookbook/lists/basic-lis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flutter.dev/cookbook/lists/spaced-items" TargetMode="External"/><Relationship Id="rId5" Type="http://schemas.openxmlformats.org/officeDocument/2006/relationships/hyperlink" Target="https://docs.flutter.dev/cookbook/lists/mixed-list" TargetMode="External"/><Relationship Id="rId4" Type="http://schemas.openxmlformats.org/officeDocument/2006/relationships/hyperlink" Target="https://api.flutter.dev/flutter/widgets/GridView-clas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79737" y="4610100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err="1" smtClean="0">
                <a:solidFill>
                  <a:srgbClr val="2B4A9D"/>
                </a:solidFill>
                <a:latin typeface="Poppins Bold"/>
              </a:rPr>
              <a:t>DataGrids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572000" y="425246"/>
            <a:ext cx="9549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GridView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533400" y="1790700"/>
            <a:ext cx="171450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utilizado para exibir os itens como uma grade em vez de uma lista normal;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 maneira simples de começar a utilizar grades é usando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qual permite especificar quantas linhas ou colunas você deseja;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 disso, também pode ser utilizado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GridView.extent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qual cria uma grade limitando o seu tamanho máximo, ou seja, em vez de definir o número de colunas como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está sendo definido o tamanho máximo que cada item pode ter na direção especificada.</a:t>
            </a:r>
          </a:p>
        </p:txBody>
      </p:sp>
    </p:spTree>
    <p:extLst>
      <p:ext uri="{BB962C8B-B14F-4D97-AF65-F5344CB8AC3E}">
        <p14:creationId xmlns:p14="http://schemas.microsoft.com/office/powerpoint/2010/main" val="5503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766590" y="9260111"/>
            <a:ext cx="745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08 – Exemplo utilizando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4 colunas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1703"/>
          <a:stretch/>
        </p:blipFill>
        <p:spPr>
          <a:xfrm>
            <a:off x="294639" y="5671940"/>
            <a:ext cx="8397690" cy="358817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80720" y="7200900"/>
            <a:ext cx="2209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9" y="886353"/>
            <a:ext cx="8382450" cy="390838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94639" y="4821400"/>
            <a:ext cx="81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07 – Exemplo utilizando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2 colunas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80720" y="2476500"/>
            <a:ext cx="2209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6"/>
          <p:cNvSpPr txBox="1"/>
          <p:nvPr/>
        </p:nvSpPr>
        <p:spPr>
          <a:xfrm>
            <a:off x="9525000" y="3063152"/>
            <a:ext cx="83058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 figura 07,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definido com 2 colunas, conforme especificado no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crossAxisCount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 figura 08,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foi alterado, sendo definido com 4 colunas.  </a:t>
            </a:r>
          </a:p>
        </p:txBody>
      </p:sp>
      <p:sp>
        <p:nvSpPr>
          <p:cNvPr id="21" name="TextBox 13"/>
          <p:cNvSpPr txBox="1"/>
          <p:nvPr/>
        </p:nvSpPr>
        <p:spPr>
          <a:xfrm>
            <a:off x="4526504" y="118662"/>
            <a:ext cx="9549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GridView.count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3100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562100"/>
            <a:ext cx="9067800" cy="285969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59406" y="4473488"/>
            <a:ext cx="745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09 – Exemplo utilizando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GridView.entend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o tamanho máximo de 150 pixels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219200" y="3162300"/>
            <a:ext cx="2209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6"/>
          <p:cNvSpPr txBox="1"/>
          <p:nvPr/>
        </p:nvSpPr>
        <p:spPr>
          <a:xfrm>
            <a:off x="9677400" y="3765602"/>
            <a:ext cx="83058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 figura 09,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GridView.extent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definido a largura máxima de 150 pixels;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 figura 10,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GridView.extent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foi alterado, sendo definido com 100 pixels. 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5872480"/>
            <a:ext cx="9067800" cy="27432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44166" y="8648700"/>
            <a:ext cx="745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10 – Exemplo utilizando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GridView.entend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o tamanho máximo de 100 pixels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219200" y="7429500"/>
            <a:ext cx="2209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4572000" y="425246"/>
            <a:ext cx="9549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GridView.extent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16416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609600" y="1104900"/>
            <a:ext cx="166115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com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GridView.counter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gridViewCounter.dart</a:t>
            </a:r>
            <a:endParaRPr lang="pt-BR" sz="3500" b="1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com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GridView.extent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gridViewExtent.dart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b="1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572000" y="425246"/>
            <a:ext cx="954924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Listas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com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diferentes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tipos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itens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74123" y="3086100"/>
            <a:ext cx="171450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Muitas vezes é necessário criar listas que exibam diferentes tipos de conteúdos, como trabalhar com uma lista que mostra um título, seguido por alguns itens relacionados ao título;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isso, é necessário criar uma font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 de dados com diferentes tipos de itens e converter essa fonte de dados em uma lista de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191000" y="342900"/>
            <a:ext cx="111252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Criar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uma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fonte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dados com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diferentes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tipos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itens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74123" y="3086100"/>
            <a:ext cx="171450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representar diferentes tipos de itens em uma lista, é necessário definir uma classe para cada tipo de item;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nosso exemplo, vamos criar um aplicativo que apresenta um cabeçalho seguido de algumas mensagens;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Portanto, serão criadas três classes, uma para cada tipo de item;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slide seguinte apresenta as três classes que foram utilizadas.</a:t>
            </a:r>
            <a:endParaRPr lang="pt-BR" sz="3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640"/>
          <a:stretch/>
        </p:blipFill>
        <p:spPr>
          <a:xfrm>
            <a:off x="304800" y="495300"/>
            <a:ext cx="8266219" cy="2667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81500"/>
            <a:ext cx="8266219" cy="47864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1638300"/>
            <a:ext cx="8066303" cy="644394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11015" y="3162300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11 – Classe para a lista de itens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5775" y="9167992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12 – Classe para o cabeçalho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55057" y="8082245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13 – Classe para as mensagens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191000" y="342900"/>
            <a:ext cx="111252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Criar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uma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lista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itens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533400" y="3563540"/>
            <a:ext cx="7912677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próximo passo é criar uma lista de itens;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Neste exemplo, é gerada uma lista que contém um cabeçalho, seguido de 10 mensagens.</a:t>
            </a:r>
            <a:endParaRPr lang="pt-BR" sz="3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2247900"/>
            <a:ext cx="7988968" cy="63246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021190" y="8572500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14 – Lista de itens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191000" y="170408"/>
            <a:ext cx="111252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Converter a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fonte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dados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em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uma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lista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widgets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57200" y="2171700"/>
            <a:ext cx="92964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processo de converter a fonte de dados em uma lista de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ocorre na função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builder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da classe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MyApp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utilizado o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para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contruir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lista de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base na fonte de dados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items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”, conforme apresentado na figura 15;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cada item na lista, foram chamados os métodos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buildTitle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”,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buildSubtitle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e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buildLeading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para construir os elementos do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ListTitle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conforme apresentado na figura 16.</a:t>
            </a:r>
            <a:endParaRPr lang="pt-BR" sz="3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246360" y="4722880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15 – Construção da lista de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76263"/>
          <a:stretch/>
        </p:blipFill>
        <p:spPr>
          <a:xfrm>
            <a:off x="10246360" y="3038695"/>
            <a:ext cx="7453787" cy="161576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99" y="5997669"/>
            <a:ext cx="7453787" cy="199690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0246360" y="8062993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16 – Construção dos elementos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ListTitle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191000" y="170408"/>
            <a:ext cx="111252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Exemplo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completo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CaixaDeTexto 9"/>
          <p:cNvSpPr txBox="1"/>
          <p:nvPr/>
        </p:nvSpPr>
        <p:spPr>
          <a:xfrm>
            <a:off x="6026706" y="9295634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17 – Exemplo completo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492"/>
          <a:stretch/>
        </p:blipFill>
        <p:spPr>
          <a:xfrm>
            <a:off x="7505700" y="958419"/>
            <a:ext cx="4495800" cy="83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3266741" y="55428"/>
            <a:ext cx="10176144" cy="10176144"/>
            <a:chOff x="43346" y="43346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43346" y="43346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3042775" y="445888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28133" y="2985905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13403" y="3652895"/>
            <a:ext cx="8558948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ListView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55702" y="6397752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7" name="TextBox 23"/>
          <p:cNvSpPr txBox="1"/>
          <p:nvPr/>
        </p:nvSpPr>
        <p:spPr>
          <a:xfrm>
            <a:off x="2123218" y="7067023"/>
            <a:ext cx="8857272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Listas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com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diferentes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tipos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itens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4" name="Group 15"/>
          <p:cNvGrpSpPr/>
          <p:nvPr/>
        </p:nvGrpSpPr>
        <p:grpSpPr>
          <a:xfrm rot="-5400000">
            <a:off x="541988" y="4691605"/>
            <a:ext cx="829509" cy="1966473"/>
            <a:chOff x="0" y="0"/>
            <a:chExt cx="2354580" cy="5581882"/>
          </a:xfrm>
        </p:grpSpPr>
        <p:sp>
          <p:nvSpPr>
            <p:cNvPr id="35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6" name="TextBox 23"/>
          <p:cNvSpPr txBox="1"/>
          <p:nvPr/>
        </p:nvSpPr>
        <p:spPr>
          <a:xfrm>
            <a:off x="2123218" y="5360876"/>
            <a:ext cx="9992582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GridView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7" name="Group 15"/>
          <p:cNvGrpSpPr/>
          <p:nvPr/>
        </p:nvGrpSpPr>
        <p:grpSpPr>
          <a:xfrm rot="-5400000">
            <a:off x="535061" y="8104346"/>
            <a:ext cx="829509" cy="1966473"/>
            <a:chOff x="0" y="0"/>
            <a:chExt cx="2354580" cy="5581882"/>
          </a:xfrm>
        </p:grpSpPr>
        <p:sp>
          <p:nvSpPr>
            <p:cNvPr id="38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9" name="TextBox 23"/>
          <p:cNvSpPr txBox="1"/>
          <p:nvPr/>
        </p:nvSpPr>
        <p:spPr>
          <a:xfrm>
            <a:off x="2110961" y="8773170"/>
            <a:ext cx="9535382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600" spc="350" dirty="0" err="1" smtClean="0">
                <a:solidFill>
                  <a:srgbClr val="2B4A9D"/>
                </a:solidFill>
                <a:latin typeface="Lato Bold"/>
              </a:rPr>
              <a:t>Lista</a:t>
            </a:r>
            <a:r>
              <a:rPr lang="en-US" sz="3600" spc="350" dirty="0" smtClean="0">
                <a:solidFill>
                  <a:srgbClr val="2B4A9D"/>
                </a:solidFill>
                <a:latin typeface="Lato Bold"/>
              </a:rPr>
              <a:t> com </a:t>
            </a:r>
            <a:r>
              <a:rPr lang="en-US" sz="3600" spc="350" dirty="0" err="1" smtClean="0">
                <a:solidFill>
                  <a:srgbClr val="2B4A9D"/>
                </a:solidFill>
                <a:latin typeface="Lato Bold"/>
              </a:rPr>
              <a:t>espaçamento</a:t>
            </a:r>
            <a:r>
              <a:rPr lang="en-US" sz="3600" spc="350" dirty="0" smtClean="0">
                <a:solidFill>
                  <a:srgbClr val="2B4A9D"/>
                </a:solidFill>
                <a:latin typeface="Lato Bold"/>
              </a:rPr>
              <a:t> entre </a:t>
            </a:r>
            <a:r>
              <a:rPr lang="en-US" sz="3600" spc="350" dirty="0" err="1" smtClean="0">
                <a:solidFill>
                  <a:srgbClr val="2B4A9D"/>
                </a:solidFill>
                <a:latin typeface="Lato Bold"/>
              </a:rPr>
              <a:t>os</a:t>
            </a:r>
            <a:r>
              <a:rPr lang="en-US" sz="36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600" spc="350" dirty="0" err="1" smtClean="0">
                <a:solidFill>
                  <a:srgbClr val="2B4A9D"/>
                </a:solidFill>
                <a:latin typeface="Lato Bold"/>
              </a:rPr>
              <a:t>itens</a:t>
            </a:r>
            <a:endParaRPr lang="en-US" sz="36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609600" y="1104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utilizando listas com vários itens está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catalogoItens.dart</a:t>
            </a:r>
            <a:endParaRPr lang="pt-BR" sz="3500" b="1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191000" y="170408"/>
            <a:ext cx="111252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Listas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com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espaçamento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entre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os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itens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57200" y="2171700"/>
            <a:ext cx="16916400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importante criar uma lista em que todos os itens estejam espaçados uniformemente;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isso pode ser utilizado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ConstrainedBox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permite ajustar o layout com base nas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retrições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layout fornecidas pelo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pai, sendo útil quando é necessário ajustar o layout com base no tamanho disponível;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ConstrainedBox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que impõe restrições de tamanho em seu filho, permitindo definir um tamanho mínimo ou máximo para um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É útil quando é preciso garantir que um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tenha pelo menos um tamanho específico, independentemente do tamanho da tela.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191000" y="170408"/>
            <a:ext cx="111252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LayoutBuilder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04800" y="2247900"/>
            <a:ext cx="7158962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Nesse trecho, o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utiliza o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SingleChildScrollView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”, o qual é usado para permitir a rolagem vertical do conteúdo dentro da tela;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 assim,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SingleChildScrollView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ajusta o seu  tamanho com base no espaço disponível na tela, permitindo que seu conteúdo seja completamente acessível.</a:t>
            </a: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924300"/>
            <a:ext cx="10069548" cy="3429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601200" y="7353300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18 – Exemplo com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191000" y="170408"/>
            <a:ext cx="111252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ConstrainedBox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1053703"/>
            <a:ext cx="7543800" cy="923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Nesse trecho, o “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ConstrainedBox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está sendo utilizado para impor uma restrição de tamanho mínimo ao seu filho;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restrição especifica que a altura mínima do filho deve ser igual à altura máxima fornecida pelas restrições de layout do pai;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Garantindo que a coluna tenha pelo menos o tamanho da tela em termos de altura, preenchendo completamente o espaço disponível na tela.</a:t>
            </a: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601200" y="7003851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19 – Exemplo com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ConstrainedBox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22222"/>
          <a:stretch/>
        </p:blipFill>
        <p:spPr>
          <a:xfrm>
            <a:off x="8001000" y="4336851"/>
            <a:ext cx="1006954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191000" y="170408"/>
            <a:ext cx="111252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Exemplo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completo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CaixaDeTexto 9"/>
          <p:cNvSpPr txBox="1"/>
          <p:nvPr/>
        </p:nvSpPr>
        <p:spPr>
          <a:xfrm>
            <a:off x="6026705" y="9059057"/>
            <a:ext cx="74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20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– Exemplo completo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982"/>
          <a:stretch/>
        </p:blipFill>
        <p:spPr>
          <a:xfrm>
            <a:off x="7619999" y="955879"/>
            <a:ext cx="4267200" cy="77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609600" y="1104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utilizando listas com espaçamento entre os itens está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listasComEspacamento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.dart</a:t>
            </a:r>
            <a:endParaRPr lang="pt-BR" sz="3500" b="1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119254" y="2667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1790700"/>
            <a:ext cx="16372608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/>
              <a:t>Use </a:t>
            </a:r>
            <a:r>
              <a:rPr lang="pt-BR" sz="3600" b="1" dirty="0" err="1"/>
              <a:t>lists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</a:t>
            </a:r>
            <a:r>
              <a:rPr lang="pt-BR" sz="3600" dirty="0" smtClean="0">
                <a:hlinkClick r:id="rId2"/>
              </a:rPr>
              <a:t>docs.flutter.dev/cookbook/lists/basic-list</a:t>
            </a:r>
            <a:r>
              <a:rPr lang="pt-BR" sz="3600" dirty="0" smtClean="0"/>
              <a:t>. </a:t>
            </a:r>
            <a:r>
              <a:rPr lang="pt-BR" sz="3600" dirty="0"/>
              <a:t>Acesso em: 6 abr. 2024</a:t>
            </a:r>
            <a:r>
              <a:rPr lang="pt-BR" sz="3600" dirty="0" smtClean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 err="1"/>
              <a:t>ListView</a:t>
            </a:r>
            <a:r>
              <a:rPr lang="pt-BR" sz="3600" b="1" dirty="0"/>
              <a:t> class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3"/>
              </a:rPr>
              <a:t>https</a:t>
            </a:r>
            <a:r>
              <a:rPr lang="pt-BR" sz="3600" dirty="0">
                <a:hlinkClick r:id="rId3"/>
              </a:rPr>
              <a:t>://</a:t>
            </a:r>
            <a:r>
              <a:rPr lang="pt-BR" sz="3600" dirty="0" smtClean="0">
                <a:hlinkClick r:id="rId3"/>
              </a:rPr>
              <a:t>api.flutter.dev/flutter/widgets/ListView-class.html</a:t>
            </a:r>
            <a:r>
              <a:rPr lang="pt-BR" sz="3600" dirty="0" smtClean="0"/>
              <a:t>. </a:t>
            </a:r>
            <a:r>
              <a:rPr lang="pt-BR" sz="3600" dirty="0"/>
              <a:t>Acesso em: 6 abr. 2024</a:t>
            </a:r>
            <a:r>
              <a:rPr lang="pt-BR" sz="3600" dirty="0" smtClean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 err="1"/>
              <a:t>GridView</a:t>
            </a:r>
            <a:r>
              <a:rPr lang="pt-BR" sz="3600" b="1" dirty="0"/>
              <a:t> class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4"/>
              </a:rPr>
              <a:t>https</a:t>
            </a:r>
            <a:r>
              <a:rPr lang="pt-BR" sz="3600" dirty="0">
                <a:hlinkClick r:id="rId4"/>
              </a:rPr>
              <a:t>://</a:t>
            </a:r>
            <a:r>
              <a:rPr lang="pt-BR" sz="3600" dirty="0" smtClean="0">
                <a:hlinkClick r:id="rId4"/>
              </a:rPr>
              <a:t>api.flutter.dev/flutter/widgets/GridView-class.html</a:t>
            </a:r>
            <a:r>
              <a:rPr lang="pt-BR" sz="3600" dirty="0" smtClean="0"/>
              <a:t>. </a:t>
            </a:r>
            <a:r>
              <a:rPr lang="pt-BR" sz="3600" dirty="0"/>
              <a:t>Acesso em: 13 abr. 2024</a:t>
            </a:r>
            <a:r>
              <a:rPr lang="pt-BR" sz="3600" dirty="0" smtClean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 err="1"/>
              <a:t>Create</a:t>
            </a:r>
            <a:r>
              <a:rPr lang="pt-BR" sz="3600" b="1" dirty="0"/>
              <a:t> </a:t>
            </a:r>
            <a:r>
              <a:rPr lang="pt-BR" sz="3600" b="1" dirty="0" err="1"/>
              <a:t>lists</a:t>
            </a:r>
            <a:r>
              <a:rPr lang="pt-BR" sz="3600" b="1" dirty="0"/>
              <a:t> </a:t>
            </a:r>
            <a:r>
              <a:rPr lang="pt-BR" sz="3600" b="1" dirty="0" err="1"/>
              <a:t>with</a:t>
            </a:r>
            <a:r>
              <a:rPr lang="pt-BR" sz="3600" b="1" dirty="0"/>
              <a:t> </a:t>
            </a:r>
            <a:r>
              <a:rPr lang="pt-BR" sz="3600" b="1" dirty="0" err="1"/>
              <a:t>different</a:t>
            </a:r>
            <a:r>
              <a:rPr lang="pt-BR" sz="3600" b="1" dirty="0"/>
              <a:t> </a:t>
            </a:r>
            <a:r>
              <a:rPr lang="pt-BR" sz="3600" b="1" dirty="0" err="1"/>
              <a:t>types</a:t>
            </a:r>
            <a:r>
              <a:rPr lang="pt-BR" sz="3600" b="1" dirty="0"/>
              <a:t> </a:t>
            </a:r>
            <a:r>
              <a:rPr lang="pt-BR" sz="3600" b="1" dirty="0" err="1"/>
              <a:t>of</a:t>
            </a:r>
            <a:r>
              <a:rPr lang="pt-BR" sz="3600" b="1" dirty="0"/>
              <a:t> </a:t>
            </a:r>
            <a:r>
              <a:rPr lang="pt-BR" sz="3600" b="1" dirty="0" err="1"/>
              <a:t>items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5"/>
              </a:rPr>
              <a:t>https</a:t>
            </a:r>
            <a:r>
              <a:rPr lang="pt-BR" sz="3600" dirty="0">
                <a:hlinkClick r:id="rId5"/>
              </a:rPr>
              <a:t>://</a:t>
            </a:r>
            <a:r>
              <a:rPr lang="pt-BR" sz="3600" dirty="0" smtClean="0">
                <a:hlinkClick r:id="rId5"/>
              </a:rPr>
              <a:t>docs.flutter.dev/cookbook/lists/mixed-list</a:t>
            </a:r>
            <a:r>
              <a:rPr lang="pt-BR" sz="3600" dirty="0" smtClean="0"/>
              <a:t>. </a:t>
            </a:r>
            <a:r>
              <a:rPr lang="pt-BR" sz="3600" dirty="0"/>
              <a:t>Acesso em: 15 abr. 2024</a:t>
            </a:r>
            <a:r>
              <a:rPr lang="pt-BR" sz="3600" dirty="0" smtClean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 err="1"/>
              <a:t>List</a:t>
            </a:r>
            <a:r>
              <a:rPr lang="pt-BR" sz="3600" b="1" dirty="0"/>
              <a:t> </a:t>
            </a:r>
            <a:r>
              <a:rPr lang="pt-BR" sz="3600" b="1" dirty="0" err="1"/>
              <a:t>with</a:t>
            </a:r>
            <a:r>
              <a:rPr lang="pt-BR" sz="3600" b="1" dirty="0"/>
              <a:t> </a:t>
            </a:r>
            <a:r>
              <a:rPr lang="pt-BR" sz="3600" b="1" dirty="0" err="1"/>
              <a:t>spaced</a:t>
            </a:r>
            <a:r>
              <a:rPr lang="pt-BR" sz="3600" b="1" dirty="0"/>
              <a:t> </a:t>
            </a:r>
            <a:r>
              <a:rPr lang="pt-BR" sz="3600" b="1" dirty="0" err="1"/>
              <a:t>items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6"/>
              </a:rPr>
              <a:t>https</a:t>
            </a:r>
            <a:r>
              <a:rPr lang="pt-BR" sz="3600" dirty="0">
                <a:hlinkClick r:id="rId6"/>
              </a:rPr>
              <a:t>://</a:t>
            </a:r>
            <a:r>
              <a:rPr lang="pt-BR" sz="3600" dirty="0" smtClean="0">
                <a:hlinkClick r:id="rId6"/>
              </a:rPr>
              <a:t>docs.flutter.dev/cookbook/lists/spaced-items</a:t>
            </a:r>
            <a:r>
              <a:rPr lang="pt-BR" sz="3600" dirty="0" smtClean="0"/>
              <a:t>. </a:t>
            </a:r>
            <a:r>
              <a:rPr lang="pt-BR" sz="3600" dirty="0"/>
              <a:t>Acesso em: 15 abr. 2024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9549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ListView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57200" y="1635964"/>
            <a:ext cx="7162800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rolagem muito utilizado;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exibida uma lista vertical de itens;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Esses itens podem ser definidos manualmente ou através de alguma fonte de dados, podendo ser uma lista ou um banco de dados;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ao lado mostra um exemplo simples do uso do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1259" t="32292" r="41801" b="26041"/>
          <a:stretch/>
        </p:blipFill>
        <p:spPr>
          <a:xfrm>
            <a:off x="8046720" y="3086100"/>
            <a:ext cx="5783581" cy="50292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41809" y="8143240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7021" y="1744125"/>
            <a:ext cx="3421379" cy="636863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368894" y="8117840"/>
            <a:ext cx="3197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Exemplo com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856082"/>
            <a:ext cx="16144008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possui outras variações, alguns exemplos são: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ListView.separated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ListView.custom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apropriado para visualizações de lista com um grande número (ou infinito) de filhos, uma vez que o construtor é chamado apenas para os filhos que estão realmente visíveis;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ListView.separated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apropriado para visualizações de lista com um grande número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 filhos e separadores,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 vez que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 construtores são chamados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apenas para os filhos que estão realmente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visíveis. É útil para criar listas com seções ou para separar visualmente os itens;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ListView.custom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oferece um alto grau de personalização para a construção de listas, permitindo controle completo sobre a criação e o layout dos itens da lista.</a:t>
            </a: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1303" t="25000" r="16618" b="12500"/>
          <a:stretch/>
        </p:blipFill>
        <p:spPr>
          <a:xfrm>
            <a:off x="3733800" y="1668984"/>
            <a:ext cx="10591800" cy="599535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96000" y="7810500"/>
            <a:ext cx="6744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Exemplo utilizando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LisView.builder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CaixaDeTexto 5"/>
          <p:cNvSpPr txBox="1"/>
          <p:nvPr/>
        </p:nvSpPr>
        <p:spPr>
          <a:xfrm>
            <a:off x="5638800" y="7810500"/>
            <a:ext cx="724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Exemplo utilizando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ListView.separated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1303" t="21875" r="16032" b="19792"/>
          <a:stretch/>
        </p:blipFill>
        <p:spPr>
          <a:xfrm>
            <a:off x="4114800" y="1790700"/>
            <a:ext cx="11165795" cy="58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CaixaDeTexto 5"/>
          <p:cNvSpPr txBox="1"/>
          <p:nvPr/>
        </p:nvSpPr>
        <p:spPr>
          <a:xfrm>
            <a:off x="5715000" y="7810500"/>
            <a:ext cx="6907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05 – Exemplo utilizando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ListView.custom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1888" t="21875" r="16032" b="18750"/>
          <a:stretch/>
        </p:blipFill>
        <p:spPr>
          <a:xfrm>
            <a:off x="1834888" y="1635964"/>
            <a:ext cx="11053012" cy="5943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64641" t="21875" r="16032" b="17708"/>
          <a:stretch/>
        </p:blipFill>
        <p:spPr>
          <a:xfrm>
            <a:off x="12887900" y="1635964"/>
            <a:ext cx="33817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743948"/>
            <a:ext cx="11582400" cy="3886505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404857"/>
            <a:ext cx="16144008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também pode ser utilizado para criar listas horizontais;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isso, basta utilizar 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scroolDirection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e defini-lo como horizontal, o qual substitui a direção vertical padrão.</a:t>
            </a: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267200" y="6896100"/>
            <a:ext cx="4572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836514" y="7745038"/>
            <a:ext cx="6756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06 – Exemplo utilizando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scroolDirection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609600" y="1104900"/>
            <a:ext cx="16611599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com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listView.dart</a:t>
            </a:r>
            <a:endParaRPr lang="pt-BR" sz="3500" b="1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com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listView.builder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listViewBuilder.dart</a:t>
            </a:r>
            <a:endParaRPr lang="pt-BR" sz="3500" b="1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com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listView.separeted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listViewSepareted.dart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com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listView.custom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listViewCustom.dart</a:t>
            </a:r>
            <a:endParaRPr lang="pt-BR" sz="3500" b="1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listas horizontais está 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listasHorizontais.dart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1279</Words>
  <Application>Microsoft Office PowerPoint</Application>
  <PresentationFormat>Personalizar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Calibri</vt:lpstr>
      <vt:lpstr>Lato Bold</vt:lpstr>
      <vt:lpstr>Lato</vt:lpstr>
      <vt:lpstr>Poppins Ultra-Bold</vt:lpstr>
      <vt:lpstr>Poppins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85</cp:revision>
  <dcterms:created xsi:type="dcterms:W3CDTF">2006-08-16T00:00:00Z</dcterms:created>
  <dcterms:modified xsi:type="dcterms:W3CDTF">2024-04-15T14:03:56Z</dcterms:modified>
  <dc:identifier>DAF-TiBPULQ</dc:identifier>
</cp:coreProperties>
</file>