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  <p:sldId id="277" r:id="rId53"/>
    <p:sldId id="278" r:id="rId54"/>
    <p:sldId id="279" r:id="rId55"/>
    <p:sldId id="280" r:id="rId5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ato" charset="1" panose="020F0502020204030203"/>
      <p:regular r:id="rId10"/>
    </p:embeddedFont>
    <p:embeddedFont>
      <p:font typeface="Lato Bold" charset="1" panose="020F0502020204030203"/>
      <p:regular r:id="rId11"/>
    </p:embeddedFont>
    <p:embeddedFont>
      <p:font typeface="Lato Italics" charset="1" panose="020F0502020204030203"/>
      <p:regular r:id="rId12"/>
    </p:embeddedFont>
    <p:embeddedFont>
      <p:font typeface="Lato Bold Italics" charset="1" panose="020F0502020204030203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  <p:embeddedFont>
      <p:font typeface="Poppins Thin" charset="1" panose="00000300000000000000"/>
      <p:regular r:id="rId18"/>
    </p:embeddedFont>
    <p:embeddedFont>
      <p:font typeface="Poppins Thin Italics" charset="1" panose="00000300000000000000"/>
      <p:regular r:id="rId19"/>
    </p:embeddedFont>
    <p:embeddedFont>
      <p:font typeface="Poppins Extra-Light" charset="1" panose="00000300000000000000"/>
      <p:regular r:id="rId20"/>
    </p:embeddedFont>
    <p:embeddedFont>
      <p:font typeface="Poppins Extra-Light Italics" charset="1" panose="00000300000000000000"/>
      <p:regular r:id="rId21"/>
    </p:embeddedFont>
    <p:embeddedFont>
      <p:font typeface="Poppins Light" charset="1" panose="000004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Poppins Medium" charset="1" panose="00000600000000000000"/>
      <p:regular r:id="rId24"/>
    </p:embeddedFont>
    <p:embeddedFont>
      <p:font typeface="Poppins Medium Italics" charset="1" panose="00000600000000000000"/>
      <p:regular r:id="rId25"/>
    </p:embeddedFont>
    <p:embeddedFont>
      <p:font typeface="Poppins Semi-Bold" charset="1" panose="00000700000000000000"/>
      <p:regular r:id="rId26"/>
    </p:embeddedFont>
    <p:embeddedFont>
      <p:font typeface="Poppins Semi-Bold Italics" charset="1" panose="00000700000000000000"/>
      <p:regular r:id="rId27"/>
    </p:embeddedFont>
    <p:embeddedFont>
      <p:font typeface="Poppins Ultra-Bold" charset="1" panose="00000900000000000000"/>
      <p:regular r:id="rId28"/>
    </p:embeddedFont>
    <p:embeddedFont>
      <p:font typeface="Poppins Ultra-Bold Italics" charset="1" panose="00000900000000000000"/>
      <p:regular r:id="rId29"/>
    </p:embeddedFont>
    <p:embeddedFont>
      <p:font typeface="Poppins Heavy" charset="1" panose="00000A00000000000000"/>
      <p:regular r:id="rId30"/>
    </p:embeddedFont>
    <p:embeddedFont>
      <p:font typeface="Poppins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slides/slide11.xml" Type="http://schemas.openxmlformats.org/officeDocument/2006/relationships/slide"/><Relationship Id="rId43" Target="slides/slide12.xml" Type="http://schemas.openxmlformats.org/officeDocument/2006/relationships/slide"/><Relationship Id="rId44" Target="slides/slide13.xml" Type="http://schemas.openxmlformats.org/officeDocument/2006/relationships/slide"/><Relationship Id="rId45" Target="slides/slide14.xml" Type="http://schemas.openxmlformats.org/officeDocument/2006/relationships/slide"/><Relationship Id="rId46" Target="slides/slide15.xml" Type="http://schemas.openxmlformats.org/officeDocument/2006/relationships/slide"/><Relationship Id="rId47" Target="slides/slide16.xml" Type="http://schemas.openxmlformats.org/officeDocument/2006/relationships/slide"/><Relationship Id="rId48" Target="slides/slide17.xml" Type="http://schemas.openxmlformats.org/officeDocument/2006/relationships/slide"/><Relationship Id="rId49" Target="slides/slide18.xml" Type="http://schemas.openxmlformats.org/officeDocument/2006/relationships/slide"/><Relationship Id="rId5" Target="tableStyles.xml" Type="http://schemas.openxmlformats.org/officeDocument/2006/relationships/tableStyles"/><Relationship Id="rId50" Target="slides/slide19.xml" Type="http://schemas.openxmlformats.org/officeDocument/2006/relationships/slide"/><Relationship Id="rId51" Target="slides/slide20.xml" Type="http://schemas.openxmlformats.org/officeDocument/2006/relationships/slide"/><Relationship Id="rId52" Target="slides/slide21.xml" Type="http://schemas.openxmlformats.org/officeDocument/2006/relationships/slide"/><Relationship Id="rId53" Target="slides/slide22.xml" Type="http://schemas.openxmlformats.org/officeDocument/2006/relationships/slide"/><Relationship Id="rId54" Target="slides/slide23.xml" Type="http://schemas.openxmlformats.org/officeDocument/2006/relationships/slide"/><Relationship Id="rId55" Target="slides/slide24.xml" Type="http://schemas.openxmlformats.org/officeDocument/2006/relationships/slide"/><Relationship Id="rId56" Target="slides/slide25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0126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20126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151" y="4571985"/>
            <a:ext cx="12859928" cy="2247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1"/>
              </a:lnSpc>
            </a:pPr>
            <a:r>
              <a:rPr lang="en-US" sz="8001" spc="400">
                <a:solidFill>
                  <a:srgbClr val="2B4A9D"/>
                </a:solidFill>
                <a:latin typeface="Poppins Bold"/>
              </a:rPr>
              <a:t>Componentes de Formulários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151" y="7260387"/>
            <a:ext cx="1261637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Apresentado por: Eliane Dantas e Natalia Costa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4134433" y="1004889"/>
            <a:ext cx="12993464" cy="2102579"/>
          </a:xfrm>
          <a:custGeom>
            <a:avLst/>
            <a:gdLst/>
            <a:ahLst/>
            <a:cxnLst/>
            <a:rect r="r" b="b" t="t" l="l"/>
            <a:pathLst>
              <a:path h="2102579" w="12993464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616506" y="4889528"/>
            <a:ext cx="3054987" cy="4606348"/>
          </a:xfrm>
          <a:custGeom>
            <a:avLst/>
            <a:gdLst/>
            <a:ahLst/>
            <a:cxnLst/>
            <a:rect r="r" b="b" t="t" l="l"/>
            <a:pathLst>
              <a:path h="4606348" w="3054987">
                <a:moveTo>
                  <a:pt x="0" y="0"/>
                </a:moveTo>
                <a:lnTo>
                  <a:pt x="3054988" y="0"/>
                </a:lnTo>
                <a:lnTo>
                  <a:pt x="3054988" y="4606348"/>
                </a:lnTo>
                <a:lnTo>
                  <a:pt x="0" y="4606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47623" y="405549"/>
            <a:ext cx="12592754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5800" spc="290">
                <a:solidFill>
                  <a:srgbClr val="2B4A9D"/>
                </a:solidFill>
                <a:latin typeface="Poppins Ultra-Bold"/>
              </a:rPr>
              <a:t>DropdownButton (ComboBox)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7461" y="1831774"/>
            <a:ext cx="16637320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 spc="330">
                <a:solidFill>
                  <a:srgbClr val="000000"/>
                </a:solidFill>
                <a:latin typeface="Lato"/>
              </a:rPr>
              <a:t>No Flutter, o DropdownButton é um widget que permite aos usuários selecionar uma opção de um menu suspenso. Ele é semelhante a uma caixa de combinação (combobox) em outras plataformas e é útil quando há um conjunto de opções disponíveis e apenas uma delas pode ser selecionada de cada vez.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847623" y="405549"/>
            <a:ext cx="12592754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5800" spc="290">
                <a:solidFill>
                  <a:srgbClr val="2B4A9D"/>
                </a:solidFill>
                <a:latin typeface="Poppins Ultra-Bold"/>
              </a:rPr>
              <a:t>DropdownButton (ComboBox)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7461" y="1831774"/>
            <a:ext cx="16637320" cy="672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Neste exemplo, </a:t>
            </a:r>
            <a:r>
              <a:rPr lang="en-US" sz="3200" spc="320">
                <a:solidFill>
                  <a:srgbClr val="000000"/>
                </a:solidFill>
                <a:latin typeface="Lato Bold"/>
              </a:rPr>
              <a:t>DropdownButton.dart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, foi criado um menu suspenso para selecionar diferentes sabores de pizza e um botão "Confirmar" para confirmar a seleção.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Como podem ver no slide seguinte, dentro da </a:t>
            </a:r>
            <a:r>
              <a:rPr lang="en-US" sz="3200" spc="320">
                <a:solidFill>
                  <a:srgbClr val="000000"/>
                </a:solidFill>
                <a:latin typeface="Lato Semi-Bold"/>
              </a:rPr>
              <a:t>Column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, há um </a:t>
            </a:r>
            <a:r>
              <a:rPr lang="en-US" sz="3200" spc="320">
                <a:solidFill>
                  <a:srgbClr val="000000"/>
                </a:solidFill>
                <a:latin typeface="Lato Semi-Bold"/>
              </a:rPr>
              <a:t>DropdownButton&lt;String&gt;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que permite ao usuário selecionar um sabor de pizza. O parâmetro </a:t>
            </a:r>
            <a:r>
              <a:rPr lang="en-US" sz="3200" spc="320">
                <a:solidFill>
                  <a:srgbClr val="000000"/>
                </a:solidFill>
                <a:latin typeface="Lato Semi-Bold"/>
              </a:rPr>
              <a:t>value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controla o valor atualmente selecionado.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O </a:t>
            </a:r>
            <a:r>
              <a:rPr lang="en-US" sz="3200" spc="320">
                <a:solidFill>
                  <a:srgbClr val="000000"/>
                </a:solidFill>
                <a:latin typeface="Lato Semi-Bold"/>
              </a:rPr>
              <a:t>onChanged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é um callback que é chamado quando o usuário seleciona uma opção diferente no menu suspenso. Ele atualiza o estado da variável </a:t>
            </a:r>
            <a:r>
              <a:rPr lang="en-US" sz="3200" spc="320">
                <a:solidFill>
                  <a:srgbClr val="000000"/>
                </a:solidFill>
                <a:latin typeface="Lato Semi-Bold"/>
              </a:rPr>
              <a:t>saborPizza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usando </a:t>
            </a:r>
            <a:r>
              <a:rPr lang="en-US" sz="3200" spc="320">
                <a:solidFill>
                  <a:srgbClr val="000000"/>
                </a:solidFill>
                <a:latin typeface="Lato Semi-Bold"/>
              </a:rPr>
              <a:t>setState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para refletir a nova seleção.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E o parâmetro </a:t>
            </a:r>
            <a:r>
              <a:rPr lang="en-US" sz="3200" spc="320">
                <a:solidFill>
                  <a:srgbClr val="000000"/>
                </a:solidFill>
                <a:latin typeface="Lato Semi-Bold"/>
              </a:rPr>
              <a:t>items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é uma lista de opções de sabores de pizza representadas como </a:t>
            </a:r>
            <a:r>
              <a:rPr lang="en-US" sz="3200" spc="320">
                <a:solidFill>
                  <a:srgbClr val="000000"/>
                </a:solidFill>
                <a:latin typeface="Lato Semi-Bold"/>
              </a:rPr>
              <a:t>DropdownMenuItem&lt;String&gt;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. Sendo que, cada item é renderizado como um texto dentro do menu suspenso.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98743" y="598615"/>
            <a:ext cx="10490514" cy="8659685"/>
          </a:xfrm>
          <a:custGeom>
            <a:avLst/>
            <a:gdLst/>
            <a:ahLst/>
            <a:cxnLst/>
            <a:rect r="r" b="b" t="t" l="l"/>
            <a:pathLst>
              <a:path h="8659685" w="10490514">
                <a:moveTo>
                  <a:pt x="0" y="0"/>
                </a:moveTo>
                <a:lnTo>
                  <a:pt x="10490514" y="0"/>
                </a:lnTo>
                <a:lnTo>
                  <a:pt x="10490514" y="8659685"/>
                </a:lnTo>
                <a:lnTo>
                  <a:pt x="0" y="8659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2165554"/>
            <a:ext cx="3909067" cy="7067308"/>
          </a:xfrm>
          <a:custGeom>
            <a:avLst/>
            <a:gdLst/>
            <a:ahLst/>
            <a:cxnLst/>
            <a:rect r="r" b="b" t="t" l="l"/>
            <a:pathLst>
              <a:path h="7067308" w="3909067">
                <a:moveTo>
                  <a:pt x="0" y="0"/>
                </a:moveTo>
                <a:lnTo>
                  <a:pt x="3909067" y="0"/>
                </a:lnTo>
                <a:lnTo>
                  <a:pt x="3909067" y="7067307"/>
                </a:lnTo>
                <a:lnTo>
                  <a:pt x="0" y="7067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80667" y="2165554"/>
            <a:ext cx="3907523" cy="7092746"/>
          </a:xfrm>
          <a:custGeom>
            <a:avLst/>
            <a:gdLst/>
            <a:ahLst/>
            <a:cxnLst/>
            <a:rect r="r" b="b" t="t" l="l"/>
            <a:pathLst>
              <a:path h="7092746" w="3907523">
                <a:moveTo>
                  <a:pt x="0" y="0"/>
                </a:moveTo>
                <a:lnTo>
                  <a:pt x="3907523" y="0"/>
                </a:lnTo>
                <a:lnTo>
                  <a:pt x="3907523" y="7092746"/>
                </a:lnTo>
                <a:lnTo>
                  <a:pt x="0" y="70927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26504" y="2154989"/>
            <a:ext cx="3979280" cy="7103311"/>
          </a:xfrm>
          <a:custGeom>
            <a:avLst/>
            <a:gdLst/>
            <a:ahLst/>
            <a:cxnLst/>
            <a:rect r="r" b="b" t="t" l="l"/>
            <a:pathLst>
              <a:path h="7103311" w="3979280">
                <a:moveTo>
                  <a:pt x="0" y="0"/>
                </a:moveTo>
                <a:lnTo>
                  <a:pt x="3979280" y="0"/>
                </a:lnTo>
                <a:lnTo>
                  <a:pt x="3979280" y="7103311"/>
                </a:lnTo>
                <a:lnTo>
                  <a:pt x="0" y="7103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47623" y="405549"/>
            <a:ext cx="12592754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5800" spc="290">
                <a:solidFill>
                  <a:srgbClr val="2B4A9D"/>
                </a:solidFill>
                <a:latin typeface="Poppins Ultra-Bold"/>
              </a:rPr>
              <a:t>DropdownButton (ComboBox)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17766" y="4868679"/>
            <a:ext cx="10440441" cy="4553264"/>
          </a:xfrm>
          <a:custGeom>
            <a:avLst/>
            <a:gdLst/>
            <a:ahLst/>
            <a:cxnLst/>
            <a:rect r="r" b="b" t="t" l="l"/>
            <a:pathLst>
              <a:path h="4553264" w="10440441">
                <a:moveTo>
                  <a:pt x="0" y="0"/>
                </a:moveTo>
                <a:lnTo>
                  <a:pt x="10440441" y="0"/>
                </a:lnTo>
                <a:lnTo>
                  <a:pt x="10440441" y="4553263"/>
                </a:lnTo>
                <a:lnTo>
                  <a:pt x="0" y="45532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6673" y="1413644"/>
            <a:ext cx="16442627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O Scrollbar é usado para envolver um widget de rolagem, como 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ListView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GridView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 ou 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SingleChildScrollView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, para adicionar uma barra de rolagem ao seu conteúdo.</a:t>
            </a:r>
          </a:p>
          <a:p>
            <a:pPr algn="just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Para adicionar um Scrollbar a um widget é bastante simples, exigindo apenas que você envolva o widget com o Scrollbar e defina a propriedade controller, se desejar controlar manualmente o seu comportamento.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91721" y="379832"/>
            <a:ext cx="127045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Scrollbar (Barra de rolagem)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031099" y="2451704"/>
            <a:ext cx="3308770" cy="5953774"/>
          </a:xfrm>
          <a:custGeom>
            <a:avLst/>
            <a:gdLst/>
            <a:ahLst/>
            <a:cxnLst/>
            <a:rect r="r" b="b" t="t" l="l"/>
            <a:pathLst>
              <a:path h="5953774" w="3308770">
                <a:moveTo>
                  <a:pt x="0" y="0"/>
                </a:moveTo>
                <a:lnTo>
                  <a:pt x="3308770" y="0"/>
                </a:lnTo>
                <a:lnTo>
                  <a:pt x="3308770" y="5953774"/>
                </a:lnTo>
                <a:lnTo>
                  <a:pt x="0" y="595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75431" y="2451704"/>
            <a:ext cx="3283869" cy="5970671"/>
          </a:xfrm>
          <a:custGeom>
            <a:avLst/>
            <a:gdLst/>
            <a:ahLst/>
            <a:cxnLst/>
            <a:rect r="r" b="b" t="t" l="l"/>
            <a:pathLst>
              <a:path h="5970671" w="3283869">
                <a:moveTo>
                  <a:pt x="0" y="0"/>
                </a:moveTo>
                <a:lnTo>
                  <a:pt x="3283869" y="0"/>
                </a:lnTo>
                <a:lnTo>
                  <a:pt x="3283869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91721" y="379832"/>
            <a:ext cx="127045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Scrollbar (Barra de rolagem)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6673" y="2213610"/>
            <a:ext cx="8578864" cy="5793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 spc="330">
                <a:solidFill>
                  <a:srgbClr val="000000"/>
                </a:solidFill>
                <a:latin typeface="Lato"/>
              </a:rPr>
              <a:t>Neste exemplo, </a:t>
            </a:r>
            <a:r>
              <a:rPr lang="en-US" sz="3300" spc="330">
                <a:solidFill>
                  <a:srgbClr val="000000"/>
                </a:solidFill>
                <a:latin typeface="Lato Bold"/>
              </a:rPr>
              <a:t>Scrollbar.dart</a:t>
            </a:r>
            <a:r>
              <a:rPr lang="en-US" sz="3300" spc="330">
                <a:solidFill>
                  <a:srgbClr val="000000"/>
                </a:solidFill>
                <a:latin typeface="Lato"/>
              </a:rPr>
              <a:t>, temos uma interface simples que exibe uma paleta de cores usando uma lista rolável. Cada item da lista mostra uma cor diferente junto com seu nome e código hexadecimal correspondente.</a:t>
            </a:r>
          </a:p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 spc="330">
                <a:solidFill>
                  <a:srgbClr val="000000"/>
                </a:solidFill>
                <a:latin typeface="Lato"/>
              </a:rPr>
              <a:t>O Scrollbar permite que o usuário role facilmente pela lista, mesmo quando há muitos itens.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791721" y="379832"/>
            <a:ext cx="127045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Swipe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6673" y="1569289"/>
            <a:ext cx="16442627" cy="745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O swipe é uma interação comum em aplicativos móveis, ela se refere à ação de deslizar o dedo sobre a tela em uma direção específica e pode ser usada para várias finalidades, como navegar entre telas, rolar conteúdo, acionar ações e muito mais.</a:t>
            </a:r>
          </a:p>
          <a:p>
            <a:pPr algn="just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Formas de utilizar:</a:t>
            </a:r>
          </a:p>
          <a:p>
            <a:pPr algn="just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GestureDetector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: Permite que envolva outros widgets e defina callbacks para diferentes tipos de gestos, incluindo onHorizontalDragStart, onHorizontalDragUpdate, onHorizontalDragEnd, onVerticalDragStart, onVerticalDragUpdate e onVerticalDragEnd, dependendo da direção do swipe desejada.</a:t>
            </a:r>
          </a:p>
          <a:p>
            <a:pPr algn="just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Dismissible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: O widget Dismissible é usado para implementar ação de swipe para excluir ou deslizar itens em listas ou grades. Ele fornece uma maneira fácil de implementar a interação de swipe para remover itens da interface do usuário.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791721" y="379832"/>
            <a:ext cx="127045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Swipe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6673" y="2614623"/>
            <a:ext cx="16442627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PageView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: O widget PageView é usado para criar um conjunto de páginas roláveis, onde o usuário pode navegar deslizando para a esquerda ou para a direita. É comumente usado para criar interfaces de carrossel ou guias em aplicativos.</a:t>
            </a:r>
          </a:p>
          <a:p>
            <a:pPr algn="just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BottomNavigationBar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: O BottomNavigationBar pode ser combinado com um PageView para criar uma navegação por guias em que o usuário pode alternar entre telas deslizando horizontalmente.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458353" y="4775334"/>
            <a:ext cx="9371294" cy="4727608"/>
          </a:xfrm>
          <a:custGeom>
            <a:avLst/>
            <a:gdLst/>
            <a:ahLst/>
            <a:cxnLst/>
            <a:rect r="r" b="b" t="t" l="l"/>
            <a:pathLst>
              <a:path h="4727608" w="9371294">
                <a:moveTo>
                  <a:pt x="0" y="0"/>
                </a:moveTo>
                <a:lnTo>
                  <a:pt x="9371294" y="0"/>
                </a:lnTo>
                <a:lnTo>
                  <a:pt x="9371294" y="4727608"/>
                </a:lnTo>
                <a:lnTo>
                  <a:pt x="0" y="4727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91721" y="379832"/>
            <a:ext cx="127045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Swipe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6673" y="1925653"/>
            <a:ext cx="16442627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No exemplo 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Swipe.dart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,  cada item da lista é envolvido em um 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Dismissible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, o que permite que o usuário remova um item deslizando-o para fora da tela.</a:t>
            </a:r>
          </a:p>
          <a:p>
            <a:pPr algn="just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O onDismissed é chamado quando o item é removido, atualizando o estado do widget para refletir a mudança na lista de itens e exibindo um SnackBar informando ao usuário sobre a remoção do item.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249289" y="2144923"/>
            <a:ext cx="3953334" cy="7089566"/>
          </a:xfrm>
          <a:custGeom>
            <a:avLst/>
            <a:gdLst/>
            <a:ahLst/>
            <a:cxnLst/>
            <a:rect r="r" b="b" t="t" l="l"/>
            <a:pathLst>
              <a:path h="7089566" w="3953334">
                <a:moveTo>
                  <a:pt x="0" y="0"/>
                </a:moveTo>
                <a:lnTo>
                  <a:pt x="3953334" y="0"/>
                </a:lnTo>
                <a:lnTo>
                  <a:pt x="3953334" y="7089566"/>
                </a:lnTo>
                <a:lnTo>
                  <a:pt x="0" y="7089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47623" y="2144923"/>
            <a:ext cx="3959210" cy="7113377"/>
          </a:xfrm>
          <a:custGeom>
            <a:avLst/>
            <a:gdLst/>
            <a:ahLst/>
            <a:cxnLst/>
            <a:rect r="r" b="b" t="t" l="l"/>
            <a:pathLst>
              <a:path h="7113377" w="3959210">
                <a:moveTo>
                  <a:pt x="0" y="0"/>
                </a:moveTo>
                <a:lnTo>
                  <a:pt x="3959210" y="0"/>
                </a:lnTo>
                <a:lnTo>
                  <a:pt x="3959210" y="7113377"/>
                </a:lnTo>
                <a:lnTo>
                  <a:pt x="0" y="71133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37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06630" y="379832"/>
            <a:ext cx="127045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Swipe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6816" y="0"/>
            <a:ext cx="452408" cy="10287000"/>
            <a:chOff x="0" y="0"/>
            <a:chExt cx="165040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040" cy="3752726"/>
            </a:xfrm>
            <a:custGeom>
              <a:avLst/>
              <a:gdLst/>
              <a:ahLst/>
              <a:cxnLst/>
              <a:rect r="r" b="b" t="t" l="l"/>
              <a:pathLst>
                <a:path h="3752726" w="165040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53310" cy="11492046"/>
            </a:xfrm>
            <a:custGeom>
              <a:avLst/>
              <a:gdLst/>
              <a:ahLst/>
              <a:cxnLst/>
              <a:rect r="r" b="b" t="t" l="l"/>
              <a:pathLst>
                <a:path h="11492046" w="2353310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123218" y="878380"/>
            <a:ext cx="7020782" cy="895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name="Group 15" id="15"/>
          <p:cNvGrpSpPr/>
          <p:nvPr/>
        </p:nvGrpSpPr>
        <p:grpSpPr>
          <a:xfrm rot="-5400000">
            <a:off x="568482" y="2158202"/>
            <a:ext cx="829509" cy="1966473"/>
            <a:chOff x="0" y="0"/>
            <a:chExt cx="2354580" cy="55818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568482" y="3194238"/>
            <a:ext cx="829509" cy="1966473"/>
            <a:chOff x="0" y="0"/>
            <a:chExt cx="2354580" cy="55818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-5400000">
            <a:off x="568482" y="4233296"/>
            <a:ext cx="829509" cy="1966473"/>
            <a:chOff x="0" y="0"/>
            <a:chExt cx="2354580" cy="558188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123218" y="5960317"/>
            <a:ext cx="734333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Scrollbar (Barra de rolagem)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23858" y="4920424"/>
            <a:ext cx="734269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DropdownButton (ComboBox)</a:t>
            </a:r>
          </a:p>
        </p:txBody>
      </p:sp>
      <p:grpSp>
        <p:nvGrpSpPr>
          <p:cNvPr name="Group 23" id="23"/>
          <p:cNvGrpSpPr/>
          <p:nvPr/>
        </p:nvGrpSpPr>
        <p:grpSpPr>
          <a:xfrm rot="-5400000">
            <a:off x="568482" y="5272355"/>
            <a:ext cx="829509" cy="1966473"/>
            <a:chOff x="0" y="0"/>
            <a:chExt cx="2354580" cy="558188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123858" y="6998541"/>
            <a:ext cx="812388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Swipe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23858" y="3882200"/>
            <a:ext cx="734333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Radio Buttons</a:t>
            </a:r>
          </a:p>
        </p:txBody>
      </p:sp>
      <p:grpSp>
        <p:nvGrpSpPr>
          <p:cNvPr name="Group 27" id="27"/>
          <p:cNvGrpSpPr/>
          <p:nvPr/>
        </p:nvGrpSpPr>
        <p:grpSpPr>
          <a:xfrm rot="-5400000">
            <a:off x="568482" y="6311413"/>
            <a:ext cx="829509" cy="1966473"/>
            <a:chOff x="0" y="0"/>
            <a:chExt cx="2354580" cy="558188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29" id="29"/>
          <p:cNvGrpSpPr/>
          <p:nvPr/>
        </p:nvGrpSpPr>
        <p:grpSpPr>
          <a:xfrm rot="-5400000">
            <a:off x="568482" y="7350472"/>
            <a:ext cx="829509" cy="1966473"/>
            <a:chOff x="0" y="0"/>
            <a:chExt cx="2354580" cy="558188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2123858" y="8038434"/>
            <a:ext cx="812388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Drag and Drop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23218" y="2839530"/>
            <a:ext cx="734333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Checkbox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791721" y="379832"/>
            <a:ext cx="127045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Drag and Drop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6673" y="1569289"/>
            <a:ext cx="16442627" cy="745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O "drag and drop" (arrastar e soltar) é uma técnica interativa que permite aos usuários arrastar objetos na tela e soltá-los em uma posição específica. Isso pode ser útil em uma variedade de cenários, desde reorganizar elementos em uma lista até criar uma interface de design intuitiva.</a:t>
            </a:r>
          </a:p>
          <a:p>
            <a:pPr algn="just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Como utilizar:</a:t>
            </a:r>
          </a:p>
          <a:p>
            <a:pPr algn="just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 spc="300">
                <a:solidFill>
                  <a:srgbClr val="000000"/>
                </a:solidFill>
                <a:latin typeface="Lato Semi-Bold"/>
              </a:rPr>
              <a:t>GestureDetector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: Detecta gestos de toque, como arrastar e soltar. Ele oferece callbacks como </a:t>
            </a:r>
            <a:r>
              <a:rPr lang="en-US" sz="3000" spc="300">
                <a:solidFill>
                  <a:srgbClr val="000000"/>
                </a:solidFill>
                <a:latin typeface="Lato Semi-Bold"/>
              </a:rPr>
              <a:t>onPanStart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>
                <a:solidFill>
                  <a:srgbClr val="000000"/>
                </a:solidFill>
                <a:latin typeface="Lato Semi-Bold"/>
              </a:rPr>
              <a:t>onPanUpdate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>
                <a:solidFill>
                  <a:srgbClr val="000000"/>
                </a:solidFill>
                <a:latin typeface="Lato Semi-Bold"/>
              </a:rPr>
              <a:t>onPanEnd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 para lidar com eventos de arrastar.</a:t>
            </a:r>
          </a:p>
          <a:p>
            <a:pPr algn="just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 spc="300">
                <a:solidFill>
                  <a:srgbClr val="000000"/>
                </a:solidFill>
                <a:latin typeface="Lato Semi-Bold"/>
              </a:rPr>
              <a:t>Draggable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: Permite que o widget seja arrastado pela tela quando o usuário pressiona e segura.</a:t>
            </a:r>
          </a:p>
          <a:p>
            <a:pPr algn="just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 spc="300">
                <a:solidFill>
                  <a:srgbClr val="000000"/>
                </a:solidFill>
                <a:latin typeface="Lato Semi-Bold"/>
              </a:rPr>
              <a:t>DragTarget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: Envolve o widget de destino com o widget </a:t>
            </a:r>
            <a:r>
              <a:rPr lang="en-US" sz="3000" spc="300">
                <a:solidFill>
                  <a:srgbClr val="000000"/>
                </a:solidFill>
                <a:latin typeface="Lato Semi-Bold"/>
              </a:rPr>
              <a:t>DragTarget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. Este widget define a área onde os itens arrastados podem ser soltos. Ele fornece callbacks como </a:t>
            </a:r>
            <a:r>
              <a:rPr lang="en-US" sz="3000" spc="300">
                <a:solidFill>
                  <a:srgbClr val="000000"/>
                </a:solidFill>
                <a:latin typeface="Lato Semi-Bold"/>
              </a:rPr>
              <a:t>onWillAccept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 e </a:t>
            </a:r>
            <a:r>
              <a:rPr lang="en-US" sz="3000" spc="300">
                <a:solidFill>
                  <a:srgbClr val="000000"/>
                </a:solidFill>
                <a:latin typeface="Lato Semi-Bold"/>
              </a:rPr>
              <a:t>onAccept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 para lidar com a lógica de aceitação dos itens arrastados.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791721" y="379832"/>
            <a:ext cx="127045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Drag and Drop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6673" y="2020683"/>
            <a:ext cx="16442627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 spc="300">
                <a:solidFill>
                  <a:srgbClr val="000000"/>
                </a:solidFill>
                <a:latin typeface="Lato Semi-Bold"/>
              </a:rPr>
              <a:t>Data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: Ao usar </a:t>
            </a:r>
            <a:r>
              <a:rPr lang="en-US" sz="3000" spc="300">
                <a:solidFill>
                  <a:srgbClr val="000000"/>
                </a:solidFill>
                <a:latin typeface="Lato Semi-Bold"/>
              </a:rPr>
              <a:t>Draggable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, é possível passar um objeto de dados associado ao item arrastado usando a propriedade </a:t>
            </a:r>
            <a:r>
              <a:rPr lang="en-US" sz="3000" spc="300">
                <a:solidFill>
                  <a:srgbClr val="000000"/>
                </a:solidFill>
                <a:latin typeface="Lato Semi-Bold"/>
              </a:rPr>
              <a:t>data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. Este objeto pode conter informações relevantes sobre o item sendo arrastado.</a:t>
            </a:r>
          </a:p>
          <a:p>
            <a:pPr algn="just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 spc="300">
                <a:solidFill>
                  <a:srgbClr val="000000"/>
                </a:solidFill>
                <a:latin typeface="Lato Semi-Bold"/>
              </a:rPr>
              <a:t>Feedback durante o arrasto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: Durante o arrasto de um item, é possível fornecer feedback visual ao usuário para indicar que o item está sendo arrastado. Isso geralmente é feito definindo a propriedade </a:t>
            </a:r>
            <a:r>
              <a:rPr lang="en-US" sz="3000" spc="300">
                <a:solidFill>
                  <a:srgbClr val="000000"/>
                </a:solidFill>
                <a:latin typeface="Lato Semi-Bold"/>
              </a:rPr>
              <a:t>feedback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 em </a:t>
            </a:r>
            <a:r>
              <a:rPr lang="en-US" sz="3000" spc="300">
                <a:solidFill>
                  <a:srgbClr val="000000"/>
                </a:solidFill>
                <a:latin typeface="Lato Semi-Bold"/>
              </a:rPr>
              <a:t>Draggable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.</a:t>
            </a:r>
          </a:p>
          <a:p>
            <a:pPr algn="just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 spc="300">
                <a:solidFill>
                  <a:srgbClr val="000000"/>
                </a:solidFill>
                <a:latin typeface="Lato Semi-Bold"/>
              </a:rPr>
              <a:t>Controle de estado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: Use o </a:t>
            </a:r>
            <a:r>
              <a:rPr lang="en-US" sz="3000" spc="300">
                <a:solidFill>
                  <a:srgbClr val="000000"/>
                </a:solidFill>
                <a:latin typeface="Lato Semi-Bold"/>
              </a:rPr>
              <a:t>StatefulWidget</a:t>
            </a:r>
            <a:r>
              <a:rPr lang="en-US" sz="3000" spc="300">
                <a:solidFill>
                  <a:srgbClr val="000000"/>
                </a:solidFill>
                <a:latin typeface="Lato"/>
              </a:rPr>
              <a:t> para controlar o estado dos itens sendo arrastados e do destino do arrastar e soltar. Isso geralmente envolve atualizar o estado quando os itens são arrastados ou soltos e refletir essas mudanças na interface do usuário.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665606" y="3412693"/>
            <a:ext cx="6593694" cy="5404420"/>
          </a:xfrm>
          <a:custGeom>
            <a:avLst/>
            <a:gdLst/>
            <a:ahLst/>
            <a:cxnLst/>
            <a:rect r="r" b="b" t="t" l="l"/>
            <a:pathLst>
              <a:path h="5404420" w="6593694">
                <a:moveTo>
                  <a:pt x="0" y="0"/>
                </a:moveTo>
                <a:lnTo>
                  <a:pt x="6593694" y="0"/>
                </a:lnTo>
                <a:lnTo>
                  <a:pt x="6593694" y="5404421"/>
                </a:lnTo>
                <a:lnTo>
                  <a:pt x="0" y="5404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91721" y="379832"/>
            <a:ext cx="127045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Drag and Drop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6673" y="1578814"/>
            <a:ext cx="16442627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 spc="290">
                <a:solidFill>
                  <a:srgbClr val="000000"/>
                </a:solidFill>
                <a:latin typeface="Lato"/>
              </a:rPr>
              <a:t>No exemplo </a:t>
            </a:r>
            <a:r>
              <a:rPr lang="en-US" sz="2900" spc="290">
                <a:solidFill>
                  <a:srgbClr val="000000"/>
                </a:solidFill>
                <a:latin typeface="Lato Bold"/>
              </a:rPr>
              <a:t>DragAndDrop.dart</a:t>
            </a:r>
            <a:r>
              <a:rPr lang="en-US" sz="2900" spc="290">
                <a:solidFill>
                  <a:srgbClr val="000000"/>
                </a:solidFill>
                <a:latin typeface="Lato"/>
              </a:rPr>
              <a:t>, temos uma interface onde o usuário pode arrastar itens coloridos para uma área de destino. Quando um item é solto na área de destino, a cor desse item é exibida nessa área.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6673" y="3346018"/>
            <a:ext cx="9434138" cy="197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sz="2800" spc="280">
                <a:solidFill>
                  <a:srgbClr val="000000"/>
                </a:solidFill>
                <a:latin typeface="Lato"/>
              </a:rPr>
              <a:t>Cada </a:t>
            </a:r>
            <a:r>
              <a:rPr lang="en-US" sz="2800" spc="280">
                <a:solidFill>
                  <a:srgbClr val="000000"/>
                </a:solidFill>
                <a:latin typeface="Lato Bold"/>
              </a:rPr>
              <a:t>Draggable</a:t>
            </a:r>
            <a:r>
              <a:rPr lang="en-US" sz="2800" spc="280">
                <a:solidFill>
                  <a:srgbClr val="000000"/>
                </a:solidFill>
                <a:latin typeface="Lato"/>
              </a:rPr>
              <a:t> representa um item arrastável com uma cor específica. Eles têm um child que é exibido normalmente e um </a:t>
            </a:r>
            <a:r>
              <a:rPr lang="en-US" sz="2800" spc="280">
                <a:solidFill>
                  <a:srgbClr val="000000"/>
                </a:solidFill>
                <a:latin typeface="Lato Bold"/>
              </a:rPr>
              <a:t>feedback</a:t>
            </a:r>
            <a:r>
              <a:rPr lang="en-US" sz="2800" spc="280">
                <a:solidFill>
                  <a:srgbClr val="000000"/>
                </a:solidFill>
                <a:latin typeface="Lato"/>
              </a:rPr>
              <a:t> que é exibido durante o arrasto.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096991" y="3390316"/>
            <a:ext cx="9847419" cy="5486419"/>
          </a:xfrm>
          <a:custGeom>
            <a:avLst/>
            <a:gdLst/>
            <a:ahLst/>
            <a:cxnLst/>
            <a:rect r="r" b="b" t="t" l="l"/>
            <a:pathLst>
              <a:path h="5486419" w="9847419">
                <a:moveTo>
                  <a:pt x="0" y="0"/>
                </a:moveTo>
                <a:lnTo>
                  <a:pt x="9847420" y="0"/>
                </a:lnTo>
                <a:lnTo>
                  <a:pt x="9847420" y="5486419"/>
                </a:lnTo>
                <a:lnTo>
                  <a:pt x="0" y="5486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91721" y="379832"/>
            <a:ext cx="127045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Drag and Drop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218" y="3333166"/>
            <a:ext cx="7794864" cy="4274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65870" indent="-388623" lvl="2">
              <a:lnSpc>
                <a:spcPts val="3780"/>
              </a:lnSpc>
              <a:buFont typeface="Arial"/>
              <a:buChar char="⚬"/>
            </a:pPr>
            <a:r>
              <a:rPr lang="en-US" sz="2700" spc="270">
                <a:solidFill>
                  <a:srgbClr val="000000"/>
                </a:solidFill>
                <a:latin typeface="Lato Bold"/>
              </a:rPr>
              <a:t>onAccept</a:t>
            </a:r>
            <a:r>
              <a:rPr lang="en-US" sz="2700" spc="270">
                <a:solidFill>
                  <a:srgbClr val="000000"/>
                </a:solidFill>
                <a:latin typeface="Lato"/>
              </a:rPr>
              <a:t>: Atualiza o estado caughtColor com a cor do item arrastado e solto.</a:t>
            </a:r>
          </a:p>
          <a:p>
            <a:pPr algn="just" marL="1165870" indent="-388623" lvl="2">
              <a:lnSpc>
                <a:spcPts val="3780"/>
              </a:lnSpc>
              <a:buFont typeface="Arial"/>
              <a:buChar char="⚬"/>
            </a:pPr>
            <a:r>
              <a:rPr lang="en-US" sz="2700" spc="270">
                <a:solidFill>
                  <a:srgbClr val="000000"/>
                </a:solidFill>
                <a:latin typeface="Lato Bold"/>
              </a:rPr>
              <a:t>builder</a:t>
            </a:r>
            <a:r>
              <a:rPr lang="en-US" sz="2700" spc="270">
                <a:solidFill>
                  <a:srgbClr val="000000"/>
                </a:solidFill>
                <a:latin typeface="Lato"/>
              </a:rPr>
              <a:t>: Constrói a interface do alvo. Se não houver itens arrastáveis aceitos, o alvo exibirá o texto "Arraste aqui!". Caso contrário, exibirá o texto "Solte para colorir!".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1521" y="1739075"/>
            <a:ext cx="16917779" cy="1481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sz="2800" spc="280">
                <a:solidFill>
                  <a:srgbClr val="000000"/>
                </a:solidFill>
                <a:latin typeface="Lato Bold"/>
              </a:rPr>
              <a:t>DragTarget</a:t>
            </a:r>
            <a:r>
              <a:rPr lang="en-US" sz="2800" spc="280">
                <a:solidFill>
                  <a:srgbClr val="000000"/>
                </a:solidFill>
                <a:latin typeface="Lato"/>
              </a:rPr>
              <a:t>: É o widget que define a área onde os itens arrastáveis podem ser soltos. Ele tem um callback onAccept que é chamado quando um item é solto com sucesso no alvo. Ele também tem um builder que é usado para construir a interface do alvo.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16673" y="2570141"/>
            <a:ext cx="3463234" cy="6225323"/>
          </a:xfrm>
          <a:custGeom>
            <a:avLst/>
            <a:gdLst/>
            <a:ahLst/>
            <a:cxnLst/>
            <a:rect r="r" b="b" t="t" l="l"/>
            <a:pathLst>
              <a:path h="6225323" w="3463234">
                <a:moveTo>
                  <a:pt x="0" y="0"/>
                </a:moveTo>
                <a:lnTo>
                  <a:pt x="3463235" y="0"/>
                </a:lnTo>
                <a:lnTo>
                  <a:pt x="3463235" y="6225323"/>
                </a:lnTo>
                <a:lnTo>
                  <a:pt x="0" y="6225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51549" y="2572273"/>
            <a:ext cx="3404139" cy="6223191"/>
          </a:xfrm>
          <a:custGeom>
            <a:avLst/>
            <a:gdLst/>
            <a:ahLst/>
            <a:cxnLst/>
            <a:rect r="r" b="b" t="t" l="l"/>
            <a:pathLst>
              <a:path h="6223191" w="3404139">
                <a:moveTo>
                  <a:pt x="0" y="0"/>
                </a:moveTo>
                <a:lnTo>
                  <a:pt x="3404139" y="0"/>
                </a:lnTo>
                <a:lnTo>
                  <a:pt x="3404139" y="6223191"/>
                </a:lnTo>
                <a:lnTo>
                  <a:pt x="0" y="6223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29975" y="2561626"/>
            <a:ext cx="3460892" cy="6233839"/>
          </a:xfrm>
          <a:custGeom>
            <a:avLst/>
            <a:gdLst/>
            <a:ahLst/>
            <a:cxnLst/>
            <a:rect r="r" b="b" t="t" l="l"/>
            <a:pathLst>
              <a:path h="6233839" w="3460892">
                <a:moveTo>
                  <a:pt x="0" y="0"/>
                </a:moveTo>
                <a:lnTo>
                  <a:pt x="3460891" y="0"/>
                </a:lnTo>
                <a:lnTo>
                  <a:pt x="3460891" y="6233838"/>
                </a:lnTo>
                <a:lnTo>
                  <a:pt x="0" y="623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91721" y="379832"/>
            <a:ext cx="127045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Drag and Drop</a:t>
            </a:r>
          </a:p>
        </p:txBody>
      </p:sp>
      <p:grpSp>
        <p:nvGrpSpPr>
          <p:cNvPr name="Group 8" id="8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16086" y="379832"/>
            <a:ext cx="8855829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6673" y="1687967"/>
            <a:ext cx="16442627" cy="320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Building user interfaces with Flutter.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&lt;https://docs.flutter.dev/ui&gt;. Acesso em: 05 abr. 2024.</a:t>
            </a:r>
          </a:p>
          <a:p>
            <a:pPr algn="just">
              <a:lnSpc>
                <a:spcPts val="4227"/>
              </a:lnSpc>
            </a:pPr>
          </a:p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An in-depth dive into implementing swipe-to-dismiss in Flutter.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&lt;https://medium.com/flutter-community/an-in-depth-dive-into-implementing-swipe-to-dismiss-in-flutter-41b9007f1e0&gt;. Acesso em: 14 abr. 2024.</a:t>
            </a:r>
          </a:p>
        </p:txBody>
      </p:sp>
      <p:grpSp>
        <p:nvGrpSpPr>
          <p:cNvPr name="Group 4" id="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914844" y="6337413"/>
            <a:ext cx="10458313" cy="2226367"/>
          </a:xfrm>
          <a:custGeom>
            <a:avLst/>
            <a:gdLst/>
            <a:ahLst/>
            <a:cxnLst/>
            <a:rect r="r" b="b" t="t" l="l"/>
            <a:pathLst>
              <a:path h="2226367" w="10458313">
                <a:moveTo>
                  <a:pt x="0" y="0"/>
                </a:moveTo>
                <a:lnTo>
                  <a:pt x="10458312" y="0"/>
                </a:lnTo>
                <a:lnTo>
                  <a:pt x="10458312" y="2226367"/>
                </a:lnTo>
                <a:lnTo>
                  <a:pt x="0" y="2226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58873" y="389357"/>
            <a:ext cx="1097025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5999" spc="299">
                <a:solidFill>
                  <a:srgbClr val="2B4A9D"/>
                </a:solidFill>
                <a:latin typeface="Poppins Ultra-Bold"/>
              </a:rPr>
              <a:t>CheckBox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3480" y="2020683"/>
            <a:ext cx="17241040" cy="346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 spc="330">
                <a:solidFill>
                  <a:srgbClr val="000000"/>
                </a:solidFill>
                <a:latin typeface="Lato"/>
              </a:rPr>
              <a:t>O checkbox é um elemento de interface gráfica que permite aos usuários selecionar uma ou mais opções de um conjunto de opções.</a:t>
            </a:r>
          </a:p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 spc="330">
                <a:solidFill>
                  <a:srgbClr val="000000"/>
                </a:solidFill>
                <a:latin typeface="Lato"/>
              </a:rPr>
              <a:t>Ele é frequentemente representado por uma caixa que pode ser marcada (ativada) ou desmarcada (desativada).</a:t>
            </a:r>
          </a:p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 spc="330">
                <a:solidFill>
                  <a:srgbClr val="000000"/>
                </a:solidFill>
                <a:latin typeface="Lato"/>
              </a:rPr>
              <a:t>Geralmente, é usado em formulários, configurações e outras interfaces onde o usuário precisa fazer uma escolha binária entre duas opções.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535062" y="3899562"/>
            <a:ext cx="9217877" cy="5648021"/>
          </a:xfrm>
          <a:custGeom>
            <a:avLst/>
            <a:gdLst/>
            <a:ahLst/>
            <a:cxnLst/>
            <a:rect r="r" b="b" t="t" l="l"/>
            <a:pathLst>
              <a:path h="5648021" w="9217877">
                <a:moveTo>
                  <a:pt x="0" y="0"/>
                </a:moveTo>
                <a:lnTo>
                  <a:pt x="9217876" y="0"/>
                </a:lnTo>
                <a:lnTo>
                  <a:pt x="9217876" y="5648021"/>
                </a:lnTo>
                <a:lnTo>
                  <a:pt x="0" y="5648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58873" y="389357"/>
            <a:ext cx="1097025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5999" spc="299">
                <a:solidFill>
                  <a:srgbClr val="2B4A9D"/>
                </a:solidFill>
                <a:latin typeface="Poppins Ultra-Bold"/>
              </a:rPr>
              <a:t>CheckBox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3028" y="1569289"/>
            <a:ext cx="16896272" cy="215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93" indent="-334646" lvl="1">
              <a:lnSpc>
                <a:spcPts val="4340"/>
              </a:lnSpc>
              <a:buFont typeface="Arial"/>
              <a:buChar char="•"/>
            </a:pPr>
            <a:r>
              <a:rPr lang="en-US" sz="3100" spc="310">
                <a:solidFill>
                  <a:srgbClr val="000000"/>
                </a:solidFill>
                <a:latin typeface="Lato"/>
              </a:rPr>
              <a:t>Neste exemplo, criamos um checkbox que inicialmente não está marcado (false). E após o usuário selecioná-lo, é exibida uma SnackBar informando ao usuário que ele aceitou os termos e condições.</a:t>
            </a:r>
          </a:p>
          <a:p>
            <a:pPr algn="just" marL="669293" indent="-334646" lvl="1">
              <a:lnSpc>
                <a:spcPts val="4340"/>
              </a:lnSpc>
              <a:buFont typeface="Arial"/>
              <a:buChar char="•"/>
            </a:pPr>
            <a:r>
              <a:rPr lang="en-US" sz="3100" spc="310">
                <a:solidFill>
                  <a:srgbClr val="000000"/>
                </a:solidFill>
                <a:latin typeface="Lato"/>
              </a:rPr>
              <a:t>Acesse o exemplo completo no arquivo </a:t>
            </a:r>
            <a:r>
              <a:rPr lang="en-US" sz="3100" spc="310">
                <a:solidFill>
                  <a:srgbClr val="000000"/>
                </a:solidFill>
                <a:latin typeface="Lato Bold"/>
              </a:rPr>
              <a:t>Checkbox.dart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208272" y="2292224"/>
            <a:ext cx="3970487" cy="7108621"/>
          </a:xfrm>
          <a:custGeom>
            <a:avLst/>
            <a:gdLst/>
            <a:ahLst/>
            <a:cxnLst/>
            <a:rect r="r" b="b" t="t" l="l"/>
            <a:pathLst>
              <a:path h="7108621" w="3970487">
                <a:moveTo>
                  <a:pt x="0" y="0"/>
                </a:moveTo>
                <a:lnTo>
                  <a:pt x="3970487" y="0"/>
                </a:lnTo>
                <a:lnTo>
                  <a:pt x="3970487" y="7108622"/>
                </a:lnTo>
                <a:lnTo>
                  <a:pt x="0" y="7108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98" r="0" b="-129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39806" y="2292224"/>
            <a:ext cx="3976610" cy="7108621"/>
          </a:xfrm>
          <a:custGeom>
            <a:avLst/>
            <a:gdLst/>
            <a:ahLst/>
            <a:cxnLst/>
            <a:rect r="r" b="b" t="t" l="l"/>
            <a:pathLst>
              <a:path h="7108621" w="3976610">
                <a:moveTo>
                  <a:pt x="0" y="0"/>
                </a:moveTo>
                <a:lnTo>
                  <a:pt x="3976610" y="0"/>
                </a:lnTo>
                <a:lnTo>
                  <a:pt x="3976610" y="7108622"/>
                </a:lnTo>
                <a:lnTo>
                  <a:pt x="0" y="71086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31" r="0" b="-163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58873" y="389357"/>
            <a:ext cx="1097025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5999" spc="299">
                <a:solidFill>
                  <a:srgbClr val="2B4A9D"/>
                </a:solidFill>
                <a:latin typeface="Poppins Ultra-Bold"/>
              </a:rPr>
              <a:t>CheckBox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3028" y="1569289"/>
            <a:ext cx="84032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Telas da aplicação: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16673" y="1996926"/>
            <a:ext cx="16442627" cy="391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Os radio buttons são widgets de interface gráfica que permitem aos usuários selecionar uma opção exclusiva de um conjunto de opções.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Eles são representados por círculos que podem ser selecionados (ativados) e desativados.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 principal diferença entre radio buttons e checkboxes é que, enquanto os radio buttons permitem apenas uma escolha exclusiva de um conjunto de opções, os checkboxs permitem múltiplas escolhas.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58873" y="379832"/>
            <a:ext cx="1097025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Radio Buttons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84349" y="6263966"/>
            <a:ext cx="4919301" cy="3160637"/>
          </a:xfrm>
          <a:custGeom>
            <a:avLst/>
            <a:gdLst/>
            <a:ahLst/>
            <a:cxnLst/>
            <a:rect r="r" b="b" t="t" l="l"/>
            <a:pathLst>
              <a:path h="3160637" w="4919301">
                <a:moveTo>
                  <a:pt x="0" y="0"/>
                </a:moveTo>
                <a:lnTo>
                  <a:pt x="4919302" y="0"/>
                </a:lnTo>
                <a:lnTo>
                  <a:pt x="4919302" y="3160637"/>
                </a:lnTo>
                <a:lnTo>
                  <a:pt x="0" y="3160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891" r="0" b="-146419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16673" y="1996926"/>
            <a:ext cx="16442627" cy="616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No exemplo </a:t>
            </a:r>
            <a:r>
              <a:rPr lang="en-US" sz="3200" spc="320">
                <a:solidFill>
                  <a:srgbClr val="000000"/>
                </a:solidFill>
                <a:latin typeface="Lato Bold"/>
              </a:rPr>
              <a:t>RadioButton.dart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, cada opção de entrega é representada por um ListTile, que inclui um título descritivo e um Radio. Os radio buttons são representados pelo widget Radio&lt;int&gt;, onde int é o tipo de valor associado a cada opção.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Cada radio button tem um groupValue, que é usado para agrupar os radio buttons e garantir que apenas um deles seja selecionado por vez.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O onChanged é um callback que é chamado quando o estado do radio button é alterado. Ele atualiza a variável opcaoEntrega usando setState para refletir a nova seleção.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No final da tela, há um botão que após o usuário pressioná-lo será exibida a entrega escolhida.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58873" y="379832"/>
            <a:ext cx="1097025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Radio Buttons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2336844"/>
            <a:ext cx="7440048" cy="5874645"/>
          </a:xfrm>
          <a:custGeom>
            <a:avLst/>
            <a:gdLst/>
            <a:ahLst/>
            <a:cxnLst/>
            <a:rect r="r" b="b" t="t" l="l"/>
            <a:pathLst>
              <a:path h="5874645" w="7440048">
                <a:moveTo>
                  <a:pt x="0" y="0"/>
                </a:moveTo>
                <a:lnTo>
                  <a:pt x="7440048" y="0"/>
                </a:lnTo>
                <a:lnTo>
                  <a:pt x="7440048" y="5874645"/>
                </a:lnTo>
                <a:lnTo>
                  <a:pt x="0" y="5874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927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93087" y="2998725"/>
            <a:ext cx="8066213" cy="4550883"/>
          </a:xfrm>
          <a:custGeom>
            <a:avLst/>
            <a:gdLst/>
            <a:ahLst/>
            <a:cxnLst/>
            <a:rect r="r" b="b" t="t" l="l"/>
            <a:pathLst>
              <a:path h="4550883" w="8066213">
                <a:moveTo>
                  <a:pt x="0" y="0"/>
                </a:moveTo>
                <a:lnTo>
                  <a:pt x="8066213" y="0"/>
                </a:lnTo>
                <a:lnTo>
                  <a:pt x="8066213" y="4550883"/>
                </a:lnTo>
                <a:lnTo>
                  <a:pt x="0" y="4550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689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58873" y="379832"/>
            <a:ext cx="1097025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Radio Buttons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33346" y="2724085"/>
            <a:ext cx="3456819" cy="6254184"/>
          </a:xfrm>
          <a:custGeom>
            <a:avLst/>
            <a:gdLst/>
            <a:ahLst/>
            <a:cxnLst/>
            <a:rect r="r" b="b" t="t" l="l"/>
            <a:pathLst>
              <a:path h="6254184" w="3456819">
                <a:moveTo>
                  <a:pt x="0" y="0"/>
                </a:moveTo>
                <a:lnTo>
                  <a:pt x="3456820" y="0"/>
                </a:lnTo>
                <a:lnTo>
                  <a:pt x="3456820" y="6254184"/>
                </a:lnTo>
                <a:lnTo>
                  <a:pt x="0" y="6254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06226" y="2724085"/>
            <a:ext cx="3485075" cy="6254184"/>
          </a:xfrm>
          <a:custGeom>
            <a:avLst/>
            <a:gdLst/>
            <a:ahLst/>
            <a:cxnLst/>
            <a:rect r="r" b="b" t="t" l="l"/>
            <a:pathLst>
              <a:path h="6254184" w="3485075">
                <a:moveTo>
                  <a:pt x="0" y="0"/>
                </a:moveTo>
                <a:lnTo>
                  <a:pt x="3485075" y="0"/>
                </a:lnTo>
                <a:lnTo>
                  <a:pt x="3485075" y="6254184"/>
                </a:lnTo>
                <a:lnTo>
                  <a:pt x="0" y="6254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34178" y="2724085"/>
            <a:ext cx="3494368" cy="6254184"/>
          </a:xfrm>
          <a:custGeom>
            <a:avLst/>
            <a:gdLst/>
            <a:ahLst/>
            <a:cxnLst/>
            <a:rect r="r" b="b" t="t" l="l"/>
            <a:pathLst>
              <a:path h="6254184" w="3494368">
                <a:moveTo>
                  <a:pt x="0" y="0"/>
                </a:moveTo>
                <a:lnTo>
                  <a:pt x="3494368" y="0"/>
                </a:lnTo>
                <a:lnTo>
                  <a:pt x="3494368" y="6254184"/>
                </a:lnTo>
                <a:lnTo>
                  <a:pt x="0" y="6254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58873" y="379832"/>
            <a:ext cx="1097025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Radio Buttons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3028" y="1569289"/>
            <a:ext cx="84032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Telas da aplicação: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DAF-XfFka0w</dc:identifier>
  <dcterms:modified xsi:type="dcterms:W3CDTF">2011-08-01T06:04:30Z</dcterms:modified>
  <cp:revision>1</cp:revision>
  <dc:title>Aula14-Componentes de Formulários</dc:title>
</cp:coreProperties>
</file>