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ato" charset="1" panose="020F0502020204030203"/>
      <p:regular r:id="rId10"/>
    </p:embeddedFont>
    <p:embeddedFont>
      <p:font typeface="Lato Bold" charset="1" panose="020F0502020204030203"/>
      <p:regular r:id="rId11"/>
    </p:embeddedFont>
    <p:embeddedFont>
      <p:font typeface="Lato Italics" charset="1" panose="020F0502020204030203"/>
      <p:regular r:id="rId12"/>
    </p:embeddedFont>
    <p:embeddedFont>
      <p:font typeface="Lato Bold Italics" charset="1" panose="020F0502020204030203"/>
      <p:regular r:id="rId13"/>
    </p:embeddedFont>
    <p:embeddedFont>
      <p:font typeface="Poppins" charset="1" panose="00000500000000000000"/>
      <p:regular r:id="rId14"/>
    </p:embeddedFont>
    <p:embeddedFont>
      <p:font typeface="Poppins Bold" charset="1" panose="00000800000000000000"/>
      <p:regular r:id="rId15"/>
    </p:embeddedFont>
    <p:embeddedFont>
      <p:font typeface="Poppins Italics" charset="1" panose="00000500000000000000"/>
      <p:regular r:id="rId16"/>
    </p:embeddedFont>
    <p:embeddedFont>
      <p:font typeface="Poppins Bold Italics" charset="1" panose="00000800000000000000"/>
      <p:regular r:id="rId17"/>
    </p:embeddedFont>
    <p:embeddedFont>
      <p:font typeface="Poppins Thin" charset="1" panose="00000300000000000000"/>
      <p:regular r:id="rId18"/>
    </p:embeddedFont>
    <p:embeddedFont>
      <p:font typeface="Poppins Thin Italics" charset="1" panose="00000300000000000000"/>
      <p:regular r:id="rId19"/>
    </p:embeddedFont>
    <p:embeddedFont>
      <p:font typeface="Poppins Extra-Light" charset="1" panose="00000300000000000000"/>
      <p:regular r:id="rId20"/>
    </p:embeddedFont>
    <p:embeddedFont>
      <p:font typeface="Poppins Extra-Light Italics" charset="1" panose="00000300000000000000"/>
      <p:regular r:id="rId21"/>
    </p:embeddedFont>
    <p:embeddedFont>
      <p:font typeface="Poppins Light" charset="1" panose="00000400000000000000"/>
      <p:regular r:id="rId22"/>
    </p:embeddedFont>
    <p:embeddedFont>
      <p:font typeface="Poppins Light Italics" charset="1" panose="00000400000000000000"/>
      <p:regular r:id="rId23"/>
    </p:embeddedFont>
    <p:embeddedFont>
      <p:font typeface="Poppins Medium" charset="1" panose="00000600000000000000"/>
      <p:regular r:id="rId24"/>
    </p:embeddedFont>
    <p:embeddedFont>
      <p:font typeface="Poppins Medium Italics" charset="1" panose="00000600000000000000"/>
      <p:regular r:id="rId25"/>
    </p:embeddedFont>
    <p:embeddedFont>
      <p:font typeface="Poppins Semi-Bold" charset="1" panose="00000700000000000000"/>
      <p:regular r:id="rId26"/>
    </p:embeddedFont>
    <p:embeddedFont>
      <p:font typeface="Poppins Semi-Bold Italics" charset="1" panose="00000700000000000000"/>
      <p:regular r:id="rId27"/>
    </p:embeddedFont>
    <p:embeddedFont>
      <p:font typeface="Poppins Ultra-Bold" charset="1" panose="00000900000000000000"/>
      <p:regular r:id="rId28"/>
    </p:embeddedFont>
    <p:embeddedFont>
      <p:font typeface="Poppins Ultra-Bold Italics" charset="1" panose="00000900000000000000"/>
      <p:regular r:id="rId29"/>
    </p:embeddedFont>
    <p:embeddedFont>
      <p:font typeface="Poppins Heavy" charset="1" panose="00000A00000000000000"/>
      <p:regular r:id="rId30"/>
    </p:embeddedFont>
    <p:embeddedFont>
      <p:font typeface="Poppins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0126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20126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5151" y="4571985"/>
            <a:ext cx="12859928" cy="2247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1"/>
              </a:lnSpc>
            </a:pPr>
            <a:r>
              <a:rPr lang="en-US" sz="8001" spc="400">
                <a:solidFill>
                  <a:srgbClr val="2B4A9D"/>
                </a:solidFill>
                <a:latin typeface="Poppins Bold"/>
              </a:rPr>
              <a:t>Componentes de Formulários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151" y="7260387"/>
            <a:ext cx="1261637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Apresentado por: Eliane Dantas e Natalia Costa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4134433" y="1004889"/>
            <a:ext cx="12993464" cy="2102579"/>
          </a:xfrm>
          <a:custGeom>
            <a:avLst/>
            <a:gdLst/>
            <a:ahLst/>
            <a:cxnLst/>
            <a:rect r="r" b="b" t="t" l="l"/>
            <a:pathLst>
              <a:path h="2102579" w="12993464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16086" y="379832"/>
            <a:ext cx="8855829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Referências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6673" y="1687967"/>
            <a:ext cx="16442627" cy="1604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7"/>
              </a:lnSpc>
            </a:pPr>
            <a:r>
              <a:rPr lang="en-US" sz="2799" spc="139">
                <a:solidFill>
                  <a:srgbClr val="000000"/>
                </a:solidFill>
                <a:latin typeface="Poppins Bold"/>
              </a:rPr>
              <a:t>Building user interfaces with Flutter.</a:t>
            </a:r>
            <a:r>
              <a:rPr lang="en-US" sz="2799" spc="139">
                <a:solidFill>
                  <a:srgbClr val="000000"/>
                </a:solidFill>
                <a:latin typeface="Poppins"/>
              </a:rPr>
              <a:t> Disponível em: &lt;https://docs.flutter.dev/ui&gt;. Acesso em: 24 mar. 2024.</a:t>
            </a:r>
          </a:p>
          <a:p>
            <a:pPr algn="just">
              <a:lnSpc>
                <a:spcPts val="4227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6816" y="0"/>
            <a:ext cx="452408" cy="10287000"/>
            <a:chOff x="0" y="0"/>
            <a:chExt cx="165040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040" cy="3752726"/>
            </a:xfrm>
            <a:custGeom>
              <a:avLst/>
              <a:gdLst/>
              <a:ahLst/>
              <a:cxnLst/>
              <a:rect r="r" b="b" t="t" l="l"/>
              <a:pathLst>
                <a:path h="3752726" w="165040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53310" cy="11492046"/>
            </a:xfrm>
            <a:custGeom>
              <a:avLst/>
              <a:gdLst/>
              <a:ahLst/>
              <a:cxnLst/>
              <a:rect r="r" b="b" t="t" l="l"/>
              <a:pathLst>
                <a:path h="11492046" w="2353310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123218" y="878380"/>
            <a:ext cx="7020782" cy="895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name="Group 15" id="15"/>
          <p:cNvGrpSpPr/>
          <p:nvPr/>
        </p:nvGrpSpPr>
        <p:grpSpPr>
          <a:xfrm rot="-5400000">
            <a:off x="568482" y="2158202"/>
            <a:ext cx="829509" cy="1966473"/>
            <a:chOff x="0" y="0"/>
            <a:chExt cx="2354580" cy="558188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7" id="17"/>
          <p:cNvGrpSpPr/>
          <p:nvPr/>
        </p:nvGrpSpPr>
        <p:grpSpPr>
          <a:xfrm rot="-5400000">
            <a:off x="568482" y="3194238"/>
            <a:ext cx="829509" cy="1966473"/>
            <a:chOff x="0" y="0"/>
            <a:chExt cx="2354580" cy="558188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9" id="19"/>
          <p:cNvGrpSpPr/>
          <p:nvPr/>
        </p:nvGrpSpPr>
        <p:grpSpPr>
          <a:xfrm rot="-5400000">
            <a:off x="568482" y="4233296"/>
            <a:ext cx="829509" cy="1966473"/>
            <a:chOff x="0" y="0"/>
            <a:chExt cx="2354580" cy="558188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123218" y="5960317"/>
            <a:ext cx="734333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Scrollbar (Barra de rolagem)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23858" y="4920424"/>
            <a:ext cx="734269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DropdownButton (ComboBox)</a:t>
            </a:r>
          </a:p>
        </p:txBody>
      </p:sp>
      <p:grpSp>
        <p:nvGrpSpPr>
          <p:cNvPr name="Group 23" id="23"/>
          <p:cNvGrpSpPr/>
          <p:nvPr/>
        </p:nvGrpSpPr>
        <p:grpSpPr>
          <a:xfrm rot="-5400000">
            <a:off x="568482" y="5272355"/>
            <a:ext cx="829509" cy="1966473"/>
            <a:chOff x="0" y="0"/>
            <a:chExt cx="2354580" cy="558188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2123858" y="6998541"/>
            <a:ext cx="812388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Swipe para remoção de itens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123858" y="3882200"/>
            <a:ext cx="734333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Radio Buttons</a:t>
            </a:r>
          </a:p>
        </p:txBody>
      </p:sp>
      <p:grpSp>
        <p:nvGrpSpPr>
          <p:cNvPr name="Group 27" id="27"/>
          <p:cNvGrpSpPr/>
          <p:nvPr/>
        </p:nvGrpSpPr>
        <p:grpSpPr>
          <a:xfrm rot="-5400000">
            <a:off x="568482" y="6311413"/>
            <a:ext cx="829509" cy="1966473"/>
            <a:chOff x="0" y="0"/>
            <a:chExt cx="2354580" cy="558188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29" id="29"/>
          <p:cNvGrpSpPr/>
          <p:nvPr/>
        </p:nvGrpSpPr>
        <p:grpSpPr>
          <a:xfrm rot="-5400000">
            <a:off x="568482" y="7350472"/>
            <a:ext cx="829509" cy="1966473"/>
            <a:chOff x="0" y="0"/>
            <a:chExt cx="2354580" cy="558188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2123858" y="8038434"/>
            <a:ext cx="812388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Drag and Drop (Arrastar e soltar)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123218" y="2839530"/>
            <a:ext cx="734333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Checkbox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914844" y="6337413"/>
            <a:ext cx="10458313" cy="2226367"/>
          </a:xfrm>
          <a:custGeom>
            <a:avLst/>
            <a:gdLst/>
            <a:ahLst/>
            <a:cxnLst/>
            <a:rect r="r" b="b" t="t" l="l"/>
            <a:pathLst>
              <a:path h="2226367" w="10458313">
                <a:moveTo>
                  <a:pt x="0" y="0"/>
                </a:moveTo>
                <a:lnTo>
                  <a:pt x="10458312" y="0"/>
                </a:lnTo>
                <a:lnTo>
                  <a:pt x="10458312" y="2226367"/>
                </a:lnTo>
                <a:lnTo>
                  <a:pt x="0" y="2226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58873" y="389357"/>
            <a:ext cx="1097025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5999" spc="299">
                <a:solidFill>
                  <a:srgbClr val="2B4A9D"/>
                </a:solidFill>
                <a:latin typeface="Poppins Ultra-Bold"/>
              </a:rPr>
              <a:t>CheckBox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3480" y="2020683"/>
            <a:ext cx="17241040" cy="3469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 spc="330">
                <a:solidFill>
                  <a:srgbClr val="000000"/>
                </a:solidFill>
                <a:latin typeface="Lato"/>
              </a:rPr>
              <a:t>O checkbox é um elemento de interface gráfica que permite aos usuários selecionar uma ou mais opções de um conjunto de opções.</a:t>
            </a:r>
          </a:p>
          <a:p>
            <a:pPr algn="just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 spc="330">
                <a:solidFill>
                  <a:srgbClr val="000000"/>
                </a:solidFill>
                <a:latin typeface="Lato"/>
              </a:rPr>
              <a:t>Ele é frequentemente representado por uma caixa que pode ser marcada (ativada) ou desmarcada (desativada).</a:t>
            </a:r>
          </a:p>
          <a:p>
            <a:pPr algn="just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 spc="330">
                <a:solidFill>
                  <a:srgbClr val="000000"/>
                </a:solidFill>
                <a:latin typeface="Lato"/>
              </a:rPr>
              <a:t>Geralmente, é usado em formulários, configurações e outras interfaces onde o usuário precisa fazer uma escolha binária entre duas opções.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277964" y="4018350"/>
            <a:ext cx="9732072" cy="5963081"/>
          </a:xfrm>
          <a:custGeom>
            <a:avLst/>
            <a:gdLst/>
            <a:ahLst/>
            <a:cxnLst/>
            <a:rect r="r" b="b" t="t" l="l"/>
            <a:pathLst>
              <a:path h="5963081" w="9732072">
                <a:moveTo>
                  <a:pt x="0" y="0"/>
                </a:moveTo>
                <a:lnTo>
                  <a:pt x="9732072" y="0"/>
                </a:lnTo>
                <a:lnTo>
                  <a:pt x="9732072" y="5963081"/>
                </a:lnTo>
                <a:lnTo>
                  <a:pt x="0" y="5963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58873" y="389357"/>
            <a:ext cx="1097025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5999" spc="299">
                <a:solidFill>
                  <a:srgbClr val="2B4A9D"/>
                </a:solidFill>
                <a:latin typeface="Poppins Ultra-Bold"/>
              </a:rPr>
              <a:t>CheckBox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3028" y="1569289"/>
            <a:ext cx="16896272" cy="223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Neste exemplo, criamos um checkbox que inicialmente não está marcado (false). E após o usuário selecioná-lo, é exibida uma SnackBar informando ao usuário que ele aceitou os termos e condições.</a:t>
            </a:r>
          </a:p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Acesse o exemplo completo no arquivo </a:t>
            </a:r>
            <a:r>
              <a:rPr lang="en-US" sz="3200" spc="320">
                <a:solidFill>
                  <a:srgbClr val="000000"/>
                </a:solidFill>
                <a:latin typeface="Lato Bold"/>
              </a:rPr>
              <a:t>Checkbox.dart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208272" y="2149679"/>
            <a:ext cx="3970487" cy="7108621"/>
          </a:xfrm>
          <a:custGeom>
            <a:avLst/>
            <a:gdLst/>
            <a:ahLst/>
            <a:cxnLst/>
            <a:rect r="r" b="b" t="t" l="l"/>
            <a:pathLst>
              <a:path h="7108621" w="3970487">
                <a:moveTo>
                  <a:pt x="0" y="0"/>
                </a:moveTo>
                <a:lnTo>
                  <a:pt x="3970487" y="0"/>
                </a:lnTo>
                <a:lnTo>
                  <a:pt x="3970487" y="7108621"/>
                </a:lnTo>
                <a:lnTo>
                  <a:pt x="0" y="7108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98" r="0" b="-129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16049" y="2149679"/>
            <a:ext cx="3976610" cy="7108621"/>
          </a:xfrm>
          <a:custGeom>
            <a:avLst/>
            <a:gdLst/>
            <a:ahLst/>
            <a:cxnLst/>
            <a:rect r="r" b="b" t="t" l="l"/>
            <a:pathLst>
              <a:path h="7108621" w="3976610">
                <a:moveTo>
                  <a:pt x="0" y="0"/>
                </a:moveTo>
                <a:lnTo>
                  <a:pt x="3976609" y="0"/>
                </a:lnTo>
                <a:lnTo>
                  <a:pt x="3976609" y="7108621"/>
                </a:lnTo>
                <a:lnTo>
                  <a:pt x="0" y="71086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31" r="0" b="-163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58873" y="389357"/>
            <a:ext cx="1097025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5999" spc="299">
                <a:solidFill>
                  <a:srgbClr val="2B4A9D"/>
                </a:solidFill>
                <a:latin typeface="Poppins Ultra-Bold"/>
              </a:rPr>
              <a:t>CheckBox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3028" y="1569289"/>
            <a:ext cx="84032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Telas da aplicação: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16673" y="1996926"/>
            <a:ext cx="16442627" cy="391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Os radio buttons são widgets de interface gráfica que permitem aos usuários selecionar uma opção exclusiva de um conjunto de opções.</a:t>
            </a:r>
          </a:p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Eles são representados por círculos que podem ser selecionados (ativados) e desativados.</a:t>
            </a:r>
          </a:p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A principal diferença entre radio buttons e checkboxes é que, enquanto os radio buttons permitem apenas uma escolha exclusiva de um conjunto de opções, os checkboxs permitem múltiplas escolhas.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661139" y="6116957"/>
            <a:ext cx="4753695" cy="3746802"/>
          </a:xfrm>
          <a:custGeom>
            <a:avLst/>
            <a:gdLst/>
            <a:ahLst/>
            <a:cxnLst/>
            <a:rect r="r" b="b" t="t" l="l"/>
            <a:pathLst>
              <a:path h="3746802" w="4753695">
                <a:moveTo>
                  <a:pt x="0" y="0"/>
                </a:moveTo>
                <a:lnTo>
                  <a:pt x="4753695" y="0"/>
                </a:lnTo>
                <a:lnTo>
                  <a:pt x="4753695" y="3746802"/>
                </a:lnTo>
                <a:lnTo>
                  <a:pt x="0" y="3746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58873" y="379832"/>
            <a:ext cx="10970254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Radio Buttons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33346" y="2724085"/>
            <a:ext cx="3456819" cy="6254184"/>
          </a:xfrm>
          <a:custGeom>
            <a:avLst/>
            <a:gdLst/>
            <a:ahLst/>
            <a:cxnLst/>
            <a:rect r="r" b="b" t="t" l="l"/>
            <a:pathLst>
              <a:path h="6254184" w="3456819">
                <a:moveTo>
                  <a:pt x="0" y="0"/>
                </a:moveTo>
                <a:lnTo>
                  <a:pt x="3456820" y="0"/>
                </a:lnTo>
                <a:lnTo>
                  <a:pt x="3456820" y="6254184"/>
                </a:lnTo>
                <a:lnTo>
                  <a:pt x="0" y="6254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06226" y="2724085"/>
            <a:ext cx="3485075" cy="6254184"/>
          </a:xfrm>
          <a:custGeom>
            <a:avLst/>
            <a:gdLst/>
            <a:ahLst/>
            <a:cxnLst/>
            <a:rect r="r" b="b" t="t" l="l"/>
            <a:pathLst>
              <a:path h="6254184" w="3485075">
                <a:moveTo>
                  <a:pt x="0" y="0"/>
                </a:moveTo>
                <a:lnTo>
                  <a:pt x="3485075" y="0"/>
                </a:lnTo>
                <a:lnTo>
                  <a:pt x="3485075" y="6254184"/>
                </a:lnTo>
                <a:lnTo>
                  <a:pt x="0" y="62541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34178" y="2724085"/>
            <a:ext cx="3494368" cy="6254184"/>
          </a:xfrm>
          <a:custGeom>
            <a:avLst/>
            <a:gdLst/>
            <a:ahLst/>
            <a:cxnLst/>
            <a:rect r="r" b="b" t="t" l="l"/>
            <a:pathLst>
              <a:path h="6254184" w="3494368">
                <a:moveTo>
                  <a:pt x="0" y="0"/>
                </a:moveTo>
                <a:lnTo>
                  <a:pt x="3494368" y="0"/>
                </a:lnTo>
                <a:lnTo>
                  <a:pt x="3494368" y="6254184"/>
                </a:lnTo>
                <a:lnTo>
                  <a:pt x="0" y="62541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58873" y="379832"/>
            <a:ext cx="10970254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Radio Buttons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3028" y="1569289"/>
            <a:ext cx="84032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Telas da aplicação: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616506" y="4889528"/>
            <a:ext cx="3054987" cy="4606348"/>
          </a:xfrm>
          <a:custGeom>
            <a:avLst/>
            <a:gdLst/>
            <a:ahLst/>
            <a:cxnLst/>
            <a:rect r="r" b="b" t="t" l="l"/>
            <a:pathLst>
              <a:path h="4606348" w="3054987">
                <a:moveTo>
                  <a:pt x="0" y="0"/>
                </a:moveTo>
                <a:lnTo>
                  <a:pt x="3054988" y="0"/>
                </a:lnTo>
                <a:lnTo>
                  <a:pt x="3054988" y="4606348"/>
                </a:lnTo>
                <a:lnTo>
                  <a:pt x="0" y="4606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47623" y="405549"/>
            <a:ext cx="12592754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5800" spc="290">
                <a:solidFill>
                  <a:srgbClr val="2B4A9D"/>
                </a:solidFill>
                <a:latin typeface="Poppins Ultra-Bold"/>
              </a:rPr>
              <a:t>DropdownButton (ComboBox)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7461" y="1569289"/>
            <a:ext cx="16637320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No Flutter, o DropdownButton é um widget que permite aos usuários selecionar uma opção de um menu suspenso. Ele é semelhante a uma caixa de combinação (combobox) em outras plataformas e é útil quando há um conjunto de opções disponíveis e apenas uma delas pode ser selecionada de cada vez.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2165554"/>
            <a:ext cx="3604267" cy="6516252"/>
          </a:xfrm>
          <a:custGeom>
            <a:avLst/>
            <a:gdLst/>
            <a:ahLst/>
            <a:cxnLst/>
            <a:rect r="r" b="b" t="t" l="l"/>
            <a:pathLst>
              <a:path h="6516252" w="3604267">
                <a:moveTo>
                  <a:pt x="0" y="0"/>
                </a:moveTo>
                <a:lnTo>
                  <a:pt x="3604267" y="0"/>
                </a:lnTo>
                <a:lnTo>
                  <a:pt x="3604267" y="6516251"/>
                </a:lnTo>
                <a:lnTo>
                  <a:pt x="0" y="65162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80667" y="2165554"/>
            <a:ext cx="3598848" cy="6532455"/>
          </a:xfrm>
          <a:custGeom>
            <a:avLst/>
            <a:gdLst/>
            <a:ahLst/>
            <a:cxnLst/>
            <a:rect r="r" b="b" t="t" l="l"/>
            <a:pathLst>
              <a:path h="6532455" w="3598848">
                <a:moveTo>
                  <a:pt x="0" y="0"/>
                </a:moveTo>
                <a:lnTo>
                  <a:pt x="3598849" y="0"/>
                </a:lnTo>
                <a:lnTo>
                  <a:pt x="3598849" y="6532454"/>
                </a:lnTo>
                <a:lnTo>
                  <a:pt x="0" y="65324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526504" y="2154989"/>
            <a:ext cx="3665404" cy="6543020"/>
          </a:xfrm>
          <a:custGeom>
            <a:avLst/>
            <a:gdLst/>
            <a:ahLst/>
            <a:cxnLst/>
            <a:rect r="r" b="b" t="t" l="l"/>
            <a:pathLst>
              <a:path h="6543020" w="3665404">
                <a:moveTo>
                  <a:pt x="0" y="0"/>
                </a:moveTo>
                <a:lnTo>
                  <a:pt x="3665404" y="0"/>
                </a:lnTo>
                <a:lnTo>
                  <a:pt x="3665404" y="6543019"/>
                </a:lnTo>
                <a:lnTo>
                  <a:pt x="0" y="65430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47623" y="405549"/>
            <a:ext cx="12592754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5800" spc="290">
                <a:solidFill>
                  <a:srgbClr val="2B4A9D"/>
                </a:solidFill>
                <a:latin typeface="Poppins Ultra-Bold"/>
              </a:rPr>
              <a:t>DropdownButton (ComboBox)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DAF-XfFka0w</dc:identifier>
  <dcterms:modified xsi:type="dcterms:W3CDTF">2011-08-01T06:04:30Z</dcterms:modified>
  <cp:revision>1</cp:revision>
  <dc:title>Aula14-Componentes de Formulários</dc:title>
</cp:coreProperties>
</file>