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2"/>
    <p:sldId id="257" r:id="rId33"/>
    <p:sldId id="258" r:id="rId34"/>
    <p:sldId id="259" r:id="rId35"/>
    <p:sldId id="260" r:id="rId36"/>
    <p:sldId id="261" r:id="rId37"/>
    <p:sldId id="262" r:id="rId38"/>
    <p:sldId id="263" r:id="rId39"/>
    <p:sldId id="264" r:id="rId40"/>
    <p:sldId id="265" r:id="rId41"/>
    <p:sldId id="266" r:id="rId42"/>
    <p:sldId id="267" r:id="rId43"/>
    <p:sldId id="268" r:id="rId44"/>
    <p:sldId id="269" r:id="rId45"/>
    <p:sldId id="270" r:id="rId46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Lato" charset="1" panose="020F0502020204030203"/>
      <p:regular r:id="rId10"/>
    </p:embeddedFont>
    <p:embeddedFont>
      <p:font typeface="Lato Bold" charset="1" panose="020F0502020204030203"/>
      <p:regular r:id="rId11"/>
    </p:embeddedFont>
    <p:embeddedFont>
      <p:font typeface="Lato Italics" charset="1" panose="020F0502020204030203"/>
      <p:regular r:id="rId12"/>
    </p:embeddedFont>
    <p:embeddedFont>
      <p:font typeface="Lato Bold Italics" charset="1" panose="020F0502020204030203"/>
      <p:regular r:id="rId13"/>
    </p:embeddedFont>
    <p:embeddedFont>
      <p:font typeface="Poppins" charset="1" panose="00000500000000000000"/>
      <p:regular r:id="rId14"/>
    </p:embeddedFont>
    <p:embeddedFont>
      <p:font typeface="Poppins Bold" charset="1" panose="00000800000000000000"/>
      <p:regular r:id="rId15"/>
    </p:embeddedFont>
    <p:embeddedFont>
      <p:font typeface="Poppins Italics" charset="1" panose="00000500000000000000"/>
      <p:regular r:id="rId16"/>
    </p:embeddedFont>
    <p:embeddedFont>
      <p:font typeface="Poppins Bold Italics" charset="1" panose="00000800000000000000"/>
      <p:regular r:id="rId17"/>
    </p:embeddedFont>
    <p:embeddedFont>
      <p:font typeface="Poppins Thin" charset="1" panose="00000300000000000000"/>
      <p:regular r:id="rId18"/>
    </p:embeddedFont>
    <p:embeddedFont>
      <p:font typeface="Poppins Thin Italics" charset="1" panose="00000300000000000000"/>
      <p:regular r:id="rId19"/>
    </p:embeddedFont>
    <p:embeddedFont>
      <p:font typeface="Poppins Extra-Light" charset="1" panose="00000300000000000000"/>
      <p:regular r:id="rId20"/>
    </p:embeddedFont>
    <p:embeddedFont>
      <p:font typeface="Poppins Extra-Light Italics" charset="1" panose="00000300000000000000"/>
      <p:regular r:id="rId21"/>
    </p:embeddedFont>
    <p:embeddedFont>
      <p:font typeface="Poppins Light" charset="1" panose="00000400000000000000"/>
      <p:regular r:id="rId22"/>
    </p:embeddedFont>
    <p:embeddedFont>
      <p:font typeface="Poppins Light Italics" charset="1" panose="00000400000000000000"/>
      <p:regular r:id="rId23"/>
    </p:embeddedFont>
    <p:embeddedFont>
      <p:font typeface="Poppins Medium" charset="1" panose="00000600000000000000"/>
      <p:regular r:id="rId24"/>
    </p:embeddedFont>
    <p:embeddedFont>
      <p:font typeface="Poppins Medium Italics" charset="1" panose="00000600000000000000"/>
      <p:regular r:id="rId25"/>
    </p:embeddedFont>
    <p:embeddedFont>
      <p:font typeface="Poppins Semi-Bold" charset="1" panose="00000700000000000000"/>
      <p:regular r:id="rId26"/>
    </p:embeddedFont>
    <p:embeddedFont>
      <p:font typeface="Poppins Semi-Bold Italics" charset="1" panose="00000700000000000000"/>
      <p:regular r:id="rId27"/>
    </p:embeddedFont>
    <p:embeddedFont>
      <p:font typeface="Poppins Ultra-Bold" charset="1" panose="00000900000000000000"/>
      <p:regular r:id="rId28"/>
    </p:embeddedFont>
    <p:embeddedFont>
      <p:font typeface="Poppins Ultra-Bold Italics" charset="1" panose="00000900000000000000"/>
      <p:regular r:id="rId29"/>
    </p:embeddedFont>
    <p:embeddedFont>
      <p:font typeface="Poppins Heavy" charset="1" panose="00000A00000000000000"/>
      <p:regular r:id="rId30"/>
    </p:embeddedFont>
    <p:embeddedFont>
      <p:font typeface="Poppins Heavy Italics" charset="1" panose="00000A0000000000000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slides/slide1.xml" Type="http://schemas.openxmlformats.org/officeDocument/2006/relationships/slide"/><Relationship Id="rId33" Target="slides/slide2.xml" Type="http://schemas.openxmlformats.org/officeDocument/2006/relationships/slide"/><Relationship Id="rId34" Target="slides/slide3.xml" Type="http://schemas.openxmlformats.org/officeDocument/2006/relationships/slide"/><Relationship Id="rId35" Target="slides/slide4.xml" Type="http://schemas.openxmlformats.org/officeDocument/2006/relationships/slide"/><Relationship Id="rId36" Target="slides/slide5.xml" Type="http://schemas.openxmlformats.org/officeDocument/2006/relationships/slide"/><Relationship Id="rId37" Target="slides/slide6.xml" Type="http://schemas.openxmlformats.org/officeDocument/2006/relationships/slide"/><Relationship Id="rId38" Target="slides/slide7.xml" Type="http://schemas.openxmlformats.org/officeDocument/2006/relationships/slide"/><Relationship Id="rId39" Target="slides/slide8.xml" Type="http://schemas.openxmlformats.org/officeDocument/2006/relationships/slide"/><Relationship Id="rId4" Target="theme/theme1.xml" Type="http://schemas.openxmlformats.org/officeDocument/2006/relationships/theme"/><Relationship Id="rId40" Target="slides/slide9.xml" Type="http://schemas.openxmlformats.org/officeDocument/2006/relationships/slide"/><Relationship Id="rId41" Target="slides/slide10.xml" Type="http://schemas.openxmlformats.org/officeDocument/2006/relationships/slide"/><Relationship Id="rId42" Target="slides/slide11.xml" Type="http://schemas.openxmlformats.org/officeDocument/2006/relationships/slide"/><Relationship Id="rId43" Target="slides/slide12.xml" Type="http://schemas.openxmlformats.org/officeDocument/2006/relationships/slide"/><Relationship Id="rId44" Target="slides/slide13.xml" Type="http://schemas.openxmlformats.org/officeDocument/2006/relationships/slide"/><Relationship Id="rId45" Target="slides/slide14.xml" Type="http://schemas.openxmlformats.org/officeDocument/2006/relationships/slide"/><Relationship Id="rId46" Target="slides/slide15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name="Group 4" id="4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/>
          <p:nvPr/>
        </p:nvGrpSpPr>
        <p:grpSpPr>
          <a:xfrm rot="2700000">
            <a:off x="11951024" y="8497790"/>
            <a:ext cx="5218171" cy="6164339"/>
            <a:chOff x="0" y="0"/>
            <a:chExt cx="1620126" cy="19138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20126" cy="1913890"/>
            </a:xfrm>
            <a:custGeom>
              <a:avLst/>
              <a:gdLst/>
              <a:ahLst/>
              <a:cxnLst/>
              <a:rect r="r" b="b" t="t" l="l"/>
              <a:pathLst>
                <a:path h="1913890" w="1620126">
                  <a:moveTo>
                    <a:pt x="0" y="0"/>
                  </a:moveTo>
                  <a:lnTo>
                    <a:pt x="0" y="1913890"/>
                  </a:lnTo>
                  <a:lnTo>
                    <a:pt x="1620126" y="1913890"/>
                  </a:lnTo>
                  <a:lnTo>
                    <a:pt x="1620126" y="0"/>
                  </a:lnTo>
                  <a:lnTo>
                    <a:pt x="0" y="0"/>
                  </a:lnTo>
                  <a:close/>
                  <a:moveTo>
                    <a:pt x="1559166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559166" y="59690"/>
                  </a:lnTo>
                  <a:lnTo>
                    <a:pt x="1559166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785151" y="4571985"/>
            <a:ext cx="12859928" cy="2247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01"/>
              </a:lnSpc>
            </a:pPr>
            <a:r>
              <a:rPr lang="en-US" sz="8001" spc="400">
                <a:solidFill>
                  <a:srgbClr val="2B4A9D"/>
                </a:solidFill>
                <a:latin typeface="Poppins Bold"/>
              </a:rPr>
              <a:t>Armazenamento Interno com Arquivos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85151" y="7260387"/>
            <a:ext cx="1261637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spc="320">
                <a:solidFill>
                  <a:srgbClr val="000000"/>
                </a:solidFill>
                <a:latin typeface="Lato"/>
              </a:rPr>
              <a:t>Apresentado por: Eliane Dantas e Natalia Costa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-4134433" y="1004889"/>
            <a:ext cx="12993464" cy="2102579"/>
          </a:xfrm>
          <a:custGeom>
            <a:avLst/>
            <a:gdLst/>
            <a:ahLst/>
            <a:cxnLst/>
            <a:rect r="r" b="b" t="t" l="l"/>
            <a:pathLst>
              <a:path h="2102579" w="12993464">
                <a:moveTo>
                  <a:pt x="0" y="0"/>
                </a:moveTo>
                <a:lnTo>
                  <a:pt x="12993465" y="0"/>
                </a:lnTo>
                <a:lnTo>
                  <a:pt x="12993465" y="2102578"/>
                </a:lnTo>
                <a:lnTo>
                  <a:pt x="0" y="21025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0" y="0"/>
            <a:ext cx="541602" cy="10287000"/>
            <a:chOff x="0" y="0"/>
            <a:chExt cx="157867" cy="299846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57867" cy="2998468"/>
            </a:xfrm>
            <a:custGeom>
              <a:avLst/>
              <a:gdLst/>
              <a:ahLst/>
              <a:cxnLst/>
              <a:rect r="r" b="b" t="t" l="l"/>
              <a:pathLst>
                <a:path h="2998468" w="157867">
                  <a:moveTo>
                    <a:pt x="0" y="0"/>
                  </a:moveTo>
                  <a:lnTo>
                    <a:pt x="157867" y="0"/>
                  </a:lnTo>
                  <a:lnTo>
                    <a:pt x="157867" y="2998468"/>
                  </a:lnTo>
                  <a:lnTo>
                    <a:pt x="0" y="2998468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520023" y="3409313"/>
            <a:ext cx="3247181" cy="6041503"/>
          </a:xfrm>
          <a:custGeom>
            <a:avLst/>
            <a:gdLst/>
            <a:ahLst/>
            <a:cxnLst/>
            <a:rect r="r" b="b" t="t" l="l"/>
            <a:pathLst>
              <a:path h="6041503" w="3247181">
                <a:moveTo>
                  <a:pt x="0" y="0"/>
                </a:moveTo>
                <a:lnTo>
                  <a:pt x="3247182" y="0"/>
                </a:lnTo>
                <a:lnTo>
                  <a:pt x="3247182" y="6041503"/>
                </a:lnTo>
                <a:lnTo>
                  <a:pt x="0" y="60415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6" t="0" r="-276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500880" y="3457105"/>
            <a:ext cx="3286241" cy="5993711"/>
          </a:xfrm>
          <a:custGeom>
            <a:avLst/>
            <a:gdLst/>
            <a:ahLst/>
            <a:cxnLst/>
            <a:rect r="r" b="b" t="t" l="l"/>
            <a:pathLst>
              <a:path h="5993711" w="3286241">
                <a:moveTo>
                  <a:pt x="0" y="0"/>
                </a:moveTo>
                <a:lnTo>
                  <a:pt x="3286240" y="0"/>
                </a:lnTo>
                <a:lnTo>
                  <a:pt x="3286240" y="5993711"/>
                </a:lnTo>
                <a:lnTo>
                  <a:pt x="0" y="59937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521244" y="3461277"/>
            <a:ext cx="3275068" cy="5989538"/>
          </a:xfrm>
          <a:custGeom>
            <a:avLst/>
            <a:gdLst/>
            <a:ahLst/>
            <a:cxnLst/>
            <a:rect r="r" b="b" t="t" l="l"/>
            <a:pathLst>
              <a:path h="5989538" w="3275068">
                <a:moveTo>
                  <a:pt x="0" y="0"/>
                </a:moveTo>
                <a:lnTo>
                  <a:pt x="3275068" y="0"/>
                </a:lnTo>
                <a:lnTo>
                  <a:pt x="3275068" y="5989539"/>
                </a:lnTo>
                <a:lnTo>
                  <a:pt x="0" y="59895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658873" y="379832"/>
            <a:ext cx="11499905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Aplicação Lista de Tarefas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47461" y="1569289"/>
            <a:ext cx="16637320" cy="1671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882" indent="-345441" lvl="1">
              <a:lnSpc>
                <a:spcPts val="4480"/>
              </a:lnSpc>
              <a:buFont typeface="Arial"/>
              <a:buChar char="•"/>
            </a:pPr>
            <a:r>
              <a:rPr lang="en-US" sz="3200" spc="320">
                <a:solidFill>
                  <a:srgbClr val="000000"/>
                </a:solidFill>
                <a:latin typeface="Lato"/>
              </a:rPr>
              <a:t>Baixe o arquivo lista_de_tarefas.dart, nessa aplicação foi utilizado armazenamento de arquivos para criar e salvar uma lista de tarefas simples, em um arquivo txt.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3023664" y="3602559"/>
            <a:ext cx="12240671" cy="5995431"/>
          </a:xfrm>
          <a:custGeom>
            <a:avLst/>
            <a:gdLst/>
            <a:ahLst/>
            <a:cxnLst/>
            <a:rect r="r" b="b" t="t" l="l"/>
            <a:pathLst>
              <a:path h="5995431" w="12240671">
                <a:moveTo>
                  <a:pt x="0" y="0"/>
                </a:moveTo>
                <a:lnTo>
                  <a:pt x="12240672" y="0"/>
                </a:lnTo>
                <a:lnTo>
                  <a:pt x="12240672" y="5995431"/>
                </a:lnTo>
                <a:lnTo>
                  <a:pt x="0" y="59954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658873" y="379832"/>
            <a:ext cx="11499905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Método _carregarTarefas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47461" y="1569289"/>
            <a:ext cx="16637320" cy="1671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882" indent="-345441" lvl="1">
              <a:lnSpc>
                <a:spcPts val="4480"/>
              </a:lnSpc>
              <a:buFont typeface="Arial"/>
              <a:buChar char="•"/>
            </a:pPr>
            <a:r>
              <a:rPr lang="en-US" sz="3200" spc="320">
                <a:solidFill>
                  <a:srgbClr val="000000"/>
                </a:solidFill>
                <a:latin typeface="Lato"/>
              </a:rPr>
              <a:t>Este método carrega as tarefas salvas de um arquivo de texto no armazenamento interno do dispositivo.</a:t>
            </a:r>
          </a:p>
          <a:p>
            <a:pPr algn="just" marL="690882" indent="-345441" lvl="1">
              <a:lnSpc>
                <a:spcPts val="4480"/>
              </a:lnSpc>
              <a:buFont typeface="Arial"/>
              <a:buChar char="•"/>
            </a:pPr>
            <a:r>
              <a:rPr lang="en-US" sz="3200" spc="320">
                <a:solidFill>
                  <a:srgbClr val="000000"/>
                </a:solidFill>
                <a:latin typeface="Lato"/>
              </a:rPr>
              <a:t>Caso o arquivo já exista, ele lê o conteúdo e atualiza a lista de tarefas.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3251243" y="4643592"/>
            <a:ext cx="12315165" cy="3890878"/>
          </a:xfrm>
          <a:custGeom>
            <a:avLst/>
            <a:gdLst/>
            <a:ahLst/>
            <a:cxnLst/>
            <a:rect r="r" b="b" t="t" l="l"/>
            <a:pathLst>
              <a:path h="3890878" w="12315165">
                <a:moveTo>
                  <a:pt x="0" y="0"/>
                </a:moveTo>
                <a:lnTo>
                  <a:pt x="12315165" y="0"/>
                </a:lnTo>
                <a:lnTo>
                  <a:pt x="12315165" y="3890879"/>
                </a:lnTo>
                <a:lnTo>
                  <a:pt x="0" y="38908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658873" y="379832"/>
            <a:ext cx="11499905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Método _salvarTarefas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23845" y="1809402"/>
            <a:ext cx="16637320" cy="2233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882" indent="-345441" lvl="1">
              <a:lnSpc>
                <a:spcPts val="4480"/>
              </a:lnSpc>
              <a:buFont typeface="Arial"/>
              <a:buChar char="•"/>
            </a:pPr>
            <a:r>
              <a:rPr lang="en-US" sz="3200" spc="320">
                <a:solidFill>
                  <a:srgbClr val="000000"/>
                </a:solidFill>
                <a:latin typeface="Lato"/>
              </a:rPr>
              <a:t>Este método salva as tarefas atuais em um arquivo de texto no armazenamento interno do dispositivo.</a:t>
            </a:r>
          </a:p>
          <a:p>
            <a:pPr algn="just" marL="690882" indent="-345441" lvl="1">
              <a:lnSpc>
                <a:spcPts val="4480"/>
              </a:lnSpc>
              <a:buFont typeface="Arial"/>
              <a:buChar char="•"/>
            </a:pPr>
            <a:r>
              <a:rPr lang="en-US" sz="3200" spc="320">
                <a:solidFill>
                  <a:srgbClr val="000000"/>
                </a:solidFill>
                <a:latin typeface="Lato"/>
              </a:rPr>
              <a:t>Ele converte a lista de tarefas em uma única string, separando as tarefas por quebras de linha.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3658873" y="379832"/>
            <a:ext cx="11499905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Método _adicionarTarefa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21980" y="2773709"/>
            <a:ext cx="16637320" cy="3357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882" indent="-345441" lvl="1">
              <a:lnSpc>
                <a:spcPts val="4480"/>
              </a:lnSpc>
              <a:buFont typeface="Arial"/>
              <a:buChar char="•"/>
            </a:pPr>
            <a:r>
              <a:rPr lang="en-US" sz="3200" spc="320">
                <a:solidFill>
                  <a:srgbClr val="000000"/>
                </a:solidFill>
                <a:latin typeface="Lato"/>
              </a:rPr>
              <a:t>Este método é chamado quando o usuário clica no botão flutuante “+” para adicionar uma nova tarefa.</a:t>
            </a:r>
          </a:p>
          <a:p>
            <a:pPr algn="just" marL="690882" indent="-345441" lvl="1">
              <a:lnSpc>
                <a:spcPts val="4480"/>
              </a:lnSpc>
              <a:buFont typeface="Arial"/>
              <a:buChar char="•"/>
            </a:pPr>
            <a:r>
              <a:rPr lang="en-US" sz="3200" spc="320">
                <a:solidFill>
                  <a:srgbClr val="000000"/>
                </a:solidFill>
                <a:latin typeface="Lato"/>
              </a:rPr>
              <a:t>Ele exibe um diálogo de alerta com um campo de texto para que o usuário insira a sua nova tarefa.</a:t>
            </a:r>
          </a:p>
          <a:p>
            <a:pPr algn="just" marL="690882" indent="-345441" lvl="1">
              <a:lnSpc>
                <a:spcPts val="4480"/>
              </a:lnSpc>
              <a:buFont typeface="Arial"/>
              <a:buChar char="•"/>
            </a:pPr>
            <a:r>
              <a:rPr lang="en-US" sz="3200" spc="320">
                <a:solidFill>
                  <a:srgbClr val="000000"/>
                </a:solidFill>
                <a:latin typeface="Lato"/>
              </a:rPr>
              <a:t>Então, após o usuário confirmar a adição da tarefa, ela é adicionada à lista, salva e o diálogo é fechado.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3768095" y="845216"/>
            <a:ext cx="8246546" cy="8596569"/>
          </a:xfrm>
          <a:custGeom>
            <a:avLst/>
            <a:gdLst/>
            <a:ahLst/>
            <a:cxnLst/>
            <a:rect r="r" b="b" t="t" l="l"/>
            <a:pathLst>
              <a:path h="8596569" w="8246546">
                <a:moveTo>
                  <a:pt x="0" y="0"/>
                </a:moveTo>
                <a:lnTo>
                  <a:pt x="8246545" y="0"/>
                </a:lnTo>
                <a:lnTo>
                  <a:pt x="8246545" y="8596568"/>
                </a:lnTo>
                <a:lnTo>
                  <a:pt x="0" y="85965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name="Group 7" id="7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716086" y="379832"/>
            <a:ext cx="8855829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Referências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16673" y="1687967"/>
            <a:ext cx="16442627" cy="42712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27"/>
              </a:lnSpc>
            </a:pPr>
            <a:r>
              <a:rPr lang="en-US" sz="2799" spc="139">
                <a:solidFill>
                  <a:srgbClr val="000000"/>
                </a:solidFill>
                <a:latin typeface="Poppins Bold"/>
              </a:rPr>
              <a:t>Building user interfaces with Flutter.</a:t>
            </a:r>
            <a:r>
              <a:rPr lang="en-US" sz="2799" spc="139">
                <a:solidFill>
                  <a:srgbClr val="000000"/>
                </a:solidFill>
                <a:latin typeface="Poppins"/>
              </a:rPr>
              <a:t> Disponível em: &lt;https://docs.flutter.dev/ui&gt;. Acesso em: 24 mar. 2024.</a:t>
            </a:r>
          </a:p>
          <a:p>
            <a:pPr algn="just">
              <a:lnSpc>
                <a:spcPts val="4227"/>
              </a:lnSpc>
            </a:pPr>
          </a:p>
          <a:p>
            <a:pPr algn="just">
              <a:lnSpc>
                <a:spcPts val="4227"/>
              </a:lnSpc>
            </a:pPr>
            <a:r>
              <a:rPr lang="en-US" sz="2799" spc="139">
                <a:solidFill>
                  <a:srgbClr val="000000"/>
                </a:solidFill>
                <a:latin typeface="Poppins"/>
              </a:rPr>
              <a:t>VIANA, G. </a:t>
            </a:r>
            <a:r>
              <a:rPr lang="en-US" sz="2799" spc="139">
                <a:solidFill>
                  <a:srgbClr val="000000"/>
                </a:solidFill>
                <a:latin typeface="Poppins Bold"/>
              </a:rPr>
              <a:t>Obtendo acesso às pastas de documentos e de armazenamento interno com o path_provider no Flutter.</a:t>
            </a:r>
            <a:r>
              <a:rPr lang="en-US" sz="2799" spc="139">
                <a:solidFill>
                  <a:srgbClr val="000000"/>
                </a:solidFill>
                <a:latin typeface="Poppins"/>
              </a:rPr>
              <a:t> Disponível em: &lt;https://medium.com/@gsvianna13/obtendo-acesso-%C3%A0s-pastas-de-documentos-e-armazenamento-interno-com-o-path-provider-no-flutter-6b68f11b5cfd&gt;. Acesso em: 24 mar. 2024.</a:t>
            </a:r>
          </a:p>
        </p:txBody>
      </p:sp>
      <p:grpSp>
        <p:nvGrpSpPr>
          <p:cNvPr name="Group 4" id="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76816" y="0"/>
            <a:ext cx="452408" cy="10287000"/>
            <a:chOff x="0" y="0"/>
            <a:chExt cx="165040" cy="37527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5040" cy="3752726"/>
            </a:xfrm>
            <a:custGeom>
              <a:avLst/>
              <a:gdLst/>
              <a:ahLst/>
              <a:cxnLst/>
              <a:rect r="r" b="b" t="t" l="l"/>
              <a:pathLst>
                <a:path h="3752726" w="165040">
                  <a:moveTo>
                    <a:pt x="0" y="0"/>
                  </a:moveTo>
                  <a:lnTo>
                    <a:pt x="165040" y="0"/>
                  </a:lnTo>
                  <a:lnTo>
                    <a:pt x="165040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name="Group 4" id="4"/>
          <p:cNvGrpSpPr/>
          <p:nvPr/>
        </p:nvGrpSpPr>
        <p:grpSpPr>
          <a:xfrm rot="-2700000">
            <a:off x="12190278" y="55428"/>
            <a:ext cx="10176144" cy="10176144"/>
            <a:chOff x="0" y="0"/>
            <a:chExt cx="1913890" cy="19138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name="Group 6" id="6"/>
          <p:cNvGrpSpPr/>
          <p:nvPr/>
        </p:nvGrpSpPr>
        <p:grpSpPr>
          <a:xfrm rot="2700000">
            <a:off x="12628620" y="445887"/>
            <a:ext cx="9395227" cy="9395227"/>
            <a:chOff x="0" y="0"/>
            <a:chExt cx="1913890" cy="19138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8" id="8"/>
          <p:cNvGrpSpPr/>
          <p:nvPr/>
        </p:nvGrpSpPr>
        <p:grpSpPr>
          <a:xfrm rot="2700000">
            <a:off x="11524419" y="8043030"/>
            <a:ext cx="6164339" cy="6164339"/>
            <a:chOff x="0" y="0"/>
            <a:chExt cx="1913890" cy="191389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name="Group 10" id="10"/>
          <p:cNvGrpSpPr/>
          <p:nvPr/>
        </p:nvGrpSpPr>
        <p:grpSpPr>
          <a:xfrm rot="2700000">
            <a:off x="11524419" y="-3920369"/>
            <a:ext cx="6164339" cy="6164339"/>
            <a:chOff x="0" y="0"/>
            <a:chExt cx="1913890" cy="191389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4980926" y="-2587876"/>
            <a:ext cx="1629197" cy="7951652"/>
            <a:chOff x="0" y="0"/>
            <a:chExt cx="2354580" cy="1149204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353310" cy="11492046"/>
            </a:xfrm>
            <a:custGeom>
              <a:avLst/>
              <a:gdLst/>
              <a:ahLst/>
              <a:cxnLst/>
              <a:rect r="r" b="b" t="t" l="l"/>
              <a:pathLst>
                <a:path h="11492046" w="2353310">
                  <a:moveTo>
                    <a:pt x="784860" y="11424736"/>
                  </a:moveTo>
                  <a:cubicBezTo>
                    <a:pt x="905510" y="11465376"/>
                    <a:pt x="1042670" y="11492046"/>
                    <a:pt x="1177290" y="11492046"/>
                  </a:cubicBezTo>
                  <a:cubicBezTo>
                    <a:pt x="1311910" y="11492046"/>
                    <a:pt x="1441450" y="11469186"/>
                    <a:pt x="1560830" y="11428546"/>
                  </a:cubicBezTo>
                  <a:cubicBezTo>
                    <a:pt x="1563370" y="11427276"/>
                    <a:pt x="1565910" y="11427276"/>
                    <a:pt x="1568450" y="11426006"/>
                  </a:cubicBezTo>
                  <a:cubicBezTo>
                    <a:pt x="2016760" y="11263446"/>
                    <a:pt x="2346960" y="10834186"/>
                    <a:pt x="2353310" y="103060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298100"/>
                  </a:lnTo>
                  <a:cubicBezTo>
                    <a:pt x="6350" y="10836726"/>
                    <a:pt x="331470" y="11265986"/>
                    <a:pt x="784860" y="11424736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2123218" y="878380"/>
            <a:ext cx="7020782" cy="895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FFFFFF"/>
                </a:solidFill>
                <a:latin typeface="Poppins Ultra-Bold"/>
              </a:rPr>
              <a:t>AGENDA</a:t>
            </a:r>
          </a:p>
        </p:txBody>
      </p:sp>
      <p:grpSp>
        <p:nvGrpSpPr>
          <p:cNvPr name="Group 15" id="15"/>
          <p:cNvGrpSpPr/>
          <p:nvPr/>
        </p:nvGrpSpPr>
        <p:grpSpPr>
          <a:xfrm rot="-5400000">
            <a:off x="568482" y="2158202"/>
            <a:ext cx="829509" cy="1966473"/>
            <a:chOff x="0" y="0"/>
            <a:chExt cx="2354580" cy="558188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353310" cy="5581882"/>
            </a:xfrm>
            <a:custGeom>
              <a:avLst/>
              <a:gdLst/>
              <a:ahLst/>
              <a:cxnLst/>
              <a:rect r="r" b="b" t="t" l="l"/>
              <a:pathLst>
                <a:path h="5581882" w="2353310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name="Group 17" id="17"/>
          <p:cNvGrpSpPr/>
          <p:nvPr/>
        </p:nvGrpSpPr>
        <p:grpSpPr>
          <a:xfrm rot="-5400000">
            <a:off x="568482" y="3194238"/>
            <a:ext cx="829509" cy="1966473"/>
            <a:chOff x="0" y="0"/>
            <a:chExt cx="2354580" cy="558188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353310" cy="5581882"/>
            </a:xfrm>
            <a:custGeom>
              <a:avLst/>
              <a:gdLst/>
              <a:ahLst/>
              <a:cxnLst/>
              <a:rect r="r" b="b" t="t" l="l"/>
              <a:pathLst>
                <a:path h="5581882" w="2353310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name="Group 19" id="19"/>
          <p:cNvGrpSpPr/>
          <p:nvPr/>
        </p:nvGrpSpPr>
        <p:grpSpPr>
          <a:xfrm rot="-5400000">
            <a:off x="568482" y="4233296"/>
            <a:ext cx="829509" cy="1966473"/>
            <a:chOff x="0" y="0"/>
            <a:chExt cx="2354580" cy="5581882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353310" cy="5581882"/>
            </a:xfrm>
            <a:custGeom>
              <a:avLst/>
              <a:gdLst/>
              <a:ahLst/>
              <a:cxnLst/>
              <a:rect r="r" b="b" t="t" l="l"/>
              <a:pathLst>
                <a:path h="5581882" w="2353310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2123218" y="2553429"/>
            <a:ext cx="7343333" cy="1109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spc="320">
                <a:solidFill>
                  <a:srgbClr val="2B4A9D"/>
                </a:solidFill>
                <a:latin typeface="Lato Bold"/>
              </a:rPr>
              <a:t>Como funciona o armazenamento interno com arquivos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123218" y="5960317"/>
            <a:ext cx="7343333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spc="320">
                <a:solidFill>
                  <a:srgbClr val="2B4A9D"/>
                </a:solidFill>
                <a:latin typeface="Lato Bold"/>
              </a:rPr>
              <a:t>Aplicação Lista de Tarefas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123858" y="4920424"/>
            <a:ext cx="7343333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spc="320">
                <a:solidFill>
                  <a:srgbClr val="2B4A9D"/>
                </a:solidFill>
                <a:latin typeface="Lato Bold"/>
              </a:rPr>
              <a:t>Classe File e Directory</a:t>
            </a:r>
          </a:p>
        </p:txBody>
      </p:sp>
      <p:grpSp>
        <p:nvGrpSpPr>
          <p:cNvPr name="Group 24" id="24"/>
          <p:cNvGrpSpPr/>
          <p:nvPr/>
        </p:nvGrpSpPr>
        <p:grpSpPr>
          <a:xfrm rot="-5400000">
            <a:off x="568482" y="5272355"/>
            <a:ext cx="829509" cy="1966473"/>
            <a:chOff x="0" y="0"/>
            <a:chExt cx="2354580" cy="5581882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353310" cy="5581882"/>
            </a:xfrm>
            <a:custGeom>
              <a:avLst/>
              <a:gdLst/>
              <a:ahLst/>
              <a:cxnLst/>
              <a:rect r="r" b="b" t="t" l="l"/>
              <a:pathLst>
                <a:path h="5581882" w="2353310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2123858" y="6998541"/>
            <a:ext cx="8123885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spc="320">
                <a:solidFill>
                  <a:srgbClr val="2B4A9D"/>
                </a:solidFill>
                <a:latin typeface="Lato Bold"/>
              </a:rPr>
              <a:t>Método _carregarTarefas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123858" y="3882200"/>
            <a:ext cx="7343333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spc="320">
                <a:solidFill>
                  <a:srgbClr val="2B4A9D"/>
                </a:solidFill>
                <a:latin typeface="Lato Bold"/>
              </a:rPr>
              <a:t>Pacote path_provider</a:t>
            </a:r>
          </a:p>
        </p:txBody>
      </p:sp>
      <p:grpSp>
        <p:nvGrpSpPr>
          <p:cNvPr name="Group 28" id="28"/>
          <p:cNvGrpSpPr/>
          <p:nvPr/>
        </p:nvGrpSpPr>
        <p:grpSpPr>
          <a:xfrm rot="-5400000">
            <a:off x="568482" y="6311413"/>
            <a:ext cx="829509" cy="1966473"/>
            <a:chOff x="0" y="0"/>
            <a:chExt cx="2354580" cy="5581882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2353310" cy="5581882"/>
            </a:xfrm>
            <a:custGeom>
              <a:avLst/>
              <a:gdLst/>
              <a:ahLst/>
              <a:cxnLst/>
              <a:rect r="r" b="b" t="t" l="l"/>
              <a:pathLst>
                <a:path h="5581882" w="2353310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name="Group 30" id="30"/>
          <p:cNvGrpSpPr/>
          <p:nvPr/>
        </p:nvGrpSpPr>
        <p:grpSpPr>
          <a:xfrm rot="-5400000">
            <a:off x="568482" y="7350472"/>
            <a:ext cx="829509" cy="1966473"/>
            <a:chOff x="0" y="0"/>
            <a:chExt cx="2354580" cy="5581882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2353310" cy="5581882"/>
            </a:xfrm>
            <a:custGeom>
              <a:avLst/>
              <a:gdLst/>
              <a:ahLst/>
              <a:cxnLst/>
              <a:rect r="r" b="b" t="t" l="l"/>
              <a:pathLst>
                <a:path h="5581882" w="2353310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TextBox 32" id="32"/>
          <p:cNvSpPr txBox="true"/>
          <p:nvPr/>
        </p:nvSpPr>
        <p:spPr>
          <a:xfrm rot="0">
            <a:off x="2123858" y="8038434"/>
            <a:ext cx="8123885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spc="320">
                <a:solidFill>
                  <a:srgbClr val="2B4A9D"/>
                </a:solidFill>
                <a:latin typeface="Lato Bold"/>
              </a:rPr>
              <a:t>Método _salvarTarefas </a:t>
            </a:r>
          </a:p>
        </p:txBody>
      </p:sp>
      <p:grpSp>
        <p:nvGrpSpPr>
          <p:cNvPr name="Group 33" id="33"/>
          <p:cNvGrpSpPr/>
          <p:nvPr/>
        </p:nvGrpSpPr>
        <p:grpSpPr>
          <a:xfrm rot="-5400000">
            <a:off x="568482" y="8389530"/>
            <a:ext cx="829509" cy="1966473"/>
            <a:chOff x="0" y="0"/>
            <a:chExt cx="2354580" cy="5581882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2353310" cy="5581882"/>
            </a:xfrm>
            <a:custGeom>
              <a:avLst/>
              <a:gdLst/>
              <a:ahLst/>
              <a:cxnLst/>
              <a:rect r="r" b="b" t="t" l="l"/>
              <a:pathLst>
                <a:path h="5581882" w="2353310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TextBox 35" id="35"/>
          <p:cNvSpPr txBox="true"/>
          <p:nvPr/>
        </p:nvSpPr>
        <p:spPr>
          <a:xfrm rot="0">
            <a:off x="2123858" y="9065745"/>
            <a:ext cx="8123885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spc="320">
                <a:solidFill>
                  <a:srgbClr val="2B4A9D"/>
                </a:solidFill>
                <a:latin typeface="Lato Bold"/>
              </a:rPr>
              <a:t>Método _adicionarTarefa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28700" y="389357"/>
            <a:ext cx="16230600" cy="1564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5600" spc="280">
                <a:solidFill>
                  <a:srgbClr val="2B4A9D"/>
                </a:solidFill>
                <a:latin typeface="Poppins Ultra-Bold"/>
              </a:rPr>
              <a:t>Como funciona o armazenamento interno com arquivos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43929" y="2674614"/>
            <a:ext cx="16815371" cy="4321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 spc="350">
                <a:solidFill>
                  <a:srgbClr val="000000"/>
                </a:solidFill>
                <a:latin typeface="Lato"/>
              </a:rPr>
              <a:t>O armazenamento interno com arquivos refere-se à capacidade de um aplicativo de armazenar dados localmente no dispositivo do usuário.</a:t>
            </a:r>
          </a:p>
          <a:p>
            <a:pPr algn="just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 spc="350">
                <a:solidFill>
                  <a:srgbClr val="000000"/>
                </a:solidFill>
                <a:latin typeface="Lato"/>
              </a:rPr>
              <a:t>Ao trabalhar com armazenamento interno de arquivos, os desenvolvedores têm acesso a um diretório privado específico para o aplicativo, onde podem ler e gravar arquivos sem a necessidade de permissões especiais do usuário.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4711109" y="6490068"/>
            <a:ext cx="8865781" cy="1725527"/>
          </a:xfrm>
          <a:custGeom>
            <a:avLst/>
            <a:gdLst/>
            <a:ahLst/>
            <a:cxnLst/>
            <a:rect r="r" b="b" t="t" l="l"/>
            <a:pathLst>
              <a:path h="1725527" w="8865781">
                <a:moveTo>
                  <a:pt x="0" y="0"/>
                </a:moveTo>
                <a:lnTo>
                  <a:pt x="8865782" y="0"/>
                </a:lnTo>
                <a:lnTo>
                  <a:pt x="8865782" y="1725527"/>
                </a:lnTo>
                <a:lnTo>
                  <a:pt x="0" y="17255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18459" r="0" b="-18459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658873" y="389357"/>
            <a:ext cx="10970254" cy="853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89"/>
              </a:lnSpc>
            </a:pPr>
            <a:r>
              <a:rPr lang="en-US" sz="5799" spc="289">
                <a:solidFill>
                  <a:srgbClr val="2B4A9D"/>
                </a:solidFill>
                <a:latin typeface="Poppins Ultra-Bold"/>
              </a:rPr>
              <a:t>Pacote path_provider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63028" y="1569289"/>
            <a:ext cx="16896272" cy="4050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12472" indent="-356236" lvl="1">
              <a:lnSpc>
                <a:spcPts val="4620"/>
              </a:lnSpc>
              <a:buFont typeface="Arial"/>
              <a:buChar char="•"/>
            </a:pPr>
            <a:r>
              <a:rPr lang="en-US" sz="3300" spc="330">
                <a:solidFill>
                  <a:srgbClr val="000000"/>
                </a:solidFill>
                <a:latin typeface="Lato"/>
              </a:rPr>
              <a:t>O path_provider é um pacote do Flutter que fornece acesso aos caminhos de armazenamento comuns em dispositivos móveis, como a pasta de documentos e a pasta de armazenamento interno. Ele é útil quando você precisa armazenar arquivos que devem ser acessíveis pelo usuário ou pelo aplicativo.</a:t>
            </a:r>
          </a:p>
          <a:p>
            <a:pPr algn="just" marL="712472" indent="-356236" lvl="1">
              <a:lnSpc>
                <a:spcPts val="4620"/>
              </a:lnSpc>
              <a:buFont typeface="Arial"/>
              <a:buChar char="•"/>
            </a:pPr>
            <a:r>
              <a:rPr lang="en-US" sz="3300" spc="330">
                <a:solidFill>
                  <a:srgbClr val="000000"/>
                </a:solidFill>
                <a:latin typeface="Lato"/>
              </a:rPr>
              <a:t>Para começar a usar o path_provider, primeiro você precisa adicioná-lo como dependência no seu arquivo pubspec.yaml: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3658873" y="379832"/>
            <a:ext cx="10970254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Classes File e Directory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74977" y="3161461"/>
            <a:ext cx="16442627" cy="349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63598" indent="-431799" lvl="1">
              <a:lnSpc>
                <a:spcPts val="5599"/>
              </a:lnSpc>
              <a:buFont typeface="Arial"/>
              <a:buChar char="•"/>
            </a:pPr>
            <a:r>
              <a:rPr lang="en-US" sz="3999" spc="399">
                <a:solidFill>
                  <a:srgbClr val="000000"/>
                </a:solidFill>
                <a:latin typeface="Lato"/>
              </a:rPr>
              <a:t>Algumas classes, como File e Directory, são essenciais para interagir com o sistema de arquivos do dispositivo e são frequentemente usadas ao desenvolver aplicativos que precisam ler, escrever ou manipular arquivos e diretórios.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3492570" y="379832"/>
            <a:ext cx="11302861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Classe File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63028" y="2285321"/>
            <a:ext cx="17096129" cy="6178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 spc="350">
                <a:solidFill>
                  <a:srgbClr val="000000"/>
                </a:solidFill>
                <a:latin typeface="Lato"/>
              </a:rPr>
              <a:t>A classe File é usada para representar um arquivo.</a:t>
            </a:r>
          </a:p>
          <a:p>
            <a:pPr algn="just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 spc="350">
                <a:solidFill>
                  <a:srgbClr val="000000"/>
                </a:solidFill>
                <a:latin typeface="Lato"/>
              </a:rPr>
              <a:t>Ela fornece métodos para ler, escrever, verificar a existência, excluir, renomear e obter informações sobre o arquivo (como tamanho e data de modificação), entre outras operações.</a:t>
            </a:r>
          </a:p>
          <a:p>
            <a:pPr algn="just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 spc="350">
                <a:solidFill>
                  <a:srgbClr val="000000"/>
                </a:solidFill>
                <a:latin typeface="Lato"/>
              </a:rPr>
              <a:t>Alguns dos métodos mais comuns da classe File incluem:</a:t>
            </a:r>
          </a:p>
          <a:p>
            <a:pPr algn="just" marL="1511301" indent="-503767" lvl="2">
              <a:lnSpc>
                <a:spcPts val="4900"/>
              </a:lnSpc>
              <a:buFont typeface="Arial"/>
              <a:buChar char="⚬"/>
            </a:pPr>
            <a:r>
              <a:rPr lang="en-US" sz="3500" spc="350">
                <a:solidFill>
                  <a:srgbClr val="000000"/>
                </a:solidFill>
                <a:latin typeface="Lato"/>
              </a:rPr>
              <a:t>exists(): Verifica se o arquivo existe.</a:t>
            </a:r>
          </a:p>
          <a:p>
            <a:pPr algn="just" marL="1511301" indent="-503767" lvl="2">
              <a:lnSpc>
                <a:spcPts val="4900"/>
              </a:lnSpc>
              <a:buFont typeface="Arial"/>
              <a:buChar char="⚬"/>
            </a:pPr>
            <a:r>
              <a:rPr lang="en-US" sz="3500" spc="350">
                <a:solidFill>
                  <a:srgbClr val="000000"/>
                </a:solidFill>
                <a:latin typeface="Lato"/>
              </a:rPr>
              <a:t>readAsString(): Lê o conteúdo do arquivo como uma string.</a:t>
            </a:r>
          </a:p>
          <a:p>
            <a:pPr algn="just" marL="1511301" indent="-503767" lvl="2">
              <a:lnSpc>
                <a:spcPts val="4900"/>
              </a:lnSpc>
              <a:buFont typeface="Arial"/>
              <a:buChar char="⚬"/>
            </a:pPr>
            <a:r>
              <a:rPr lang="en-US" sz="3500" spc="350">
                <a:solidFill>
                  <a:srgbClr val="000000"/>
                </a:solidFill>
                <a:latin typeface="Lato"/>
              </a:rPr>
              <a:t>writeAsString(): Escreve uma string no arquivo.</a:t>
            </a:r>
          </a:p>
          <a:p>
            <a:pPr algn="just" marL="1511301" indent="-503767" lvl="2">
              <a:lnSpc>
                <a:spcPts val="4900"/>
              </a:lnSpc>
              <a:buFont typeface="Arial"/>
              <a:buChar char="⚬"/>
            </a:pPr>
            <a:r>
              <a:rPr lang="en-US" sz="3500" spc="350">
                <a:solidFill>
                  <a:srgbClr val="000000"/>
                </a:solidFill>
                <a:latin typeface="Lato"/>
              </a:rPr>
              <a:t>delete(): Exclui o arquivo do sistema de arquivos.</a:t>
            </a:r>
          </a:p>
          <a:p>
            <a:pPr algn="just" marL="1511301" indent="-503767" lvl="2">
              <a:lnSpc>
                <a:spcPts val="4900"/>
              </a:lnSpc>
              <a:buFont typeface="Arial"/>
              <a:buChar char="⚬"/>
            </a:pPr>
            <a:r>
              <a:rPr lang="en-US" sz="3500" spc="350">
                <a:solidFill>
                  <a:srgbClr val="000000"/>
                </a:solidFill>
                <a:latin typeface="Lato"/>
              </a:rPr>
              <a:t>rename(): Renomeia o arquivo.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3983398" y="2305452"/>
            <a:ext cx="10321204" cy="6786545"/>
          </a:xfrm>
          <a:custGeom>
            <a:avLst/>
            <a:gdLst/>
            <a:ahLst/>
            <a:cxnLst/>
            <a:rect r="r" b="b" t="t" l="l"/>
            <a:pathLst>
              <a:path h="6786545" w="10321204">
                <a:moveTo>
                  <a:pt x="0" y="0"/>
                </a:moveTo>
                <a:lnTo>
                  <a:pt x="10321204" y="0"/>
                </a:lnTo>
                <a:lnTo>
                  <a:pt x="10321204" y="6786545"/>
                </a:lnTo>
                <a:lnTo>
                  <a:pt x="0" y="67865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492570" y="389357"/>
            <a:ext cx="11302861" cy="821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5600" spc="280">
                <a:solidFill>
                  <a:srgbClr val="2B4A9D"/>
                </a:solidFill>
                <a:latin typeface="Poppins Ultra-Bold"/>
              </a:rPr>
              <a:t>Classe File - Exemplo de uso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363028" y="2294846"/>
            <a:ext cx="16896272" cy="5043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882" indent="-345441" lvl="1">
              <a:lnSpc>
                <a:spcPts val="4480"/>
              </a:lnSpc>
              <a:buFont typeface="Arial"/>
              <a:buChar char="•"/>
            </a:pPr>
            <a:r>
              <a:rPr lang="en-US" sz="3200" spc="320">
                <a:solidFill>
                  <a:srgbClr val="000000"/>
                </a:solidFill>
                <a:latin typeface="Lato"/>
              </a:rPr>
              <a:t>A classe Directory é usada para representar um diretório no sistema de arquivos.</a:t>
            </a:r>
          </a:p>
          <a:p>
            <a:pPr algn="just" marL="690882" indent="-345441" lvl="1">
              <a:lnSpc>
                <a:spcPts val="4480"/>
              </a:lnSpc>
              <a:buFont typeface="Arial"/>
              <a:buChar char="•"/>
            </a:pPr>
            <a:r>
              <a:rPr lang="en-US" sz="3200" spc="320">
                <a:solidFill>
                  <a:srgbClr val="000000"/>
                </a:solidFill>
                <a:latin typeface="Lato"/>
              </a:rPr>
              <a:t>Ela fornece métodos para criar, listar, verificar a existência e excluir diretórios, entre outras operações.</a:t>
            </a:r>
          </a:p>
          <a:p>
            <a:pPr algn="just" marL="690882" indent="-345441" lvl="1">
              <a:lnSpc>
                <a:spcPts val="4480"/>
              </a:lnSpc>
              <a:buFont typeface="Arial"/>
              <a:buChar char="•"/>
            </a:pPr>
            <a:r>
              <a:rPr lang="en-US" sz="3200" spc="320">
                <a:solidFill>
                  <a:srgbClr val="000000"/>
                </a:solidFill>
                <a:latin typeface="Lato"/>
              </a:rPr>
              <a:t>Métodos:</a:t>
            </a:r>
          </a:p>
          <a:p>
            <a:pPr algn="just" marL="1381764" indent="-460588" lvl="2">
              <a:lnSpc>
                <a:spcPts val="4480"/>
              </a:lnSpc>
              <a:buFont typeface="Arial"/>
              <a:buChar char="⚬"/>
            </a:pPr>
            <a:r>
              <a:rPr lang="en-US" sz="3200" spc="320">
                <a:solidFill>
                  <a:srgbClr val="000000"/>
                </a:solidFill>
                <a:latin typeface="Lato"/>
              </a:rPr>
              <a:t>exists(): Verifica se o diretório existe.</a:t>
            </a:r>
          </a:p>
          <a:p>
            <a:pPr algn="just" marL="1381764" indent="-460588" lvl="2">
              <a:lnSpc>
                <a:spcPts val="4480"/>
              </a:lnSpc>
              <a:buFont typeface="Arial"/>
              <a:buChar char="⚬"/>
            </a:pPr>
            <a:r>
              <a:rPr lang="en-US" sz="3200" spc="320">
                <a:solidFill>
                  <a:srgbClr val="000000"/>
                </a:solidFill>
                <a:latin typeface="Lato"/>
              </a:rPr>
              <a:t>create(): Cria o diretório.</a:t>
            </a:r>
          </a:p>
          <a:p>
            <a:pPr algn="just" marL="1381764" indent="-460588" lvl="2">
              <a:lnSpc>
                <a:spcPts val="4480"/>
              </a:lnSpc>
              <a:buFont typeface="Arial"/>
              <a:buChar char="⚬"/>
            </a:pPr>
            <a:r>
              <a:rPr lang="en-US" sz="3200" spc="320">
                <a:solidFill>
                  <a:srgbClr val="000000"/>
                </a:solidFill>
                <a:latin typeface="Lato"/>
              </a:rPr>
              <a:t>list(): Lista o conteúdo do diretório.</a:t>
            </a:r>
          </a:p>
          <a:p>
            <a:pPr algn="just" marL="1381764" indent="-460588" lvl="2">
              <a:lnSpc>
                <a:spcPts val="4480"/>
              </a:lnSpc>
              <a:buFont typeface="Arial"/>
              <a:buChar char="⚬"/>
            </a:pPr>
            <a:r>
              <a:rPr lang="en-US" sz="3200" spc="320">
                <a:solidFill>
                  <a:srgbClr val="000000"/>
                </a:solidFill>
                <a:latin typeface="Lato"/>
              </a:rPr>
              <a:t>delete(): Exclui o diretório.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492570" y="379832"/>
            <a:ext cx="11302861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Classe Directory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3894791" y="2121630"/>
            <a:ext cx="10498418" cy="7136670"/>
          </a:xfrm>
          <a:custGeom>
            <a:avLst/>
            <a:gdLst/>
            <a:ahLst/>
            <a:cxnLst/>
            <a:rect r="r" b="b" t="t" l="l"/>
            <a:pathLst>
              <a:path h="7136670" w="10498418">
                <a:moveTo>
                  <a:pt x="0" y="0"/>
                </a:moveTo>
                <a:lnTo>
                  <a:pt x="10498418" y="0"/>
                </a:lnTo>
                <a:lnTo>
                  <a:pt x="10498418" y="7136670"/>
                </a:lnTo>
                <a:lnTo>
                  <a:pt x="0" y="71366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492570" y="389357"/>
            <a:ext cx="11302861" cy="1564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5600" spc="280">
                <a:solidFill>
                  <a:srgbClr val="2B4A9D"/>
                </a:solidFill>
                <a:latin typeface="Poppins Ultra-Bold"/>
              </a:rPr>
              <a:t>Classe Directory - Exemplo de uso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DAF-XfFka0w</dc:identifier>
  <dcterms:modified xsi:type="dcterms:W3CDTF">2011-08-01T06:04:30Z</dcterms:modified>
  <cp:revision>1</cp:revision>
  <dc:title>Aula12-Armazenamento Interno com Arquivos</dc:title>
</cp:coreProperties>
</file>