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93" r:id="rId5"/>
    <p:sldId id="294" r:id="rId6"/>
    <p:sldId id="286" r:id="rId7"/>
    <p:sldId id="290" r:id="rId8"/>
    <p:sldId id="285" r:id="rId9"/>
    <p:sldId id="287" r:id="rId10"/>
    <p:sldId id="296" r:id="rId11"/>
    <p:sldId id="297" r:id="rId12"/>
    <p:sldId id="298" r:id="rId13"/>
    <p:sldId id="299" r:id="rId14"/>
    <p:sldId id="288" r:id="rId15"/>
    <p:sldId id="292" r:id="rId16"/>
    <p:sldId id="302" r:id="rId17"/>
    <p:sldId id="300" r:id="rId18"/>
    <p:sldId id="304" r:id="rId19"/>
    <p:sldId id="289" r:id="rId20"/>
    <p:sldId id="291" r:id="rId21"/>
    <p:sldId id="303" r:id="rId22"/>
    <p:sldId id="280" r:id="rId23"/>
  </p:sldIdLst>
  <p:sldSz cx="18288000" cy="10287000"/>
  <p:notesSz cx="6858000" cy="9144000"/>
  <p:embeddedFontLst>
    <p:embeddedFont>
      <p:font typeface="Lato" panose="020B0604020202020204" charset="0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Poppins Bold" panose="020B0604020202020204" charset="0"/>
      <p:regular r:id="rId29"/>
    </p:embeddedFont>
    <p:embeddedFont>
      <p:font typeface="Poppins Ultra-Bold" panose="020B0604020202020204" charset="0"/>
      <p:regular r:id="rId30"/>
    </p:embeddedFont>
    <p:embeddedFont>
      <p:font typeface="Lato Bold" panose="020B0604020202020204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data-and-backend/state-mgmt/ephemeral-vs-app" TargetMode="External"/><Relationship Id="rId2" Type="http://schemas.openxmlformats.org/officeDocument/2006/relationships/hyperlink" Target="https://medium.com/@maizalouise/setstate-e-o-gerenciamento-de-estado-no-flutter-60128977d4d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alura.com.br/artigos/como-gerenciar-estados-com-flutter-provider" TargetMode="External"/><Relationship Id="rId5" Type="http://schemas.openxmlformats.org/officeDocument/2006/relationships/hyperlink" Target="https://docs.flutter.dev/data-and-backend/state-mgmt/simple" TargetMode="External"/><Relationship Id="rId4" Type="http://schemas.openxmlformats.org/officeDocument/2006/relationships/hyperlink" Target="https://www.alura.com.br/artigos/gerenciamento-de-estados-flutter-principais-ferramenta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1951024" y="8497790"/>
            <a:ext cx="5218171" cy="6164339"/>
            <a:chOff x="0" y="0"/>
            <a:chExt cx="1620126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0126" cy="1913890"/>
            </a:xfrm>
            <a:custGeom>
              <a:avLst/>
              <a:gdLst/>
              <a:ahLst/>
              <a:cxnLst/>
              <a:rect l="l" t="t" r="r" b="b"/>
              <a:pathLst>
                <a:path w="1620126" h="1913890">
                  <a:moveTo>
                    <a:pt x="0" y="0"/>
                  </a:moveTo>
                  <a:lnTo>
                    <a:pt x="0" y="1913890"/>
                  </a:lnTo>
                  <a:lnTo>
                    <a:pt x="1620126" y="1913890"/>
                  </a:lnTo>
                  <a:lnTo>
                    <a:pt x="1620126" y="0"/>
                  </a:lnTo>
                  <a:lnTo>
                    <a:pt x="0" y="0"/>
                  </a:lnTo>
                  <a:close/>
                  <a:moveTo>
                    <a:pt x="1559166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559166" y="59690"/>
                  </a:lnTo>
                  <a:lnTo>
                    <a:pt x="1559166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779737" y="4610100"/>
            <a:ext cx="13335015" cy="1427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600"/>
              </a:lnSpc>
            </a:pPr>
            <a:r>
              <a:rPr lang="pt-BR" sz="6000" spc="600" dirty="0" smtClean="0">
                <a:solidFill>
                  <a:srgbClr val="2B4A9D"/>
                </a:solidFill>
                <a:latin typeface="Poppins Bold"/>
              </a:rPr>
              <a:t>Manipulação de Estados</a:t>
            </a:r>
            <a:endParaRPr lang="en-US" sz="6000" spc="600" dirty="0">
              <a:solidFill>
                <a:srgbClr val="2B4A9D"/>
              </a:solidFill>
              <a:latin typeface="Poppi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14372" y="7555634"/>
            <a:ext cx="11682427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err="1" smtClean="0">
                <a:solidFill>
                  <a:srgbClr val="000000"/>
                </a:solidFill>
                <a:latin typeface="Lato"/>
              </a:rPr>
              <a:t>Apresentado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 smtClean="0">
                <a:solidFill>
                  <a:srgbClr val="000000"/>
                </a:solidFill>
                <a:latin typeface="Lato"/>
              </a:rPr>
              <a:t>por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: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E</a:t>
            </a:r>
            <a:r>
              <a:rPr lang="en-US" sz="3500" spc="350" dirty="0" err="1" smtClean="0">
                <a:solidFill>
                  <a:srgbClr val="000000"/>
                </a:solidFill>
                <a:latin typeface="Lato"/>
              </a:rPr>
              <a:t>liane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D</a:t>
            </a:r>
            <a:r>
              <a:rPr lang="en-US" sz="3500" spc="350" dirty="0" err="1" smtClean="0">
                <a:solidFill>
                  <a:srgbClr val="000000"/>
                </a:solidFill>
                <a:latin typeface="Lato"/>
              </a:rPr>
              <a:t>antas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 e Natalia 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C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osta</a:t>
            </a:r>
            <a:endParaRPr lang="en-US" sz="3500" spc="350" dirty="0">
              <a:solidFill>
                <a:srgbClr val="000000"/>
              </a:solidFill>
              <a:latin typeface="Lato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-4134433" y="1004889"/>
            <a:ext cx="12993464" cy="2102579"/>
          </a:xfrm>
          <a:custGeom>
            <a:avLst/>
            <a:gdLst/>
            <a:ahLst/>
            <a:cxnLst/>
            <a:rect l="l" t="t" r="r" b="b"/>
            <a:pathLst>
              <a:path w="12993464" h="2102579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0" y="0"/>
            <a:ext cx="541602" cy="10287000"/>
            <a:chOff x="0" y="0"/>
            <a:chExt cx="157867" cy="299846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l="l" t="t" r="r" b="b"/>
              <a:pathLst>
                <a:path w="157867" h="2998468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876800" y="342900"/>
            <a:ext cx="9854046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Gerenciamento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de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estados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com o Provider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381000" y="2705100"/>
            <a:ext cx="17321646" cy="6771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Provider é um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pacote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gerenciamento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estado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no Flutter,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qual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fornece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dados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ou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as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funcinalidades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para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toda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árvore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widgets;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Sua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ideia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principal é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fornecer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um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meio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eficiente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passar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dados entre widgets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sem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necessidade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intermediários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 smtClean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Provider é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flexível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pode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utilizado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para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diferentes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cenários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gerenciamento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estados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desde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pequenas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aplicações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até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as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mais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complexas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Vamos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aprender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agora 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utilizar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Provider.</a:t>
            </a: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67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876800" y="342900"/>
            <a:ext cx="9854046" cy="785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Como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utilizar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o Provider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304800" y="1662341"/>
            <a:ext cx="17602200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Verifique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se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há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dependência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Provider no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arquivo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“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pubspec.yaml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”.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Rode </a:t>
            </a:r>
            <a:r>
              <a:rPr lang="en-US" sz="3399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no terminal o </a:t>
            </a:r>
            <a:r>
              <a:rPr lang="en-US" sz="3399" spc="339" dirty="0" err="1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comando</a:t>
            </a:r>
            <a:r>
              <a:rPr lang="en-US" sz="3399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“flutter pub get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”.</a:t>
            </a: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253" y="4283422"/>
            <a:ext cx="7777292" cy="4029684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703639" y="8678893"/>
            <a:ext cx="4804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04 – Dependência </a:t>
            </a:r>
            <a:r>
              <a:rPr lang="pt-BR" sz="2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Provider</a:t>
            </a:r>
            <a:endParaRPr lang="pt-BR" sz="2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68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876800" y="342900"/>
            <a:ext cx="9854046" cy="785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Como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utilizar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o Provider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476943" y="1128371"/>
            <a:ext cx="9296400" cy="92332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Neste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exemplo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inicialmente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é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definido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Provider,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onde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é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criada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uma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instância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“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ChangeNotifierProvider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”;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</a:t>
            </a:r>
            <a:r>
              <a:rPr lang="en-US" sz="3399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“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ChangeNotifierProvider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” é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responsável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por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notificar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para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widgets se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houveram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mudanças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informações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eles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devem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atualizados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Essa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instância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recebe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dois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argumentos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primeiro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é o “create”,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mostra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vai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alterado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segundo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é o “child”,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é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quem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precisa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avisado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quando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isso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for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alterado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1535860" y="7277100"/>
            <a:ext cx="4745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05 – Definição do </a:t>
            </a:r>
            <a:r>
              <a:rPr lang="pt-BR" sz="2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Provider</a:t>
            </a:r>
            <a:endParaRPr lang="pt-BR" sz="2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705100"/>
            <a:ext cx="7822303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7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41986" y="-174537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228600" y="800100"/>
            <a:ext cx="10058400" cy="98488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“Consumer” é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utilizado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para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consumir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informação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está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no provider,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neste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caso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irá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consumir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“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CounterProvider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”;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“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CounterProvider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” é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uma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classe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estende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“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ChangeNotifier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”;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“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ChangeNotifier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” é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uma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classe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simples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incluída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no 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Flutter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fornece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notificação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alterações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seus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ouvintes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Portanto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o “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CounterProvider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” é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capaz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notificar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seus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ouvintes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sobre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as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mudanças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no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estado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 smtClean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1801159" y="7277100"/>
            <a:ext cx="4214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06 – Uso do </a:t>
            </a:r>
            <a:r>
              <a:rPr lang="pt-BR" sz="2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Consumer</a:t>
            </a:r>
            <a:endParaRPr lang="pt-BR" sz="2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3162300"/>
            <a:ext cx="7412776" cy="381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5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8" name="CaixaDeTexto 7"/>
          <p:cNvSpPr txBox="1"/>
          <p:nvPr/>
        </p:nvSpPr>
        <p:spPr>
          <a:xfrm>
            <a:off x="6624089" y="8801100"/>
            <a:ext cx="5497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07 – Exemplo usando o </a:t>
            </a:r>
            <a:r>
              <a:rPr lang="pt-BR" sz="2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Provider</a:t>
            </a:r>
            <a:endParaRPr lang="pt-BR" sz="2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793" y="952500"/>
            <a:ext cx="4191000" cy="766797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0"/>
          <a:stretch/>
        </p:blipFill>
        <p:spPr>
          <a:xfrm>
            <a:off x="9372599" y="952500"/>
            <a:ext cx="4088577" cy="766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7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7" name="CaixaDeTexto 6"/>
          <p:cNvSpPr txBox="1"/>
          <p:nvPr/>
        </p:nvSpPr>
        <p:spPr>
          <a:xfrm>
            <a:off x="816673" y="2247900"/>
            <a:ext cx="166115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exemplo com o código-fonte completo utilizando o </a:t>
            </a:r>
            <a:r>
              <a:rPr lang="pt-BR" sz="35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InheritedWidget</a:t>
            </a:r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está no arquivo </a:t>
            </a:r>
            <a:r>
              <a:rPr lang="pt-BR" sz="3500" b="1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provider.dart</a:t>
            </a:r>
            <a:r>
              <a:rPr lang="pt-BR" sz="3500" b="1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endParaRPr lang="pt-BR" sz="3500" b="1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37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5004954" y="190500"/>
            <a:ext cx="8115300" cy="785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BLoc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280554" y="1866900"/>
            <a:ext cx="9448800" cy="7386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Bloc é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uma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arquitetura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gerenciamento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estado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mais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escalável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organizada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Ele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separa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lógica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negócios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da interface do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usuário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 smtClean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Bloc é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responsável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por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gerenciar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estado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aplicação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(o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contador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) 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widgets (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MyWidget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)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utilizam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Bloc para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acessar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esses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dados 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atualizar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a interface do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usuário</a:t>
            </a:r>
            <a:r>
              <a:rPr lang="en-US" sz="3399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  <a:endParaRPr lang="en-US" sz="3399" spc="339" dirty="0" smtClean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1965064" y="7579519"/>
            <a:ext cx="3510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08 – Uso do </a:t>
            </a:r>
            <a:r>
              <a:rPr lang="pt-BR" sz="2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BLoc</a:t>
            </a:r>
            <a:endParaRPr lang="pt-BR" sz="2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540919"/>
            <a:ext cx="6867026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9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817982"/>
            <a:ext cx="4419600" cy="821019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817982"/>
            <a:ext cx="4438844" cy="821019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935933" y="9258300"/>
            <a:ext cx="5025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09 – Exemplo usando o </a:t>
            </a:r>
            <a:r>
              <a:rPr lang="pt-BR" sz="2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BLoc</a:t>
            </a:r>
            <a:endParaRPr lang="pt-BR" sz="2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87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7" name="CaixaDeTexto 6"/>
          <p:cNvSpPr txBox="1"/>
          <p:nvPr/>
        </p:nvSpPr>
        <p:spPr>
          <a:xfrm>
            <a:off x="816673" y="2247900"/>
            <a:ext cx="166115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exemplo com o código-fonte completo utilizando o </a:t>
            </a:r>
            <a:r>
              <a:rPr lang="pt-BR" sz="35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InheritedWidget</a:t>
            </a:r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está no arquivo </a:t>
            </a:r>
            <a:r>
              <a:rPr lang="pt-BR" sz="3500" b="1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BLoc.dart</a:t>
            </a:r>
            <a:r>
              <a:rPr lang="pt-BR" sz="3500" b="1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endParaRPr lang="pt-BR" sz="3500" b="1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27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307031" y="7620"/>
            <a:ext cx="10311246" cy="785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InheritedWidget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228600" y="1409700"/>
            <a:ext cx="9448800" cy="800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InheritedWidget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é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uma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classe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do Flutter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permite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compartilhar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dados entre widgets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árvore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widgets de forma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eficiente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algn="just">
              <a:lnSpc>
                <a:spcPts val="4759"/>
              </a:lnSpc>
            </a:pP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InheritedWidget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atua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como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um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meio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para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compartilhar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dados “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nome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” e “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idade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” entre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widgets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árvore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widgets;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Facilita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compartilhamento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dos dados,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permitindo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widgets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sejam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atualizados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automaticamente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1319275" y="7451556"/>
            <a:ext cx="5052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10 – Uso do </a:t>
            </a:r>
            <a:r>
              <a:rPr lang="pt-BR" sz="2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InheritedWidget</a:t>
            </a:r>
            <a:endParaRPr lang="pt-BR" sz="2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263" y="2933700"/>
            <a:ext cx="7851776" cy="427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8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-2700000">
            <a:off x="13266741" y="55428"/>
            <a:ext cx="10176144" cy="10176144"/>
            <a:chOff x="43346" y="43346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43346" y="43346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3042775" y="445888"/>
            <a:ext cx="9395227" cy="9395227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1524419" y="8043030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2700000">
            <a:off x="11524419" y="-3920369"/>
            <a:ext cx="6164339" cy="6164339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2" name="Group 12"/>
          <p:cNvGrpSpPr/>
          <p:nvPr/>
        </p:nvGrpSpPr>
        <p:grpSpPr>
          <a:xfrm rot="-54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11492046"/>
            </a:xfrm>
            <a:custGeom>
              <a:avLst/>
              <a:gdLst/>
              <a:ahLst/>
              <a:cxnLst/>
              <a:rect l="l" t="t" r="r" b="b"/>
              <a:pathLst>
                <a:path w="2353310" h="11492046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123218" y="878380"/>
            <a:ext cx="7020782" cy="895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FFFFFF"/>
                </a:solidFill>
                <a:latin typeface="Poppins Ultra-Bold"/>
              </a:rPr>
              <a:t>AGENDA</a:t>
            </a: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568482" y="2122656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2082286" y="2840721"/>
            <a:ext cx="8558948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smtClean="0">
                <a:solidFill>
                  <a:srgbClr val="2B4A9D"/>
                </a:solidFill>
                <a:latin typeface="Lato Bold"/>
              </a:rPr>
              <a:t>O </a:t>
            </a: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que</a:t>
            </a:r>
            <a:r>
              <a:rPr lang="en-US" sz="3500" spc="350" dirty="0" smtClean="0">
                <a:solidFill>
                  <a:srgbClr val="2B4A9D"/>
                </a:solidFill>
                <a:latin typeface="Lato Bold"/>
              </a:rPr>
              <a:t> </a:t>
            </a: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gerenciamento</a:t>
            </a:r>
            <a:r>
              <a:rPr lang="en-US" sz="3500" spc="350" dirty="0" smtClean="0">
                <a:solidFill>
                  <a:srgbClr val="2B4A9D"/>
                </a:solidFill>
                <a:latin typeface="Lato Bold"/>
              </a:rPr>
              <a:t> de </a:t>
            </a: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estado</a:t>
            </a:r>
            <a:endParaRPr lang="en-US" sz="3500" spc="350" dirty="0">
              <a:solidFill>
                <a:srgbClr val="2B4A9D"/>
              </a:solidFill>
              <a:latin typeface="Lato Bold"/>
            </a:endParaRPr>
          </a:p>
        </p:txBody>
      </p:sp>
      <p:grpSp>
        <p:nvGrpSpPr>
          <p:cNvPr id="25" name="Group 15"/>
          <p:cNvGrpSpPr/>
          <p:nvPr/>
        </p:nvGrpSpPr>
        <p:grpSpPr>
          <a:xfrm rot="-5400000">
            <a:off x="555702" y="4343349"/>
            <a:ext cx="829509" cy="1966473"/>
            <a:chOff x="0" y="0"/>
            <a:chExt cx="2354580" cy="5581882"/>
          </a:xfrm>
        </p:grpSpPr>
        <p:sp>
          <p:nvSpPr>
            <p:cNvPr id="2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7" name="TextBox 23"/>
          <p:cNvSpPr txBox="1"/>
          <p:nvPr/>
        </p:nvSpPr>
        <p:spPr>
          <a:xfrm>
            <a:off x="2137072" y="5042093"/>
            <a:ext cx="7343333" cy="56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SetState</a:t>
            </a:r>
            <a:endParaRPr lang="en-US" sz="3500" spc="350" dirty="0">
              <a:solidFill>
                <a:srgbClr val="2B4A9D"/>
              </a:solidFill>
              <a:latin typeface="Lato Bold"/>
            </a:endParaRPr>
          </a:p>
        </p:txBody>
      </p:sp>
      <p:grpSp>
        <p:nvGrpSpPr>
          <p:cNvPr id="28" name="Group 15"/>
          <p:cNvGrpSpPr/>
          <p:nvPr/>
        </p:nvGrpSpPr>
        <p:grpSpPr>
          <a:xfrm rot="-5400000">
            <a:off x="533847" y="7647334"/>
            <a:ext cx="829509" cy="1966473"/>
            <a:chOff x="0" y="0"/>
            <a:chExt cx="2354580" cy="5581882"/>
          </a:xfrm>
        </p:grpSpPr>
        <p:sp>
          <p:nvSpPr>
            <p:cNvPr id="29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30" name="TextBox 23"/>
          <p:cNvSpPr txBox="1"/>
          <p:nvPr/>
        </p:nvSpPr>
        <p:spPr>
          <a:xfrm>
            <a:off x="2137072" y="8355111"/>
            <a:ext cx="7343333" cy="56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BLoc</a:t>
            </a:r>
            <a:endParaRPr lang="en-US" sz="3500" spc="350" dirty="0">
              <a:solidFill>
                <a:srgbClr val="2B4A9D"/>
              </a:solidFill>
              <a:latin typeface="Lato Bold"/>
            </a:endParaRPr>
          </a:p>
        </p:txBody>
      </p:sp>
      <p:grpSp>
        <p:nvGrpSpPr>
          <p:cNvPr id="31" name="Group 15"/>
          <p:cNvGrpSpPr/>
          <p:nvPr/>
        </p:nvGrpSpPr>
        <p:grpSpPr>
          <a:xfrm rot="-5400000">
            <a:off x="533847" y="8737178"/>
            <a:ext cx="829509" cy="1966473"/>
            <a:chOff x="0" y="0"/>
            <a:chExt cx="2354580" cy="5581882"/>
          </a:xfrm>
        </p:grpSpPr>
        <p:sp>
          <p:nvSpPr>
            <p:cNvPr id="32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33" name="TextBox 23"/>
          <p:cNvSpPr txBox="1"/>
          <p:nvPr/>
        </p:nvSpPr>
        <p:spPr>
          <a:xfrm>
            <a:off x="2123218" y="9437195"/>
            <a:ext cx="10449144" cy="566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InheritedWidget</a:t>
            </a:r>
            <a:endParaRPr lang="en-US" sz="3500" spc="350" dirty="0">
              <a:solidFill>
                <a:srgbClr val="2B4A9D"/>
              </a:solidFill>
              <a:latin typeface="Lato Bold"/>
            </a:endParaRPr>
          </a:p>
        </p:txBody>
      </p:sp>
      <p:grpSp>
        <p:nvGrpSpPr>
          <p:cNvPr id="34" name="Group 15"/>
          <p:cNvGrpSpPr/>
          <p:nvPr/>
        </p:nvGrpSpPr>
        <p:grpSpPr>
          <a:xfrm rot="-5400000">
            <a:off x="568483" y="3235518"/>
            <a:ext cx="829509" cy="1966473"/>
            <a:chOff x="0" y="0"/>
            <a:chExt cx="2354580" cy="5581882"/>
          </a:xfrm>
        </p:grpSpPr>
        <p:sp>
          <p:nvSpPr>
            <p:cNvPr id="35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36" name="TextBox 23"/>
          <p:cNvSpPr txBox="1"/>
          <p:nvPr/>
        </p:nvSpPr>
        <p:spPr>
          <a:xfrm>
            <a:off x="2123218" y="3929420"/>
            <a:ext cx="9992582" cy="566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smtClean="0">
                <a:solidFill>
                  <a:srgbClr val="2B4A9D"/>
                </a:solidFill>
                <a:latin typeface="Lato Bold"/>
              </a:rPr>
              <a:t>Estado </a:t>
            </a:r>
            <a:r>
              <a:rPr lang="en-US" sz="3500" spc="350" dirty="0" err="1">
                <a:solidFill>
                  <a:srgbClr val="2B4A9D"/>
                </a:solidFill>
                <a:latin typeface="Lato Bold"/>
              </a:rPr>
              <a:t>E</a:t>
            </a: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fêmero</a:t>
            </a:r>
            <a:endParaRPr lang="en-US" sz="3500" spc="350" dirty="0">
              <a:solidFill>
                <a:srgbClr val="2B4A9D"/>
              </a:solidFill>
              <a:latin typeface="Lato Bold"/>
            </a:endParaRPr>
          </a:p>
        </p:txBody>
      </p:sp>
      <p:grpSp>
        <p:nvGrpSpPr>
          <p:cNvPr id="37" name="Group 15"/>
          <p:cNvGrpSpPr/>
          <p:nvPr/>
        </p:nvGrpSpPr>
        <p:grpSpPr>
          <a:xfrm rot="-5400000">
            <a:off x="533847" y="5447642"/>
            <a:ext cx="829509" cy="1966473"/>
            <a:chOff x="0" y="0"/>
            <a:chExt cx="2354580" cy="5581882"/>
          </a:xfrm>
        </p:grpSpPr>
        <p:sp>
          <p:nvSpPr>
            <p:cNvPr id="38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39" name="TextBox 23"/>
          <p:cNvSpPr txBox="1"/>
          <p:nvPr/>
        </p:nvSpPr>
        <p:spPr>
          <a:xfrm>
            <a:off x="2123218" y="6166300"/>
            <a:ext cx="7343333" cy="569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600" spc="350" dirty="0" smtClean="0">
                <a:solidFill>
                  <a:srgbClr val="2B4A9D"/>
                </a:solidFill>
                <a:latin typeface="Lato Bold"/>
              </a:rPr>
              <a:t>Estado </a:t>
            </a:r>
            <a:r>
              <a:rPr lang="en-US" sz="3600" spc="350" dirty="0">
                <a:solidFill>
                  <a:srgbClr val="2B4A9D"/>
                </a:solidFill>
                <a:latin typeface="Lato Bold"/>
              </a:rPr>
              <a:t>do </a:t>
            </a:r>
            <a:r>
              <a:rPr lang="en-US" sz="3600" spc="350" dirty="0" err="1" smtClean="0">
                <a:solidFill>
                  <a:srgbClr val="2B4A9D"/>
                </a:solidFill>
                <a:latin typeface="Lato Bold"/>
              </a:rPr>
              <a:t>Aplicativo</a:t>
            </a:r>
            <a:endParaRPr lang="en-US" sz="3600" spc="350" dirty="0">
              <a:solidFill>
                <a:srgbClr val="2B4A9D"/>
              </a:solidFill>
              <a:latin typeface="Lato Bold"/>
            </a:endParaRPr>
          </a:p>
        </p:txBody>
      </p:sp>
      <p:grpSp>
        <p:nvGrpSpPr>
          <p:cNvPr id="40" name="Group 15"/>
          <p:cNvGrpSpPr/>
          <p:nvPr/>
        </p:nvGrpSpPr>
        <p:grpSpPr>
          <a:xfrm rot="-5400000">
            <a:off x="568483" y="6552382"/>
            <a:ext cx="829509" cy="1966473"/>
            <a:chOff x="0" y="0"/>
            <a:chExt cx="2354580" cy="5581882"/>
          </a:xfrm>
        </p:grpSpPr>
        <p:sp>
          <p:nvSpPr>
            <p:cNvPr id="41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2" name="TextBox 23"/>
          <p:cNvSpPr txBox="1"/>
          <p:nvPr/>
        </p:nvSpPr>
        <p:spPr>
          <a:xfrm>
            <a:off x="2137072" y="7314039"/>
            <a:ext cx="7343333" cy="628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600" spc="350" dirty="0" smtClean="0">
                <a:solidFill>
                  <a:srgbClr val="2B4A9D"/>
                </a:solidFill>
                <a:latin typeface="Lato Bold"/>
              </a:rPr>
              <a:t>Provider</a:t>
            </a:r>
            <a:endParaRPr lang="en-US" sz="3600" spc="350" dirty="0">
              <a:solidFill>
                <a:srgbClr val="2B4A9D"/>
              </a:solidFill>
              <a:latin typeface="Lato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" t="774" b="638"/>
          <a:stretch/>
        </p:blipFill>
        <p:spPr>
          <a:xfrm>
            <a:off x="9296400" y="810362"/>
            <a:ext cx="4419600" cy="83042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3"/>
          <a:stretch/>
        </p:blipFill>
        <p:spPr>
          <a:xfrm>
            <a:off x="4267200" y="810362"/>
            <a:ext cx="4343400" cy="8304249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377159" y="9334500"/>
            <a:ext cx="6167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11 </a:t>
            </a:r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– Exemplo com o </a:t>
            </a:r>
            <a:r>
              <a:rPr lang="pt-BR" sz="2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InheritedWidget</a:t>
            </a:r>
            <a:endParaRPr lang="pt-BR" sz="2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13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7" name="CaixaDeTexto 6"/>
          <p:cNvSpPr txBox="1"/>
          <p:nvPr/>
        </p:nvSpPr>
        <p:spPr>
          <a:xfrm>
            <a:off x="816673" y="2247900"/>
            <a:ext cx="166115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exemplo com o código-fonte completo utilizando o </a:t>
            </a:r>
            <a:r>
              <a:rPr lang="pt-BR" sz="35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InheritedWidget</a:t>
            </a:r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está no arquivo </a:t>
            </a:r>
            <a:r>
              <a:rPr lang="pt-BR" sz="3500" b="1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inheritedWidget.dart</a:t>
            </a:r>
            <a:r>
              <a:rPr lang="pt-BR" sz="3500" b="1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endParaRPr lang="pt-BR" sz="3500" b="1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26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876800" y="32511"/>
            <a:ext cx="8115300" cy="785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Referências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066800" y="1014187"/>
            <a:ext cx="16372608" cy="92628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3600" dirty="0" smtClean="0"/>
              <a:t>LOUISE</a:t>
            </a:r>
            <a:r>
              <a:rPr lang="pt-BR" sz="3600" dirty="0"/>
              <a:t>, M. </a:t>
            </a:r>
            <a:r>
              <a:rPr lang="pt-BR" sz="3600" b="1" dirty="0" err="1"/>
              <a:t>SetState</a:t>
            </a:r>
            <a:r>
              <a:rPr lang="pt-BR" sz="3600" b="1" dirty="0"/>
              <a:t> e o Gerenciamento de estado no </a:t>
            </a:r>
            <a:r>
              <a:rPr lang="pt-BR" sz="3600" b="1" dirty="0" err="1"/>
              <a:t>Flutter</a:t>
            </a:r>
            <a:r>
              <a:rPr lang="pt-BR" sz="3600" dirty="0"/>
              <a:t>. Disponível em: </a:t>
            </a:r>
            <a:r>
              <a:rPr lang="pt-BR" sz="3600" dirty="0" smtClean="0">
                <a:hlinkClick r:id="rId2"/>
              </a:rPr>
              <a:t>https</a:t>
            </a:r>
            <a:r>
              <a:rPr lang="pt-BR" sz="3600" dirty="0">
                <a:hlinkClick r:id="rId2"/>
              </a:rPr>
              <a:t>://medium.com/@</a:t>
            </a:r>
            <a:r>
              <a:rPr lang="pt-BR" sz="3600" dirty="0" smtClean="0">
                <a:hlinkClick r:id="rId2"/>
              </a:rPr>
              <a:t>maizalouise/setstate-e-o-gerenciamento-de-estado-no-flutter-60128977d4d</a:t>
            </a:r>
            <a:r>
              <a:rPr lang="pt-BR" sz="3600" dirty="0" smtClean="0"/>
              <a:t>. </a:t>
            </a:r>
            <a:r>
              <a:rPr lang="pt-BR" sz="3600" dirty="0"/>
              <a:t>Acesso em: 24 mar. 2024</a:t>
            </a:r>
            <a:r>
              <a:rPr lang="pt-BR" sz="3600" dirty="0" smtClean="0"/>
              <a:t>.</a:t>
            </a:r>
            <a:endParaRPr lang="pt-BR" sz="3600" dirty="0"/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3600" b="1" dirty="0" err="1"/>
              <a:t>Differentiate</a:t>
            </a:r>
            <a:r>
              <a:rPr lang="pt-BR" sz="3600" b="1" dirty="0"/>
              <a:t> </a:t>
            </a:r>
            <a:r>
              <a:rPr lang="pt-BR" sz="3600" b="1" dirty="0" err="1"/>
              <a:t>between</a:t>
            </a:r>
            <a:r>
              <a:rPr lang="pt-BR" sz="3600" b="1" dirty="0"/>
              <a:t> </a:t>
            </a:r>
            <a:r>
              <a:rPr lang="pt-BR" sz="3600" b="1" dirty="0" err="1"/>
              <a:t>ephemeral</a:t>
            </a:r>
            <a:r>
              <a:rPr lang="pt-BR" sz="3600" b="1" dirty="0"/>
              <a:t> </a:t>
            </a:r>
            <a:r>
              <a:rPr lang="pt-BR" sz="3600" b="1" dirty="0" err="1"/>
              <a:t>state</a:t>
            </a:r>
            <a:r>
              <a:rPr lang="pt-BR" sz="3600" b="1" dirty="0"/>
              <a:t> </a:t>
            </a:r>
            <a:r>
              <a:rPr lang="pt-BR" sz="3600" b="1" dirty="0" err="1"/>
              <a:t>and</a:t>
            </a:r>
            <a:r>
              <a:rPr lang="pt-BR" sz="3600" b="1" dirty="0"/>
              <a:t> </a:t>
            </a:r>
            <a:r>
              <a:rPr lang="pt-BR" sz="3600" b="1" dirty="0" err="1"/>
              <a:t>app</a:t>
            </a:r>
            <a:r>
              <a:rPr lang="pt-BR" sz="3600" b="1" dirty="0"/>
              <a:t> </a:t>
            </a:r>
            <a:r>
              <a:rPr lang="pt-BR" sz="3600" b="1" dirty="0" err="1"/>
              <a:t>state</a:t>
            </a:r>
            <a:r>
              <a:rPr lang="pt-BR" sz="3600" dirty="0"/>
              <a:t>. Disponível em: </a:t>
            </a:r>
            <a:r>
              <a:rPr lang="pt-BR" sz="3600" dirty="0" smtClean="0">
                <a:hlinkClick r:id="rId3"/>
              </a:rPr>
              <a:t>https</a:t>
            </a:r>
            <a:r>
              <a:rPr lang="pt-BR" sz="3600" dirty="0">
                <a:hlinkClick r:id="rId3"/>
              </a:rPr>
              <a:t>://</a:t>
            </a:r>
            <a:r>
              <a:rPr lang="pt-BR" sz="3600" dirty="0" smtClean="0">
                <a:hlinkClick r:id="rId3"/>
              </a:rPr>
              <a:t>docs.flutter.dev/data-and-backend/state-mgmt/ephemeral-vs-app</a:t>
            </a:r>
            <a:r>
              <a:rPr lang="pt-BR" sz="3600" dirty="0" smtClean="0"/>
              <a:t>. </a:t>
            </a:r>
            <a:r>
              <a:rPr lang="pt-BR" sz="3600" dirty="0"/>
              <a:t>Acesso em: 24 mar. 2024</a:t>
            </a:r>
            <a:r>
              <a:rPr lang="pt-BR" sz="3600" dirty="0" smtClean="0"/>
              <a:t>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3600" b="1" dirty="0"/>
              <a:t>O que é gerenciamento de estados no </a:t>
            </a:r>
            <a:r>
              <a:rPr lang="pt-BR" sz="3600" b="1" dirty="0" err="1"/>
              <a:t>Flutter</a:t>
            </a:r>
            <a:r>
              <a:rPr lang="pt-BR" sz="3600" b="1" dirty="0"/>
              <a:t> e principais ferramentas</a:t>
            </a:r>
            <a:r>
              <a:rPr lang="pt-BR" sz="3600" dirty="0"/>
              <a:t>. Disponível em: </a:t>
            </a:r>
            <a:r>
              <a:rPr lang="pt-BR" sz="3600" dirty="0">
                <a:hlinkClick r:id="rId4"/>
              </a:rPr>
              <a:t>https://www.alura.com.br/artigos/gerenciamento-de-estados-flutter-principais-ferramentas</a:t>
            </a:r>
            <a:r>
              <a:rPr lang="pt-BR" sz="3600" dirty="0"/>
              <a:t>. Acesso em: 24 mar. 2024</a:t>
            </a:r>
            <a:r>
              <a:rPr lang="pt-BR" sz="3600" dirty="0" smtClean="0"/>
              <a:t>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3600" b="1" dirty="0" err="1"/>
              <a:t>Simple</a:t>
            </a:r>
            <a:r>
              <a:rPr lang="pt-BR" sz="3600" b="1" dirty="0"/>
              <a:t> </a:t>
            </a:r>
            <a:r>
              <a:rPr lang="pt-BR" sz="3600" b="1" dirty="0" err="1"/>
              <a:t>app</a:t>
            </a:r>
            <a:r>
              <a:rPr lang="pt-BR" sz="3600" b="1" dirty="0"/>
              <a:t> </a:t>
            </a:r>
            <a:r>
              <a:rPr lang="pt-BR" sz="3600" b="1" dirty="0" err="1"/>
              <a:t>state</a:t>
            </a:r>
            <a:r>
              <a:rPr lang="pt-BR" sz="3600" b="1" dirty="0"/>
              <a:t> management</a:t>
            </a:r>
            <a:r>
              <a:rPr lang="pt-BR" sz="3600" dirty="0"/>
              <a:t>. Disponível em: </a:t>
            </a:r>
            <a:r>
              <a:rPr lang="pt-BR" sz="3600" dirty="0" smtClean="0">
                <a:hlinkClick r:id="rId5"/>
              </a:rPr>
              <a:t>https</a:t>
            </a:r>
            <a:r>
              <a:rPr lang="pt-BR" sz="3600" dirty="0">
                <a:hlinkClick r:id="rId5"/>
              </a:rPr>
              <a:t>://</a:t>
            </a:r>
            <a:r>
              <a:rPr lang="pt-BR" sz="3600" dirty="0" smtClean="0">
                <a:hlinkClick r:id="rId5"/>
              </a:rPr>
              <a:t>docs.flutter.dev/data-and-backend/state-mgmt/simple</a:t>
            </a:r>
            <a:r>
              <a:rPr lang="pt-BR" sz="3600" dirty="0" smtClean="0"/>
              <a:t>. </a:t>
            </a:r>
            <a:r>
              <a:rPr lang="pt-BR" sz="3600" dirty="0"/>
              <a:t>Acesso em: 30 mar. 2024</a:t>
            </a:r>
            <a:r>
              <a:rPr lang="pt-BR" sz="3600" dirty="0" smtClean="0"/>
              <a:t>.</a:t>
            </a:r>
            <a:endParaRPr lang="pt-BR" sz="3600" dirty="0"/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3600" b="1" dirty="0" smtClean="0"/>
              <a:t>Como </a:t>
            </a:r>
            <a:r>
              <a:rPr lang="pt-BR" sz="3600" b="1" dirty="0"/>
              <a:t>gerenciar estados com </a:t>
            </a:r>
            <a:r>
              <a:rPr lang="pt-BR" sz="3600" b="1" dirty="0" err="1"/>
              <a:t>Flutter</a:t>
            </a:r>
            <a:r>
              <a:rPr lang="pt-BR" sz="3600" b="1" dirty="0"/>
              <a:t> </a:t>
            </a:r>
            <a:r>
              <a:rPr lang="pt-BR" sz="3600" b="1" dirty="0" err="1"/>
              <a:t>Provider</a:t>
            </a:r>
            <a:r>
              <a:rPr lang="pt-BR" sz="3600" dirty="0"/>
              <a:t>. Disponível em: </a:t>
            </a:r>
            <a:r>
              <a:rPr lang="pt-BR" sz="3600" dirty="0" smtClean="0">
                <a:hlinkClick r:id="rId6"/>
              </a:rPr>
              <a:t>https</a:t>
            </a:r>
            <a:r>
              <a:rPr lang="pt-BR" sz="3600" dirty="0">
                <a:hlinkClick r:id="rId6"/>
              </a:rPr>
              <a:t>://</a:t>
            </a:r>
            <a:r>
              <a:rPr lang="pt-BR" sz="3600" dirty="0" smtClean="0">
                <a:hlinkClick r:id="rId6"/>
              </a:rPr>
              <a:t>www.alura.com.br/artigos/como-gerenciar-estados-com-flutter-provider</a:t>
            </a:r>
            <a:r>
              <a:rPr lang="pt-BR" sz="3600" dirty="0" smtClean="0"/>
              <a:t>. Acesso </a:t>
            </a:r>
            <a:r>
              <a:rPr lang="pt-BR" sz="3600" dirty="0"/>
              <a:t>em: 30 mar. 2024</a:t>
            </a:r>
            <a:r>
              <a:rPr lang="pt-BR" sz="3600" dirty="0" smtClean="0"/>
              <a:t>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61778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5004954" y="571500"/>
            <a:ext cx="9549246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O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que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é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gerenciamento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de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estado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816673" y="3238500"/>
            <a:ext cx="16144008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gerenciamento de estados é uma parte fundamental para manter informações e responder a interações do usuário em um aplicativo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Flutter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Há diversas maneiras para gerenciar estados, nesta aula vamos apresentar 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SetState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Provider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BLoc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InheritedWidget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Mas antes, devemos entender a diferença entre estado efêmero e estado do aplicativo.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5004954" y="571500"/>
            <a:ext cx="9549246" cy="785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Estado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Efêmero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143000" y="2324100"/>
            <a:ext cx="16144008" cy="6771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estado efêmero, também chamado de estado da interface do usuário ou estado local, é o estado que pode ser contido em um único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widget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Alguns exemplos são: página atual em um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PageView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progresso atual de uma animação complexa e uma guia atualmente selecionada em um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BottomNavigationBar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Em resumo, no estado efêmero não há necessidade de utilizar técnicas de gerenciamento de estado, tudo o que precisa é de um arquivo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StatefulWidget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 seguir é apresentado um exemplo do seu uso.</a:t>
            </a:r>
          </a:p>
        </p:txBody>
      </p:sp>
    </p:spTree>
    <p:extLst>
      <p:ext uri="{BB962C8B-B14F-4D97-AF65-F5344CB8AC3E}">
        <p14:creationId xmlns:p14="http://schemas.microsoft.com/office/powerpoint/2010/main" val="192943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245149" y="-189191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0" y="2019300"/>
            <a:ext cx="8799841" cy="5791200"/>
          </a:xfrm>
          <a:prstGeom prst="rect">
            <a:avLst/>
          </a:prstGeom>
        </p:spPr>
      </p:pic>
      <p:sp>
        <p:nvSpPr>
          <p:cNvPr id="7" name="TextBox 16"/>
          <p:cNvSpPr txBox="1"/>
          <p:nvPr/>
        </p:nvSpPr>
        <p:spPr>
          <a:xfrm>
            <a:off x="30480" y="1053703"/>
            <a:ext cx="8686800" cy="92332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Neste exemplo, o item atualmente selecionado em uma barra de navegação é mantido no campo index, o qual é um estado efêmero;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Nenhuma outra parte do aplicativo precisa utilizar o index, a variável muda apenas dentro do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MyHomepage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Ademais, se o usuário fechar e reiniciar o aplicativo, você não se importa que o index seja zerado;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setState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é utilizado no estado efêmero, o qual será apresentado a seguir.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1428482" y="7836877"/>
            <a:ext cx="3926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01 – Estado efêmero</a:t>
            </a:r>
            <a:endParaRPr lang="pt-BR" sz="2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38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5004954" y="190500"/>
            <a:ext cx="8115300" cy="785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SetState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457200" y="2150353"/>
            <a:ext cx="7924800" cy="6155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SetState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em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Flutter é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uma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função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permite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atualizar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estado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um widget;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Quando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algo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muda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no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estado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do widget,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SetState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é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chamado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para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notificar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Flutter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algo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mudou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ele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precisa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redesenhar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a interface do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usuário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1615418" y="6362700"/>
            <a:ext cx="3972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02 – Uso do </a:t>
            </a:r>
            <a:r>
              <a:rPr lang="pt-BR" sz="2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SetState</a:t>
            </a:r>
            <a:endParaRPr lang="pt-BR" sz="2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309"/>
          <a:stretch/>
        </p:blipFill>
        <p:spPr>
          <a:xfrm>
            <a:off x="10134599" y="3246762"/>
            <a:ext cx="6934200" cy="295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4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2" name="TextBox 16"/>
          <p:cNvSpPr txBox="1"/>
          <p:nvPr/>
        </p:nvSpPr>
        <p:spPr>
          <a:xfrm>
            <a:off x="228600" y="1914939"/>
            <a:ext cx="7924800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Quando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usuário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pressiona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botão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“+”,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método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“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incrementCounter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” é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chamado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atualiza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estado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variável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“counter”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usando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“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SetState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”;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 smtClean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Flutter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então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reconstrói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widget 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seu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conteúdo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0050773" y="8496300"/>
            <a:ext cx="5487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03 – Exemplo usando o </a:t>
            </a:r>
            <a:r>
              <a:rPr lang="pt-BR" sz="2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SetState</a:t>
            </a:r>
            <a:endParaRPr lang="pt-BR" sz="2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817981"/>
            <a:ext cx="4038600" cy="749808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600" y="817981"/>
            <a:ext cx="4096889" cy="749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4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7" name="CaixaDeTexto 6"/>
          <p:cNvSpPr txBox="1"/>
          <p:nvPr/>
        </p:nvSpPr>
        <p:spPr>
          <a:xfrm>
            <a:off x="816673" y="2247900"/>
            <a:ext cx="166115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exemplo com o código-fonte completo com o </a:t>
            </a:r>
            <a:r>
              <a:rPr lang="pt-BR" sz="35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setState</a:t>
            </a:r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está no arquivo </a:t>
            </a:r>
            <a:r>
              <a:rPr lang="pt-BR" sz="3500" b="1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setState.dart</a:t>
            </a:r>
            <a:endParaRPr lang="pt-BR" sz="3500" b="1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00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5004954" y="425246"/>
            <a:ext cx="8115300" cy="785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Estado do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Aplicativo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401781" y="2476500"/>
            <a:ext cx="17321646" cy="6155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estado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aplicativo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também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chamado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estado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compartilhado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é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aquele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é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compartilhado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em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muitas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partes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aplicativo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será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mantido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entre as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sessões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usuário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Alguns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exemplos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são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: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preferências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usuário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informações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login,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notificações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em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um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aplicativo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rede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social,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carrinho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compras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em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um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aplicativo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comércio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eletrônico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entre outros;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seguir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serão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apresentadas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algumas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formas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para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realizar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gerenciamento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estados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8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943</Words>
  <Application>Microsoft Office PowerPoint</Application>
  <PresentationFormat>Personalizar</PresentationFormat>
  <Paragraphs>100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Lato</vt:lpstr>
      <vt:lpstr>Calibri</vt:lpstr>
      <vt:lpstr>Poppins Bold</vt:lpstr>
      <vt:lpstr>Arial</vt:lpstr>
      <vt:lpstr>Poppins Ultra-Bold</vt:lpstr>
      <vt:lpstr>Lato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Flutter</dc:title>
  <dc:creator>natalia</dc:creator>
  <cp:lastModifiedBy>natalia</cp:lastModifiedBy>
  <cp:revision>60</cp:revision>
  <dcterms:created xsi:type="dcterms:W3CDTF">2006-08-16T00:00:00Z</dcterms:created>
  <dcterms:modified xsi:type="dcterms:W3CDTF">2024-03-30T15:17:27Z</dcterms:modified>
  <dc:identifier>DAF-TiBPULQ</dc:identifier>
</cp:coreProperties>
</file>