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6858000" cy="9144000"/>
  <p:embeddedFontLst>
    <p:embeddedFont>
      <p:font typeface="Lato" panose="020F0502020204030203" pitchFamily="34" charset="0"/>
      <p:regular r:id="rId15"/>
      <p:bold r:id="rId16"/>
      <p:italic r:id="rId17"/>
      <p:boldItalic r:id="rId18"/>
    </p:embeddedFont>
    <p:embeddedFont>
      <p:font typeface="Lato Bold" panose="020F0502020204030203" pitchFamily="34" charset="0"/>
      <p:regular r:id="rId19"/>
      <p:bold r:id="rId20"/>
    </p:embeddedFont>
    <p:embeddedFont>
      <p:font typeface="Poppins" panose="00000500000000000000" pitchFamily="2" charset="0"/>
      <p:regular r:id="rId21"/>
      <p:bold r:id="rId22"/>
      <p:italic r:id="rId23"/>
      <p:boldItalic r:id="rId24"/>
    </p:embeddedFont>
    <p:embeddedFont>
      <p:font typeface="Poppins Bold" panose="00000800000000000000" pitchFamily="2" charset="0"/>
      <p:regular r:id="rId25"/>
      <p:bold r:id="rId26"/>
    </p:embeddedFont>
    <p:embeddedFont>
      <p:font typeface="Poppins Ultra-Bold" panose="020B0604020202020204" charset="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5E03CD-EFF0-41C2-AA4E-14BAF2BC1F0F}" v="28" dt="2024-03-31T17:54:42.808"/>
    <p1510:client id="{4614427A-7FD7-4BB3-BFFA-0F1CA40DB76D}" v="195" dt="2024-03-31T18:06:44.6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15004959" y="1860459"/>
            <a:ext cx="6566081" cy="6566081"/>
            <a:chOff x="0" y="0"/>
            <a:chExt cx="1913890" cy="1913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id="4" name="Group 4"/>
          <p:cNvGrpSpPr/>
          <p:nvPr/>
        </p:nvGrpSpPr>
        <p:grpSpPr>
          <a:xfrm rot="2700000">
            <a:off x="15361560" y="2217060"/>
            <a:ext cx="5852880" cy="5852880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6" name="Group 6"/>
          <p:cNvGrpSpPr/>
          <p:nvPr/>
        </p:nvGrpSpPr>
        <p:grpSpPr>
          <a:xfrm rot="2700000">
            <a:off x="11951024" y="8497790"/>
            <a:ext cx="5218171" cy="6164339"/>
            <a:chOff x="0" y="0"/>
            <a:chExt cx="1620126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620126" cy="1913890"/>
            </a:xfrm>
            <a:custGeom>
              <a:avLst/>
              <a:gdLst/>
              <a:ahLst/>
              <a:cxnLst/>
              <a:rect l="l" t="t" r="r" b="b"/>
              <a:pathLst>
                <a:path w="1620126" h="1913890">
                  <a:moveTo>
                    <a:pt x="0" y="0"/>
                  </a:moveTo>
                  <a:lnTo>
                    <a:pt x="0" y="1913890"/>
                  </a:lnTo>
                  <a:lnTo>
                    <a:pt x="1620126" y="1913890"/>
                  </a:lnTo>
                  <a:lnTo>
                    <a:pt x="1620126" y="0"/>
                  </a:lnTo>
                  <a:lnTo>
                    <a:pt x="0" y="0"/>
                  </a:lnTo>
                  <a:close/>
                  <a:moveTo>
                    <a:pt x="1559166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559166" y="59690"/>
                  </a:lnTo>
                  <a:lnTo>
                    <a:pt x="1559166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785151" y="4571985"/>
            <a:ext cx="12859928" cy="11811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401"/>
              </a:lnSpc>
            </a:pPr>
            <a:r>
              <a:rPr lang="en-US" sz="8001" spc="400">
                <a:solidFill>
                  <a:srgbClr val="2B4A9D"/>
                </a:solidFill>
                <a:latin typeface="Poppins Bold"/>
              </a:rPr>
              <a:t>Layouts no Flutter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85151" y="7260387"/>
            <a:ext cx="12616379" cy="547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spc="320">
                <a:solidFill>
                  <a:srgbClr val="000000"/>
                </a:solidFill>
                <a:latin typeface="Lato"/>
              </a:rPr>
              <a:t>Apresentado por: Eliane Dantas e Natalia Costa</a:t>
            </a:r>
          </a:p>
        </p:txBody>
      </p:sp>
      <p:sp>
        <p:nvSpPr>
          <p:cNvPr id="10" name="Freeform 10"/>
          <p:cNvSpPr/>
          <p:nvPr/>
        </p:nvSpPr>
        <p:spPr>
          <a:xfrm>
            <a:off x="-4134433" y="1004889"/>
            <a:ext cx="12993464" cy="2102579"/>
          </a:xfrm>
          <a:custGeom>
            <a:avLst/>
            <a:gdLst/>
            <a:ahLst/>
            <a:cxnLst/>
            <a:rect l="l" t="t" r="r" b="b"/>
            <a:pathLst>
              <a:path w="12993464" h="2102579">
                <a:moveTo>
                  <a:pt x="0" y="0"/>
                </a:moveTo>
                <a:lnTo>
                  <a:pt x="12993465" y="0"/>
                </a:lnTo>
                <a:lnTo>
                  <a:pt x="12993465" y="2102578"/>
                </a:lnTo>
                <a:lnTo>
                  <a:pt x="0" y="21025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0" y="0"/>
            <a:ext cx="541602" cy="10287000"/>
            <a:chOff x="0" y="0"/>
            <a:chExt cx="157867" cy="299846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57867" cy="2998468"/>
            </a:xfrm>
            <a:custGeom>
              <a:avLst/>
              <a:gdLst/>
              <a:ahLst/>
              <a:cxnLst/>
              <a:rect l="l" t="t" r="r" b="b"/>
              <a:pathLst>
                <a:path w="157867" h="2998468">
                  <a:moveTo>
                    <a:pt x="0" y="0"/>
                  </a:moveTo>
                  <a:lnTo>
                    <a:pt x="157867" y="0"/>
                  </a:lnTo>
                  <a:lnTo>
                    <a:pt x="157867" y="2998468"/>
                  </a:lnTo>
                  <a:lnTo>
                    <a:pt x="0" y="2998468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2364051" y="1635964"/>
            <a:ext cx="3673123" cy="6651331"/>
          </a:xfrm>
          <a:custGeom>
            <a:avLst/>
            <a:gdLst/>
            <a:ahLst/>
            <a:cxnLst/>
            <a:rect l="l" t="t" r="r" b="b"/>
            <a:pathLst>
              <a:path w="3673123" h="6651331">
                <a:moveTo>
                  <a:pt x="0" y="0"/>
                </a:moveTo>
                <a:lnTo>
                  <a:pt x="3673123" y="0"/>
                </a:lnTo>
                <a:lnTo>
                  <a:pt x="3673123" y="6651331"/>
                </a:lnTo>
                <a:lnTo>
                  <a:pt x="0" y="66513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4716086" y="379832"/>
            <a:ext cx="8855829" cy="895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2B4A9D"/>
                </a:solidFill>
                <a:latin typeface="Poppins Ultra-Bold"/>
              </a:rPr>
              <a:t>Row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17697" y="2016125"/>
            <a:ext cx="9352982" cy="6178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900"/>
              </a:lnSpc>
            </a:pPr>
            <a:r>
              <a:rPr lang="en-US" sz="3500" spc="350">
                <a:solidFill>
                  <a:srgbClr val="000000"/>
                </a:solidFill>
                <a:latin typeface="Lato"/>
              </a:rPr>
              <a:t>Usamos esse Widget para alinhamento horizontal, utilizando as seguintes propriedades:</a:t>
            </a:r>
          </a:p>
          <a:p>
            <a:pPr marL="755651" lvl="1" indent="-377825" algn="just">
              <a:lnSpc>
                <a:spcPts val="4900"/>
              </a:lnSpc>
              <a:buFont typeface="Arial"/>
              <a:buChar char="•"/>
            </a:pPr>
            <a:r>
              <a:rPr lang="en-US" sz="3500" spc="350">
                <a:solidFill>
                  <a:srgbClr val="000000"/>
                </a:solidFill>
                <a:latin typeface="Lato"/>
              </a:rPr>
              <a:t>mainAxisAlignment: alinha os filhos no eixo principal.</a:t>
            </a:r>
          </a:p>
          <a:p>
            <a:pPr marL="755651" lvl="1" indent="-377825" algn="just">
              <a:lnSpc>
                <a:spcPts val="4900"/>
              </a:lnSpc>
              <a:buFont typeface="Arial"/>
              <a:buChar char="•"/>
            </a:pPr>
            <a:r>
              <a:rPr lang="en-US" sz="3500" spc="350">
                <a:solidFill>
                  <a:srgbClr val="000000"/>
                </a:solidFill>
                <a:latin typeface="Lato"/>
              </a:rPr>
              <a:t>crossAxisAlignment: alinha os filhos no eixo transversal.</a:t>
            </a:r>
          </a:p>
          <a:p>
            <a:pPr algn="just">
              <a:lnSpc>
                <a:spcPts val="4900"/>
              </a:lnSpc>
            </a:pPr>
            <a:r>
              <a:rPr lang="en-US" sz="3500" spc="350">
                <a:solidFill>
                  <a:srgbClr val="000000"/>
                </a:solidFill>
                <a:latin typeface="Lato"/>
              </a:rPr>
              <a:t>Em um Widget Row o eixo principal é horizontal e o eixo transversal é vertical.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970680" y="8120840"/>
            <a:ext cx="8317320" cy="1108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spc="210">
                <a:solidFill>
                  <a:srgbClr val="000000"/>
                </a:solidFill>
                <a:latin typeface="Lato"/>
              </a:rPr>
              <a:t>Figura 07 - Layout row</a:t>
            </a:r>
          </a:p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 spc="210">
                <a:solidFill>
                  <a:srgbClr val="000000"/>
                </a:solidFill>
                <a:latin typeface="Lato"/>
              </a:rPr>
              <a:t>Fonte: &lt;https://www.devmedia.com.br/flutter-criando-layouts-com-center-column-e-row/40743&gt;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15004959" y="1860459"/>
            <a:ext cx="6566081" cy="6566081"/>
            <a:chOff x="0" y="0"/>
            <a:chExt cx="1913890" cy="1913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id="4" name="Group 4"/>
          <p:cNvGrpSpPr/>
          <p:nvPr/>
        </p:nvGrpSpPr>
        <p:grpSpPr>
          <a:xfrm rot="2700000">
            <a:off x="15361560" y="2217060"/>
            <a:ext cx="5852880" cy="5852880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6" name="Group 6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9875533" y="1932320"/>
            <a:ext cx="3542323" cy="6422359"/>
          </a:xfrm>
          <a:custGeom>
            <a:avLst/>
            <a:gdLst/>
            <a:ahLst/>
            <a:cxnLst/>
            <a:rect l="l" t="t" r="r" b="b"/>
            <a:pathLst>
              <a:path w="3542323" h="6422359">
                <a:moveTo>
                  <a:pt x="0" y="0"/>
                </a:moveTo>
                <a:lnTo>
                  <a:pt x="3542323" y="0"/>
                </a:lnTo>
                <a:lnTo>
                  <a:pt x="3542323" y="6422360"/>
                </a:lnTo>
                <a:lnTo>
                  <a:pt x="0" y="64223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682" t="-2219" r="-2682"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121376" y="3085206"/>
            <a:ext cx="7590137" cy="30167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826"/>
              </a:lnSpc>
            </a:pPr>
            <a:r>
              <a:rPr lang="en-US" sz="3400" spc="344" dirty="0">
                <a:solidFill>
                  <a:srgbClr val="000000"/>
                </a:solidFill>
                <a:latin typeface="Lato"/>
              </a:rPr>
              <a:t>No </a:t>
            </a:r>
            <a:r>
              <a:rPr lang="en-US" sz="3400" spc="344" dirty="0" err="1">
                <a:solidFill>
                  <a:srgbClr val="000000"/>
                </a:solidFill>
                <a:latin typeface="Lato"/>
              </a:rPr>
              <a:t>exemplo</a:t>
            </a:r>
            <a:r>
              <a:rPr lang="en-US" sz="3400" spc="344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400" spc="344" dirty="0" err="1">
                <a:solidFill>
                  <a:srgbClr val="000000"/>
                </a:solidFill>
                <a:latin typeface="Lato"/>
              </a:rPr>
              <a:t>disponível</a:t>
            </a:r>
            <a:r>
              <a:rPr lang="en-US" sz="3400" spc="344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400" spc="344" dirty="0" err="1">
                <a:solidFill>
                  <a:srgbClr val="000000"/>
                </a:solidFill>
                <a:latin typeface="Lato"/>
              </a:rPr>
              <a:t>em</a:t>
            </a:r>
            <a:r>
              <a:rPr lang="en-US" sz="3400" spc="344" dirty="0">
                <a:solidFill>
                  <a:srgbClr val="000000"/>
                </a:solidFill>
                <a:latin typeface="Lato"/>
              </a:rPr>
              <a:t> </a:t>
            </a:r>
            <a:r>
              <a:rPr lang="en-US" sz="3400" spc="344" dirty="0" err="1">
                <a:solidFill>
                  <a:srgbClr val="000000"/>
                </a:solidFill>
                <a:latin typeface="Lato"/>
              </a:rPr>
              <a:t>layoutRow.dart</a:t>
            </a:r>
            <a:r>
              <a:rPr lang="en-US" sz="3400" spc="344" dirty="0">
                <a:solidFill>
                  <a:srgbClr val="000000"/>
                </a:solidFill>
                <a:latin typeface="Lato"/>
              </a:rPr>
              <a:t>, </a:t>
            </a:r>
            <a:r>
              <a:rPr lang="en-US" sz="3400" spc="344" dirty="0" err="1">
                <a:solidFill>
                  <a:srgbClr val="000000"/>
                </a:solidFill>
                <a:latin typeface="Lato"/>
              </a:rPr>
              <a:t>usamos</a:t>
            </a:r>
            <a:r>
              <a:rPr lang="en-US" sz="3400" spc="344" dirty="0">
                <a:solidFill>
                  <a:srgbClr val="000000"/>
                </a:solidFill>
                <a:latin typeface="Lato"/>
              </a:rPr>
              <a:t> Row para </a:t>
            </a:r>
            <a:r>
              <a:rPr lang="en-US" sz="3400" spc="344" dirty="0" err="1">
                <a:solidFill>
                  <a:srgbClr val="000000"/>
                </a:solidFill>
                <a:latin typeface="Lato"/>
              </a:rPr>
              <a:t>exibir</a:t>
            </a:r>
            <a:r>
              <a:rPr lang="en-US" sz="3400" spc="344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400" spc="344" dirty="0" err="1">
                <a:solidFill>
                  <a:srgbClr val="000000"/>
                </a:solidFill>
                <a:latin typeface="Lato"/>
              </a:rPr>
              <a:t>três</a:t>
            </a:r>
            <a:r>
              <a:rPr lang="en-US" sz="3400" spc="344" dirty="0">
                <a:solidFill>
                  <a:srgbClr val="000000"/>
                </a:solidFill>
                <a:latin typeface="Lato"/>
              </a:rPr>
              <a:t> imagens </a:t>
            </a:r>
            <a:r>
              <a:rPr lang="en-US" sz="3400" spc="344" dirty="0" err="1">
                <a:solidFill>
                  <a:srgbClr val="000000"/>
                </a:solidFill>
                <a:latin typeface="Lato"/>
              </a:rPr>
              <a:t>em</a:t>
            </a:r>
            <a:r>
              <a:rPr lang="en-US" sz="3400" spc="344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400" spc="344" dirty="0" err="1">
                <a:solidFill>
                  <a:srgbClr val="000000"/>
                </a:solidFill>
                <a:latin typeface="Lato"/>
              </a:rPr>
              <a:t>uma</a:t>
            </a:r>
            <a:r>
              <a:rPr lang="en-US" sz="3400" spc="344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400" spc="344" dirty="0" err="1">
                <a:solidFill>
                  <a:srgbClr val="000000"/>
                </a:solidFill>
                <a:latin typeface="Lato"/>
              </a:rPr>
              <a:t>tela</a:t>
            </a:r>
            <a:r>
              <a:rPr lang="en-US" sz="3400" spc="344" dirty="0">
                <a:solidFill>
                  <a:srgbClr val="000000"/>
                </a:solidFill>
                <a:latin typeface="Lato"/>
              </a:rPr>
              <a:t> do app, </a:t>
            </a:r>
            <a:r>
              <a:rPr lang="en-US" sz="3400" spc="344" dirty="0" err="1">
                <a:solidFill>
                  <a:srgbClr val="000000"/>
                </a:solidFill>
                <a:latin typeface="Lato"/>
              </a:rPr>
              <a:t>uma</a:t>
            </a:r>
            <a:r>
              <a:rPr lang="en-US" sz="3400" spc="344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400" spc="344" dirty="0" err="1">
                <a:solidFill>
                  <a:srgbClr val="000000"/>
                </a:solidFill>
                <a:latin typeface="Lato"/>
              </a:rPr>
              <a:t>ao</a:t>
            </a:r>
            <a:r>
              <a:rPr lang="en-US" sz="3400" spc="344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400" spc="344" dirty="0" err="1">
                <a:solidFill>
                  <a:srgbClr val="000000"/>
                </a:solidFill>
                <a:latin typeface="Lato"/>
              </a:rPr>
              <a:t>lado</a:t>
            </a:r>
            <a:r>
              <a:rPr lang="en-US" sz="3400" spc="344" dirty="0">
                <a:solidFill>
                  <a:srgbClr val="000000"/>
                </a:solidFill>
                <a:latin typeface="Lato"/>
              </a:rPr>
              <a:t> da </a:t>
            </a:r>
            <a:r>
              <a:rPr lang="en-US" sz="3400" spc="344" dirty="0" err="1">
                <a:solidFill>
                  <a:srgbClr val="000000"/>
                </a:solidFill>
                <a:latin typeface="Lato"/>
              </a:rPr>
              <a:t>outra</a:t>
            </a:r>
            <a:r>
              <a:rPr lang="en-US" sz="3400" spc="344" dirty="0">
                <a:solidFill>
                  <a:srgbClr val="000000"/>
                </a:solidFill>
                <a:latin typeface="Lato"/>
              </a:rPr>
              <a:t>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716086" y="379832"/>
            <a:ext cx="8855829" cy="895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2B4A9D"/>
                </a:solidFill>
                <a:latin typeface="Poppins Ultra-Bold"/>
              </a:rPr>
              <a:t>Row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162571" y="8547423"/>
            <a:ext cx="4968247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 spc="210">
                <a:solidFill>
                  <a:srgbClr val="000000"/>
                </a:solidFill>
                <a:latin typeface="Lato"/>
              </a:rPr>
              <a:t>Figura 08 - Execução row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0892491" y="2872674"/>
            <a:ext cx="6480567" cy="3867265"/>
          </a:xfrm>
          <a:custGeom>
            <a:avLst/>
            <a:gdLst/>
            <a:ahLst/>
            <a:cxnLst/>
            <a:rect l="l" t="t" r="r" b="b"/>
            <a:pathLst>
              <a:path w="6480567" h="3867265">
                <a:moveTo>
                  <a:pt x="0" y="0"/>
                </a:moveTo>
                <a:lnTo>
                  <a:pt x="6480568" y="0"/>
                </a:lnTo>
                <a:lnTo>
                  <a:pt x="6480568" y="3867265"/>
                </a:lnTo>
                <a:lnTo>
                  <a:pt x="0" y="38672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4716086" y="379832"/>
            <a:ext cx="8855829" cy="895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2B4A9D"/>
                </a:solidFill>
                <a:latin typeface="Poppins Ultra-Bold"/>
              </a:rPr>
              <a:t>Container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41455" y="1631950"/>
            <a:ext cx="9352982" cy="6797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just">
              <a:lnSpc>
                <a:spcPts val="4900"/>
              </a:lnSpc>
              <a:buFont typeface="Arial"/>
              <a:buChar char="•"/>
            </a:pPr>
            <a:r>
              <a:rPr lang="en-US" sz="3500" spc="350">
                <a:solidFill>
                  <a:srgbClr val="000000"/>
                </a:solidFill>
                <a:latin typeface="Lato"/>
              </a:rPr>
              <a:t>A classe Container é um widget de conveniência que combina pintura, posicionamento e dimensionamento comuns de widgets.</a:t>
            </a:r>
          </a:p>
          <a:p>
            <a:pPr marL="755651" lvl="1" indent="-377825" algn="just">
              <a:lnSpc>
                <a:spcPts val="4900"/>
              </a:lnSpc>
              <a:buFont typeface="Arial"/>
              <a:buChar char="•"/>
            </a:pPr>
            <a:r>
              <a:rPr lang="en-US" sz="3500" spc="350">
                <a:solidFill>
                  <a:srgbClr val="000000"/>
                </a:solidFill>
                <a:latin typeface="Lato"/>
              </a:rPr>
              <a:t>Uma classe Container pode ser usada para armazenar um ou mais widgets e posicioná-los na tela de acordo com nossa conveniência.</a:t>
            </a:r>
          </a:p>
          <a:p>
            <a:pPr marL="755651" lvl="1" indent="-377825" algn="just">
              <a:lnSpc>
                <a:spcPts val="4900"/>
              </a:lnSpc>
              <a:buFont typeface="Arial"/>
              <a:buChar char="•"/>
            </a:pPr>
            <a:r>
              <a:rPr lang="en-US" sz="3500" spc="350">
                <a:solidFill>
                  <a:srgbClr val="000000"/>
                </a:solidFill>
                <a:latin typeface="Lato"/>
              </a:rPr>
              <a:t>Basicamente, um contêiner é como uma caixa para armazenar o conteúdo.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108445" y="7142006"/>
            <a:ext cx="8055987" cy="1108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spc="210">
                <a:solidFill>
                  <a:srgbClr val="000000"/>
                </a:solidFill>
                <a:latin typeface="Lato"/>
              </a:rPr>
              <a:t>Figura 09 - Container</a:t>
            </a:r>
          </a:p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 spc="210">
                <a:solidFill>
                  <a:srgbClr val="000000"/>
                </a:solidFill>
                <a:latin typeface="Lato"/>
              </a:rPr>
              <a:t>Fonte: &lt;https://www.darttutorial.org/flutter-tutorial/flutter-container/&gt;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716086" y="379832"/>
            <a:ext cx="8855829" cy="895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2B4A9D"/>
                </a:solidFill>
                <a:latin typeface="Poppins Ultra-Bold"/>
              </a:rPr>
              <a:t>Referências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816673" y="1617218"/>
            <a:ext cx="16442627" cy="69382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27"/>
              </a:lnSpc>
            </a:pPr>
            <a:r>
              <a:rPr lang="en-US" sz="2799" spc="139">
                <a:solidFill>
                  <a:srgbClr val="000000"/>
                </a:solidFill>
                <a:latin typeface="Poppins"/>
              </a:rPr>
              <a:t>DIAS, R.</a:t>
            </a:r>
            <a:r>
              <a:rPr lang="en-US" sz="2799" spc="139">
                <a:solidFill>
                  <a:srgbClr val="000000"/>
                </a:solidFill>
                <a:latin typeface="Poppins Bold"/>
              </a:rPr>
              <a:t> Flutter: Criando layouts com Center, Column e Row.</a:t>
            </a:r>
            <a:r>
              <a:rPr lang="en-US" sz="2799" spc="139">
                <a:solidFill>
                  <a:srgbClr val="000000"/>
                </a:solidFill>
                <a:latin typeface="Poppins"/>
              </a:rPr>
              <a:t> Disponível em: &lt;https://www.devmedia.com.br/flutter-criando-layouts-com-center-column-e-row/40743&gt;. Acesso em: 7 mar. 2024.</a:t>
            </a:r>
          </a:p>
          <a:p>
            <a:pPr algn="just">
              <a:lnSpc>
                <a:spcPts val="4227"/>
              </a:lnSpc>
            </a:pPr>
            <a:endParaRPr lang="en-US" sz="2799" spc="139">
              <a:solidFill>
                <a:srgbClr val="000000"/>
              </a:solidFill>
              <a:latin typeface="Poppins"/>
            </a:endParaRPr>
          </a:p>
          <a:p>
            <a:pPr algn="just">
              <a:lnSpc>
                <a:spcPts val="4227"/>
              </a:lnSpc>
            </a:pPr>
            <a:r>
              <a:rPr lang="en-US" sz="2799" spc="139">
                <a:solidFill>
                  <a:srgbClr val="000000"/>
                </a:solidFill>
                <a:latin typeface="Poppins Bold"/>
              </a:rPr>
              <a:t>Classe de contêiner em Flutter – Acervo Lima.</a:t>
            </a:r>
            <a:r>
              <a:rPr lang="en-US" sz="2799" spc="139">
                <a:solidFill>
                  <a:srgbClr val="000000"/>
                </a:solidFill>
                <a:latin typeface="Poppins"/>
              </a:rPr>
              <a:t> Disponível em: &lt;https://acervolima.com/classe-de-conteiner-em-flutter/&gt;. Acesso em: 7 mar. 2024.</a:t>
            </a:r>
          </a:p>
          <a:p>
            <a:pPr algn="just">
              <a:lnSpc>
                <a:spcPts val="4227"/>
              </a:lnSpc>
            </a:pPr>
            <a:endParaRPr lang="en-US" sz="2799" spc="139">
              <a:solidFill>
                <a:srgbClr val="000000"/>
              </a:solidFill>
              <a:latin typeface="Poppins"/>
            </a:endParaRPr>
          </a:p>
          <a:p>
            <a:pPr algn="just">
              <a:lnSpc>
                <a:spcPts val="4227"/>
              </a:lnSpc>
            </a:pPr>
            <a:r>
              <a:rPr lang="en-US" sz="2799" spc="139">
                <a:solidFill>
                  <a:srgbClr val="000000"/>
                </a:solidFill>
                <a:latin typeface="Poppins Bold"/>
              </a:rPr>
              <a:t>Building user interfaces with Flutter.</a:t>
            </a:r>
            <a:r>
              <a:rPr lang="en-US" sz="2799" spc="139">
                <a:solidFill>
                  <a:srgbClr val="000000"/>
                </a:solidFill>
                <a:latin typeface="Poppins"/>
              </a:rPr>
              <a:t> Disponível em: &lt;https://docs.flutter.dev/ui&gt;. Acesso em: 7 mar. 2024.</a:t>
            </a:r>
          </a:p>
          <a:p>
            <a:pPr algn="just">
              <a:lnSpc>
                <a:spcPts val="4227"/>
              </a:lnSpc>
            </a:pPr>
            <a:endParaRPr lang="en-US" sz="2799" spc="139">
              <a:solidFill>
                <a:srgbClr val="000000"/>
              </a:solidFill>
              <a:latin typeface="Poppins"/>
            </a:endParaRPr>
          </a:p>
          <a:p>
            <a:pPr algn="just">
              <a:lnSpc>
                <a:spcPts val="4227"/>
              </a:lnSpc>
            </a:pPr>
            <a:r>
              <a:rPr lang="en-US" sz="2799" spc="139">
                <a:solidFill>
                  <a:srgbClr val="000000"/>
                </a:solidFill>
                <a:latin typeface="Poppins Bold"/>
              </a:rPr>
              <a:t>Flutter Container.</a:t>
            </a:r>
            <a:r>
              <a:rPr lang="en-US" sz="2799" spc="139">
                <a:solidFill>
                  <a:srgbClr val="000000"/>
                </a:solidFill>
                <a:latin typeface="Poppins"/>
              </a:rPr>
              <a:t> Disponível em: &lt;https://www.darttutorial.org/flutter-tutorial/flutter-container/&gt;. Acesso em: 8 mar. 2024.</a:t>
            </a:r>
          </a:p>
        </p:txBody>
      </p:sp>
      <p:grpSp>
        <p:nvGrpSpPr>
          <p:cNvPr id="4" name="Group 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76816" y="0"/>
            <a:ext cx="452408" cy="10287000"/>
            <a:chOff x="0" y="0"/>
            <a:chExt cx="165040" cy="37527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5040" cy="3752726"/>
            </a:xfrm>
            <a:custGeom>
              <a:avLst/>
              <a:gdLst/>
              <a:ahLst/>
              <a:cxnLst/>
              <a:rect l="l" t="t" r="r" b="b"/>
              <a:pathLst>
                <a:path w="165040" h="3752726">
                  <a:moveTo>
                    <a:pt x="0" y="0"/>
                  </a:moveTo>
                  <a:lnTo>
                    <a:pt x="165040" y="0"/>
                  </a:lnTo>
                  <a:lnTo>
                    <a:pt x="165040" y="3752726"/>
                  </a:lnTo>
                  <a:lnTo>
                    <a:pt x="0" y="3752726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4" name="Group 4"/>
          <p:cNvGrpSpPr/>
          <p:nvPr/>
        </p:nvGrpSpPr>
        <p:grpSpPr>
          <a:xfrm rot="-2700000">
            <a:off x="12190278" y="55428"/>
            <a:ext cx="10176144" cy="10176144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6" name="Group 6"/>
          <p:cNvGrpSpPr/>
          <p:nvPr/>
        </p:nvGrpSpPr>
        <p:grpSpPr>
          <a:xfrm rot="2700000">
            <a:off x="12628620" y="445887"/>
            <a:ext cx="9395227" cy="9395227"/>
            <a:chOff x="0" y="0"/>
            <a:chExt cx="1913890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8" name="Group 8"/>
          <p:cNvGrpSpPr/>
          <p:nvPr/>
        </p:nvGrpSpPr>
        <p:grpSpPr>
          <a:xfrm rot="2700000">
            <a:off x="11524419" y="8043030"/>
            <a:ext cx="6164339" cy="6164339"/>
            <a:chOff x="0" y="0"/>
            <a:chExt cx="1913890" cy="191389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10" name="Group 10"/>
          <p:cNvGrpSpPr/>
          <p:nvPr/>
        </p:nvGrpSpPr>
        <p:grpSpPr>
          <a:xfrm rot="2700000">
            <a:off x="11524419" y="-3920369"/>
            <a:ext cx="6164339" cy="6164339"/>
            <a:chOff x="0" y="0"/>
            <a:chExt cx="1913890" cy="191389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12" name="Group 12"/>
          <p:cNvGrpSpPr/>
          <p:nvPr/>
        </p:nvGrpSpPr>
        <p:grpSpPr>
          <a:xfrm rot="-5400000">
            <a:off x="4980926" y="-2587876"/>
            <a:ext cx="1629197" cy="7951652"/>
            <a:chOff x="0" y="0"/>
            <a:chExt cx="2354580" cy="11492046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353310" cy="11492046"/>
            </a:xfrm>
            <a:custGeom>
              <a:avLst/>
              <a:gdLst/>
              <a:ahLst/>
              <a:cxnLst/>
              <a:rect l="l" t="t" r="r" b="b"/>
              <a:pathLst>
                <a:path w="2353310" h="11492046">
                  <a:moveTo>
                    <a:pt x="784860" y="11424736"/>
                  </a:moveTo>
                  <a:cubicBezTo>
                    <a:pt x="905510" y="11465376"/>
                    <a:pt x="1042670" y="11492046"/>
                    <a:pt x="1177290" y="11492046"/>
                  </a:cubicBezTo>
                  <a:cubicBezTo>
                    <a:pt x="1311910" y="11492046"/>
                    <a:pt x="1441450" y="11469186"/>
                    <a:pt x="1560830" y="11428546"/>
                  </a:cubicBezTo>
                  <a:cubicBezTo>
                    <a:pt x="1563370" y="11427276"/>
                    <a:pt x="1565910" y="11427276"/>
                    <a:pt x="1568450" y="11426006"/>
                  </a:cubicBezTo>
                  <a:cubicBezTo>
                    <a:pt x="2016760" y="11263446"/>
                    <a:pt x="2346960" y="10834186"/>
                    <a:pt x="2353310" y="10306003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0298100"/>
                  </a:lnTo>
                  <a:cubicBezTo>
                    <a:pt x="6350" y="10836726"/>
                    <a:pt x="331470" y="11265986"/>
                    <a:pt x="784860" y="11424736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2123218" y="878380"/>
            <a:ext cx="7020782" cy="895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FFFFFF"/>
                </a:solidFill>
                <a:latin typeface="Poppins Ultra-Bold"/>
              </a:rPr>
              <a:t>AGENDA</a:t>
            </a:r>
          </a:p>
        </p:txBody>
      </p:sp>
      <p:grpSp>
        <p:nvGrpSpPr>
          <p:cNvPr id="15" name="Group 15"/>
          <p:cNvGrpSpPr/>
          <p:nvPr/>
        </p:nvGrpSpPr>
        <p:grpSpPr>
          <a:xfrm rot="-5400000">
            <a:off x="568482" y="2554884"/>
            <a:ext cx="829509" cy="1966473"/>
            <a:chOff x="0" y="0"/>
            <a:chExt cx="2354580" cy="5581882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17" name="Group 17"/>
          <p:cNvGrpSpPr/>
          <p:nvPr/>
        </p:nvGrpSpPr>
        <p:grpSpPr>
          <a:xfrm rot="-5400000">
            <a:off x="568482" y="3884156"/>
            <a:ext cx="829509" cy="1966473"/>
            <a:chOff x="0" y="0"/>
            <a:chExt cx="2354580" cy="558188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19" name="Group 19"/>
          <p:cNvGrpSpPr/>
          <p:nvPr/>
        </p:nvGrpSpPr>
        <p:grpSpPr>
          <a:xfrm rot="-5400000">
            <a:off x="568482" y="5213428"/>
            <a:ext cx="829509" cy="1966473"/>
            <a:chOff x="0" y="0"/>
            <a:chExt cx="2354580" cy="5581882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21" name="TextBox 21"/>
          <p:cNvSpPr txBox="1"/>
          <p:nvPr/>
        </p:nvSpPr>
        <p:spPr>
          <a:xfrm>
            <a:off x="2123218" y="3176705"/>
            <a:ext cx="7343333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 spc="350">
                <a:solidFill>
                  <a:srgbClr val="2B4A9D"/>
                </a:solidFill>
                <a:latin typeface="Lato Bold"/>
              </a:rPr>
              <a:t>Introdução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123858" y="7195202"/>
            <a:ext cx="7343333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 spc="350">
                <a:solidFill>
                  <a:srgbClr val="2B4A9D"/>
                </a:solidFill>
                <a:latin typeface="Lato Bold"/>
              </a:rPr>
              <a:t>Row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123218" y="5855352"/>
            <a:ext cx="7343333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 spc="350">
                <a:solidFill>
                  <a:srgbClr val="2B4A9D"/>
                </a:solidFill>
                <a:latin typeface="Lato Bold"/>
              </a:rPr>
              <a:t>Column</a:t>
            </a:r>
          </a:p>
        </p:txBody>
      </p:sp>
      <p:grpSp>
        <p:nvGrpSpPr>
          <p:cNvPr id="24" name="Group 24"/>
          <p:cNvGrpSpPr/>
          <p:nvPr/>
        </p:nvGrpSpPr>
        <p:grpSpPr>
          <a:xfrm rot="-5400000">
            <a:off x="568482" y="6538237"/>
            <a:ext cx="829509" cy="1966473"/>
            <a:chOff x="0" y="0"/>
            <a:chExt cx="2354580" cy="5581882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26" name="TextBox 26"/>
          <p:cNvSpPr txBox="1"/>
          <p:nvPr/>
        </p:nvSpPr>
        <p:spPr>
          <a:xfrm>
            <a:off x="2123858" y="8535052"/>
            <a:ext cx="7343333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 spc="350">
                <a:solidFill>
                  <a:srgbClr val="2B4A9D"/>
                </a:solidFill>
                <a:latin typeface="Lato Bold"/>
              </a:rPr>
              <a:t>Container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2123858" y="4516029"/>
            <a:ext cx="7343333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 spc="350">
                <a:solidFill>
                  <a:srgbClr val="2B4A9D"/>
                </a:solidFill>
                <a:latin typeface="Lato Bold"/>
              </a:rPr>
              <a:t>Center</a:t>
            </a:r>
          </a:p>
        </p:txBody>
      </p:sp>
      <p:grpSp>
        <p:nvGrpSpPr>
          <p:cNvPr id="28" name="Group 28"/>
          <p:cNvGrpSpPr/>
          <p:nvPr/>
        </p:nvGrpSpPr>
        <p:grpSpPr>
          <a:xfrm rot="-5400000">
            <a:off x="568482" y="7863045"/>
            <a:ext cx="829509" cy="1966473"/>
            <a:chOff x="0" y="0"/>
            <a:chExt cx="2354580" cy="5581882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0328456" y="2105510"/>
            <a:ext cx="7345479" cy="6075980"/>
          </a:xfrm>
          <a:custGeom>
            <a:avLst/>
            <a:gdLst/>
            <a:ahLst/>
            <a:cxnLst/>
            <a:rect l="l" t="t" r="r" b="b"/>
            <a:pathLst>
              <a:path w="7345479" h="6075980">
                <a:moveTo>
                  <a:pt x="0" y="0"/>
                </a:moveTo>
                <a:lnTo>
                  <a:pt x="7345478" y="0"/>
                </a:lnTo>
                <a:lnTo>
                  <a:pt x="7345478" y="6075980"/>
                </a:lnTo>
                <a:lnTo>
                  <a:pt x="0" y="60759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4716086" y="379832"/>
            <a:ext cx="8855829" cy="895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2B4A9D"/>
                </a:solidFill>
                <a:latin typeface="Poppins Ultra-Bold"/>
              </a:rPr>
              <a:t>Introdução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5452" y="2285321"/>
            <a:ext cx="9987774" cy="308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just">
              <a:lnSpc>
                <a:spcPts val="4900"/>
              </a:lnSpc>
              <a:buFont typeface="Arial"/>
              <a:buChar char="•"/>
            </a:pPr>
            <a:r>
              <a:rPr lang="en-US" sz="3500" spc="350">
                <a:solidFill>
                  <a:srgbClr val="000000"/>
                </a:solidFill>
                <a:latin typeface="Lato"/>
              </a:rPr>
              <a:t>No geral, o layout de uma tela é composto por Widgets visíveis, como barras de menu, painéis, imagens etc., e também por Widgets invisíveis, como linhas, colunas e grades.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5452" y="5717690"/>
            <a:ext cx="9987774" cy="246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just">
              <a:lnSpc>
                <a:spcPts val="4900"/>
              </a:lnSpc>
              <a:buFont typeface="Arial"/>
              <a:buChar char="•"/>
            </a:pPr>
            <a:r>
              <a:rPr lang="en-US" sz="3500" spc="350">
                <a:solidFill>
                  <a:srgbClr val="000000"/>
                </a:solidFill>
                <a:latin typeface="Lato"/>
              </a:rPr>
              <a:t>Esses Widgets invisíveis usamos para organizar a tela, alinhando os Widgets visíveis e delimitando o espaço que eles ocupam.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113225" y="8133865"/>
            <a:ext cx="8174775" cy="1108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spc="210">
                <a:solidFill>
                  <a:srgbClr val="000000"/>
                </a:solidFill>
                <a:latin typeface="Lato"/>
              </a:rPr>
              <a:t>Figura 01 - Layouts</a:t>
            </a:r>
          </a:p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 spc="210">
                <a:solidFill>
                  <a:srgbClr val="000000"/>
                </a:solidFill>
                <a:latin typeface="Lato"/>
              </a:rPr>
              <a:t>Fonte: &lt;https://www.devmedia.com.br/flutter-criando-layouts-com-center-column-e-row/40743&gt;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2321994" y="1708150"/>
            <a:ext cx="3876025" cy="6405886"/>
          </a:xfrm>
          <a:custGeom>
            <a:avLst/>
            <a:gdLst/>
            <a:ahLst/>
            <a:cxnLst/>
            <a:rect l="l" t="t" r="r" b="b"/>
            <a:pathLst>
              <a:path w="3876025" h="6405886">
                <a:moveTo>
                  <a:pt x="0" y="0"/>
                </a:moveTo>
                <a:lnTo>
                  <a:pt x="3876025" y="0"/>
                </a:lnTo>
                <a:lnTo>
                  <a:pt x="3876025" y="6405886"/>
                </a:lnTo>
                <a:lnTo>
                  <a:pt x="0" y="64058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4716086" y="379832"/>
            <a:ext cx="8855829" cy="895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2B4A9D"/>
                </a:solidFill>
                <a:latin typeface="Poppins Ultra-Bold"/>
              </a:rPr>
              <a:t>Center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86420" y="2194018"/>
            <a:ext cx="10045594" cy="6167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2" lvl="1" indent="-345441" algn="just">
              <a:lnSpc>
                <a:spcPts val="4480"/>
              </a:lnSpc>
              <a:buFont typeface="Arial"/>
              <a:buChar char="•"/>
            </a:pPr>
            <a:r>
              <a:rPr lang="en-US" sz="3200" spc="320">
                <a:solidFill>
                  <a:srgbClr val="000000"/>
                </a:solidFill>
                <a:latin typeface="Lato"/>
              </a:rPr>
              <a:t>Centraliza todos os seus Widgets filhos. E para customizar a forma como essa centralização ocorre, podemos usar propriedades que determinam as dimensões de Center.</a:t>
            </a:r>
          </a:p>
          <a:p>
            <a:pPr marL="1381764" lvl="2" indent="-460588" algn="just">
              <a:lnSpc>
                <a:spcPts val="4480"/>
              </a:lnSpc>
              <a:buFont typeface="Arial"/>
              <a:buChar char="⚬"/>
            </a:pPr>
            <a:r>
              <a:rPr lang="en-US" sz="3200" spc="320">
                <a:solidFill>
                  <a:srgbClr val="000000"/>
                </a:solidFill>
                <a:latin typeface="Lato"/>
              </a:rPr>
              <a:t>heightFactor: Se o valor não for nulo, define a altura de Center pela altura do filho multiplicado por esse valor.</a:t>
            </a:r>
          </a:p>
          <a:p>
            <a:pPr marL="1381764" lvl="2" indent="-460588" algn="just">
              <a:lnSpc>
                <a:spcPts val="4480"/>
              </a:lnSpc>
              <a:buFont typeface="Arial"/>
              <a:buChar char="⚬"/>
            </a:pPr>
            <a:r>
              <a:rPr lang="en-US" sz="3200" spc="320">
                <a:solidFill>
                  <a:srgbClr val="000000"/>
                </a:solidFill>
                <a:latin typeface="Lato"/>
              </a:rPr>
              <a:t>widthFactor: Se o valor não for nulo, define a largura de Center pela largura do filho multiplicado por esse valor.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32013" y="8001711"/>
            <a:ext cx="8055987" cy="1108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spc="210">
                <a:solidFill>
                  <a:srgbClr val="000000"/>
                </a:solidFill>
                <a:latin typeface="Lato"/>
              </a:rPr>
              <a:t>Figura 02 - Layout center</a:t>
            </a:r>
          </a:p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 spc="210">
                <a:solidFill>
                  <a:srgbClr val="000000"/>
                </a:solidFill>
                <a:latin typeface="Lato"/>
              </a:rPr>
              <a:t>Fonte: &lt;https://www.devmedia.com.br/flutter-criando-layouts-com-center-column-e-row/40743&gt;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485226" y="1819761"/>
            <a:ext cx="7764879" cy="4081271"/>
          </a:xfrm>
          <a:custGeom>
            <a:avLst/>
            <a:gdLst/>
            <a:ahLst/>
            <a:cxnLst/>
            <a:rect l="l" t="t" r="r" b="b"/>
            <a:pathLst>
              <a:path w="7764879" h="4081271">
                <a:moveTo>
                  <a:pt x="0" y="0"/>
                </a:moveTo>
                <a:lnTo>
                  <a:pt x="7764879" y="0"/>
                </a:lnTo>
                <a:lnTo>
                  <a:pt x="7764879" y="4081271"/>
                </a:lnTo>
                <a:lnTo>
                  <a:pt x="0" y="40812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2537293" y="1962273"/>
            <a:ext cx="3159184" cy="5757499"/>
          </a:xfrm>
          <a:custGeom>
            <a:avLst/>
            <a:gdLst/>
            <a:ahLst/>
            <a:cxnLst/>
            <a:rect l="l" t="t" r="r" b="b"/>
            <a:pathLst>
              <a:path w="3159184" h="5757499">
                <a:moveTo>
                  <a:pt x="0" y="0"/>
                </a:moveTo>
                <a:lnTo>
                  <a:pt x="3159185" y="0"/>
                </a:lnTo>
                <a:lnTo>
                  <a:pt x="3159185" y="5757499"/>
                </a:lnTo>
                <a:lnTo>
                  <a:pt x="0" y="575749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4716086" y="379832"/>
            <a:ext cx="8855829" cy="895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2B4A9D"/>
                </a:solidFill>
                <a:latin typeface="Poppins Ultra-Bold"/>
              </a:rPr>
              <a:t>Center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632762" y="8000998"/>
            <a:ext cx="4968247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 spc="210">
                <a:solidFill>
                  <a:srgbClr val="000000"/>
                </a:solidFill>
                <a:latin typeface="Lato"/>
              </a:rPr>
              <a:t>Figura 03 - Execução center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73779" y="6784880"/>
            <a:ext cx="9987774" cy="22679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0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3200" spc="320" dirty="0">
                <a:solidFill>
                  <a:srgbClr val="000000"/>
                </a:solidFill>
                <a:latin typeface="Lato"/>
              </a:rPr>
              <a:t>Neste </a:t>
            </a:r>
            <a:r>
              <a:rPr lang="en-US" sz="3200" spc="320" dirty="0" err="1">
                <a:solidFill>
                  <a:srgbClr val="000000"/>
                </a:solidFill>
                <a:latin typeface="Lato"/>
              </a:rPr>
              <a:t>exemplo</a:t>
            </a:r>
            <a:r>
              <a:rPr lang="en-US" sz="3200" spc="320" dirty="0">
                <a:solidFill>
                  <a:srgbClr val="000000"/>
                </a:solidFill>
                <a:latin typeface="Lato"/>
              </a:rPr>
              <a:t>, a </a:t>
            </a:r>
            <a:r>
              <a:rPr lang="en-US" sz="3200" spc="320" dirty="0" err="1">
                <a:solidFill>
                  <a:srgbClr val="000000"/>
                </a:solidFill>
                <a:latin typeface="Lato"/>
              </a:rPr>
              <a:t>propriedade</a:t>
            </a:r>
            <a:r>
              <a:rPr lang="en-US" sz="3200" spc="32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200" spc="320" dirty="0" err="1">
                <a:solidFill>
                  <a:srgbClr val="000000"/>
                </a:solidFill>
                <a:latin typeface="Lato"/>
              </a:rPr>
              <a:t>heightFactor</a:t>
            </a:r>
            <a:r>
              <a:rPr lang="en-US" sz="3200" spc="320" dirty="0">
                <a:solidFill>
                  <a:srgbClr val="000000"/>
                </a:solidFill>
                <a:latin typeface="Lato"/>
              </a:rPr>
              <a:t> define a </a:t>
            </a:r>
            <a:r>
              <a:rPr lang="en-US" sz="3200" spc="320" dirty="0" err="1">
                <a:solidFill>
                  <a:srgbClr val="000000"/>
                </a:solidFill>
                <a:latin typeface="Lato"/>
              </a:rPr>
              <a:t>altura</a:t>
            </a:r>
            <a:r>
              <a:rPr lang="en-US" sz="3200" spc="320" dirty="0">
                <a:solidFill>
                  <a:srgbClr val="000000"/>
                </a:solidFill>
                <a:latin typeface="Lato"/>
              </a:rPr>
              <a:t> de Center </a:t>
            </a:r>
            <a:r>
              <a:rPr lang="en-US" sz="3200" spc="320" dirty="0" err="1">
                <a:solidFill>
                  <a:srgbClr val="000000"/>
                </a:solidFill>
                <a:latin typeface="Lato"/>
              </a:rPr>
              <a:t>multiplicando</a:t>
            </a:r>
            <a:r>
              <a:rPr lang="en-US" sz="3200" spc="32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200" spc="320" dirty="0" err="1">
                <a:solidFill>
                  <a:srgbClr val="000000"/>
                </a:solidFill>
                <a:latin typeface="Lato"/>
              </a:rPr>
              <a:t>seu</a:t>
            </a:r>
            <a:r>
              <a:rPr lang="en-US" sz="3200" spc="320" dirty="0">
                <a:solidFill>
                  <a:srgbClr val="000000"/>
                </a:solidFill>
                <a:latin typeface="Lato"/>
              </a:rPr>
              <a:t> valor (2) pela </a:t>
            </a:r>
            <a:r>
              <a:rPr lang="en-US" sz="3200" spc="320" dirty="0" err="1">
                <a:solidFill>
                  <a:srgbClr val="000000"/>
                </a:solidFill>
                <a:latin typeface="Lato"/>
              </a:rPr>
              <a:t>altura</a:t>
            </a:r>
            <a:r>
              <a:rPr lang="en-US" sz="3200" spc="320" dirty="0">
                <a:solidFill>
                  <a:srgbClr val="000000"/>
                </a:solidFill>
                <a:latin typeface="Lato"/>
              </a:rPr>
              <a:t> do Text </a:t>
            </a:r>
            <a:r>
              <a:rPr lang="en-US" sz="3200" spc="320" dirty="0" err="1">
                <a:solidFill>
                  <a:srgbClr val="000000"/>
                </a:solidFill>
                <a:latin typeface="Lato"/>
              </a:rPr>
              <a:t>filho</a:t>
            </a:r>
            <a:r>
              <a:rPr lang="en-US" sz="3200" spc="320" dirty="0">
                <a:solidFill>
                  <a:srgbClr val="000000"/>
                </a:solidFill>
                <a:latin typeface="Lato"/>
              </a:rPr>
              <a:t>.</a:t>
            </a:r>
            <a:endParaRPr lang="pt-BR" dirty="0"/>
          </a:p>
        </p:txBody>
      </p:sp>
      <p:sp>
        <p:nvSpPr>
          <p:cNvPr id="9" name="TextBox 9"/>
          <p:cNvSpPr txBox="1"/>
          <p:nvPr/>
        </p:nvSpPr>
        <p:spPr>
          <a:xfrm>
            <a:off x="1717570" y="6037204"/>
            <a:ext cx="7303327" cy="3696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80"/>
              </a:lnSpc>
              <a:spcBef>
                <a:spcPct val="0"/>
              </a:spcBef>
            </a:pPr>
            <a:r>
              <a:rPr lang="en-US" sz="2200" spc="220" dirty="0">
                <a:solidFill>
                  <a:srgbClr val="000000"/>
                </a:solidFill>
                <a:latin typeface="Lato"/>
              </a:rPr>
              <a:t>Código </a:t>
            </a:r>
            <a:r>
              <a:rPr lang="en-US" sz="2200" spc="220" dirty="0" err="1">
                <a:solidFill>
                  <a:srgbClr val="000000"/>
                </a:solidFill>
                <a:latin typeface="Lato"/>
              </a:rPr>
              <a:t>completo</a:t>
            </a:r>
            <a:r>
              <a:rPr lang="en-US" sz="2200" spc="22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2200" spc="220" dirty="0" err="1">
                <a:solidFill>
                  <a:srgbClr val="000000"/>
                </a:solidFill>
                <a:latin typeface="Lato"/>
              </a:rPr>
              <a:t>disponível</a:t>
            </a:r>
            <a:r>
              <a:rPr lang="en-US" sz="2200" spc="22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2200" spc="220" dirty="0" err="1">
                <a:solidFill>
                  <a:srgbClr val="000000"/>
                </a:solidFill>
                <a:latin typeface="Lato"/>
              </a:rPr>
              <a:t>em</a:t>
            </a:r>
            <a:r>
              <a:rPr lang="en-US" sz="2200" spc="220" dirty="0">
                <a:solidFill>
                  <a:srgbClr val="000000"/>
                </a:solidFill>
                <a:latin typeface="Lato"/>
              </a:rPr>
              <a:t> </a:t>
            </a:r>
            <a:r>
              <a:rPr lang="en-US" sz="2200" spc="220" dirty="0" err="1">
                <a:solidFill>
                  <a:srgbClr val="000000"/>
                </a:solidFill>
                <a:ea typeface="+mn-lt"/>
                <a:cs typeface="+mn-lt"/>
              </a:rPr>
              <a:t>layoutCenter.dart</a:t>
            </a:r>
            <a:endParaRPr lang="en-US" sz="2200" spc="220" dirty="0" err="1">
              <a:solidFill>
                <a:srgbClr val="000000"/>
              </a:solidFill>
              <a:latin typeface="Lato"/>
              <a:ea typeface="Lato"/>
              <a:cs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15004959" y="1860459"/>
            <a:ext cx="6566081" cy="6566081"/>
            <a:chOff x="0" y="0"/>
            <a:chExt cx="1913890" cy="1913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id="4" name="Group 4"/>
          <p:cNvGrpSpPr/>
          <p:nvPr/>
        </p:nvGrpSpPr>
        <p:grpSpPr>
          <a:xfrm rot="2700000">
            <a:off x="15361560" y="2217060"/>
            <a:ext cx="5852880" cy="5852880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6" name="Group 6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2942193" y="4921662"/>
            <a:ext cx="8366121" cy="1836043"/>
          </a:xfrm>
          <a:custGeom>
            <a:avLst/>
            <a:gdLst/>
            <a:ahLst/>
            <a:cxnLst/>
            <a:rect l="l" t="t" r="r" b="b"/>
            <a:pathLst>
              <a:path w="8366121" h="1836043">
                <a:moveTo>
                  <a:pt x="0" y="0"/>
                </a:moveTo>
                <a:lnTo>
                  <a:pt x="8366121" y="0"/>
                </a:lnTo>
                <a:lnTo>
                  <a:pt x="8366121" y="1836044"/>
                </a:lnTo>
                <a:lnTo>
                  <a:pt x="0" y="18360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816673" y="2351499"/>
            <a:ext cx="12617161" cy="18079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826"/>
              </a:lnSpc>
            </a:pPr>
            <a:r>
              <a:rPr lang="en-US" sz="3447" spc="344">
                <a:solidFill>
                  <a:srgbClr val="000000"/>
                </a:solidFill>
                <a:latin typeface="Lato"/>
              </a:rPr>
              <a:t>Podemos ver na Figura 4 que a altura de Row é o dobro da altura de Text, conforme foi definido pela propriedade heightFactor.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097260" y="7234175"/>
            <a:ext cx="8055987" cy="1108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spc="210">
                <a:solidFill>
                  <a:srgbClr val="000000"/>
                </a:solidFill>
                <a:latin typeface="Lato"/>
              </a:rPr>
              <a:t>Figura 04 - HeightFactor</a:t>
            </a:r>
          </a:p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 spc="210">
                <a:solidFill>
                  <a:srgbClr val="000000"/>
                </a:solidFill>
                <a:latin typeface="Lato"/>
              </a:rPr>
              <a:t>Fonte: &lt;https://www.devmedia.com.br/flutter-criando-layouts-com-center-column-e-row/40743&gt;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716086" y="379832"/>
            <a:ext cx="8855829" cy="895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2B4A9D"/>
                </a:solidFill>
                <a:latin typeface="Poppins Ultra-Bold"/>
              </a:rPr>
              <a:t>Center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2343851" y="1635964"/>
            <a:ext cx="3705064" cy="6709170"/>
          </a:xfrm>
          <a:custGeom>
            <a:avLst/>
            <a:gdLst/>
            <a:ahLst/>
            <a:cxnLst/>
            <a:rect l="l" t="t" r="r" b="b"/>
            <a:pathLst>
              <a:path w="3705064" h="6709170">
                <a:moveTo>
                  <a:pt x="0" y="0"/>
                </a:moveTo>
                <a:lnTo>
                  <a:pt x="3705064" y="0"/>
                </a:lnTo>
                <a:lnTo>
                  <a:pt x="3705064" y="6709170"/>
                </a:lnTo>
                <a:lnTo>
                  <a:pt x="0" y="67091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4716086" y="379832"/>
            <a:ext cx="8855829" cy="895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2B4A9D"/>
                </a:solidFill>
                <a:latin typeface="Poppins Ultra-Bold"/>
              </a:rPr>
              <a:t>Column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41455" y="1641475"/>
            <a:ext cx="9590558" cy="6581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60"/>
              </a:lnSpc>
            </a:pPr>
            <a:r>
              <a:rPr lang="en-US" sz="3400" spc="340">
                <a:solidFill>
                  <a:srgbClr val="000000"/>
                </a:solidFill>
                <a:latin typeface="Lato"/>
              </a:rPr>
              <a:t>Com esse Widget alinhamos os Widgets na tela do app no sentido vertical, como se fizessem parte de uma coluna.</a:t>
            </a:r>
          </a:p>
          <a:p>
            <a:pPr algn="just">
              <a:lnSpc>
                <a:spcPts val="4760"/>
              </a:lnSpc>
            </a:pPr>
            <a:r>
              <a:rPr lang="en-US" sz="3400" spc="340">
                <a:solidFill>
                  <a:srgbClr val="000000"/>
                </a:solidFill>
                <a:latin typeface="Lato"/>
              </a:rPr>
              <a:t>Para customizar esse alinhamento utilizamos as seguintes propriedades:</a:t>
            </a:r>
          </a:p>
          <a:p>
            <a:pPr marL="734061" lvl="1" indent="-367031" algn="just">
              <a:lnSpc>
                <a:spcPts val="4760"/>
              </a:lnSpc>
              <a:buFont typeface="Arial"/>
              <a:buChar char="•"/>
            </a:pPr>
            <a:r>
              <a:rPr lang="en-US" sz="3400" spc="340">
                <a:solidFill>
                  <a:srgbClr val="000000"/>
                </a:solidFill>
                <a:latin typeface="Lato"/>
              </a:rPr>
              <a:t>mainAxisAlignment: que alinha os filhos no eixo principal.</a:t>
            </a:r>
          </a:p>
          <a:p>
            <a:pPr marL="734061" lvl="1" indent="-367031" algn="just">
              <a:lnSpc>
                <a:spcPts val="4760"/>
              </a:lnSpc>
              <a:buFont typeface="Arial"/>
              <a:buChar char="•"/>
            </a:pPr>
            <a:r>
              <a:rPr lang="en-US" sz="3400" spc="340">
                <a:solidFill>
                  <a:srgbClr val="000000"/>
                </a:solidFill>
                <a:latin typeface="Lato"/>
              </a:rPr>
              <a:t>crossAxisAlignment: que alinha os filhos no eixo transversal</a:t>
            </a:r>
          </a:p>
          <a:p>
            <a:pPr algn="just">
              <a:lnSpc>
                <a:spcPts val="4760"/>
              </a:lnSpc>
            </a:pPr>
            <a:r>
              <a:rPr lang="en-US" sz="3400" spc="340">
                <a:solidFill>
                  <a:srgbClr val="000000"/>
                </a:solidFill>
                <a:latin typeface="Lato"/>
              </a:rPr>
              <a:t>Em um Widget Column o eixo principal é vertical e o eixo transversal é horizontal.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32013" y="8001711"/>
            <a:ext cx="8055987" cy="1108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spc="210">
                <a:solidFill>
                  <a:srgbClr val="000000"/>
                </a:solidFill>
                <a:latin typeface="Lato"/>
              </a:rPr>
              <a:t>Figura 05 - Layout column</a:t>
            </a:r>
          </a:p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 spc="210">
                <a:solidFill>
                  <a:srgbClr val="000000"/>
                </a:solidFill>
                <a:latin typeface="Lato"/>
              </a:rPr>
              <a:t>Fonte: &lt;https://www.devmedia.com.br/flutter-criando-layouts-com-center-column-e-row/40743&gt;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028700" y="4774532"/>
            <a:ext cx="13449758" cy="1617514"/>
          </a:xfrm>
          <a:custGeom>
            <a:avLst/>
            <a:gdLst/>
            <a:ahLst/>
            <a:cxnLst/>
            <a:rect l="l" t="t" r="r" b="b"/>
            <a:pathLst>
              <a:path w="13449758" h="1617514">
                <a:moveTo>
                  <a:pt x="0" y="0"/>
                </a:moveTo>
                <a:lnTo>
                  <a:pt x="13449758" y="0"/>
                </a:lnTo>
                <a:lnTo>
                  <a:pt x="13449758" y="1617514"/>
                </a:lnTo>
                <a:lnTo>
                  <a:pt x="0" y="16175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9460" t="-263700" r="-61006" b="-573928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028700" y="6873797"/>
            <a:ext cx="13449758" cy="2748211"/>
          </a:xfrm>
          <a:custGeom>
            <a:avLst/>
            <a:gdLst/>
            <a:ahLst/>
            <a:cxnLst/>
            <a:rect l="l" t="t" r="r" b="b"/>
            <a:pathLst>
              <a:path w="13449758" h="2748211">
                <a:moveTo>
                  <a:pt x="0" y="0"/>
                </a:moveTo>
                <a:lnTo>
                  <a:pt x="13449758" y="0"/>
                </a:lnTo>
                <a:lnTo>
                  <a:pt x="13449758" y="2748211"/>
                </a:lnTo>
                <a:lnTo>
                  <a:pt x="0" y="27482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9992" t="-287621" r="-61940" b="-168276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4716086" y="379832"/>
            <a:ext cx="8855829" cy="895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2B4A9D"/>
                </a:solidFill>
                <a:latin typeface="Poppins Ultra-Bold"/>
              </a:rPr>
              <a:t>Column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1578814"/>
            <a:ext cx="16230600" cy="31872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spc="260" dirty="0" err="1">
                <a:solidFill>
                  <a:srgbClr val="000000"/>
                </a:solidFill>
                <a:latin typeface="Lato"/>
              </a:rPr>
              <a:t>Criação</a:t>
            </a:r>
            <a:r>
              <a:rPr lang="en-US" sz="2600" spc="260" dirty="0">
                <a:solidFill>
                  <a:srgbClr val="000000"/>
                </a:solidFill>
                <a:latin typeface="Lato"/>
              </a:rPr>
              <a:t> de layout com Column e </a:t>
            </a:r>
            <a:r>
              <a:rPr lang="en-US" sz="2600" spc="260" dirty="0" err="1">
                <a:solidFill>
                  <a:srgbClr val="000000"/>
                </a:solidFill>
                <a:latin typeface="Lato"/>
              </a:rPr>
              <a:t>três</a:t>
            </a:r>
            <a:r>
              <a:rPr lang="en-US" sz="2600" spc="260" dirty="0">
                <a:solidFill>
                  <a:srgbClr val="000000"/>
                </a:solidFill>
                <a:latin typeface="Lato"/>
              </a:rPr>
              <a:t> widgets images, </a:t>
            </a:r>
            <a:r>
              <a:rPr lang="en-US" sz="2600" spc="260" dirty="0" err="1">
                <a:solidFill>
                  <a:srgbClr val="000000"/>
                </a:solidFill>
                <a:latin typeface="Lato"/>
              </a:rPr>
              <a:t>disponível</a:t>
            </a:r>
            <a:r>
              <a:rPr lang="en-US" sz="2600" spc="26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2600" spc="260" dirty="0" err="1">
                <a:solidFill>
                  <a:srgbClr val="000000"/>
                </a:solidFill>
                <a:latin typeface="Lato"/>
              </a:rPr>
              <a:t>em</a:t>
            </a:r>
            <a:r>
              <a:rPr lang="en-US" sz="2600" spc="26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2600" spc="260" dirty="0" err="1">
                <a:solidFill>
                  <a:srgbClr val="000000"/>
                </a:solidFill>
                <a:latin typeface="Lato"/>
              </a:rPr>
              <a:t>layoutColumn.dart</a:t>
            </a:r>
            <a:endParaRPr lang="en-US" sz="2600" spc="260" dirty="0" err="1">
              <a:solidFill>
                <a:srgbClr val="000000"/>
              </a:solidFill>
              <a:latin typeface="Lato"/>
              <a:ea typeface="Lato"/>
              <a:cs typeface="Lato"/>
            </a:endParaRPr>
          </a:p>
          <a:p>
            <a:pPr marL="561340" lvl="1" indent="-280670" algn="just">
              <a:lnSpc>
                <a:spcPts val="3640"/>
              </a:lnSpc>
              <a:buFont typeface="Arial"/>
              <a:buChar char="•"/>
            </a:pPr>
            <a:r>
              <a:rPr lang="en-US" sz="2600" spc="260" dirty="0">
                <a:solidFill>
                  <a:srgbClr val="000000"/>
                </a:solidFill>
                <a:latin typeface="Lato"/>
              </a:rPr>
              <a:t>Para </a:t>
            </a:r>
            <a:r>
              <a:rPr lang="en-US" sz="2600" spc="260" dirty="0" err="1">
                <a:solidFill>
                  <a:srgbClr val="000000"/>
                </a:solidFill>
                <a:latin typeface="Lato"/>
              </a:rPr>
              <a:t>utilizarmos</a:t>
            </a:r>
            <a:r>
              <a:rPr lang="en-US" sz="2600" spc="260" dirty="0">
                <a:solidFill>
                  <a:srgbClr val="000000"/>
                </a:solidFill>
                <a:latin typeface="Lato"/>
              </a:rPr>
              <a:t> imagens </a:t>
            </a:r>
            <a:r>
              <a:rPr lang="en-US" sz="2600" spc="260" dirty="0" err="1">
                <a:solidFill>
                  <a:srgbClr val="000000"/>
                </a:solidFill>
                <a:latin typeface="Lato"/>
              </a:rPr>
              <a:t>em</a:t>
            </a:r>
            <a:r>
              <a:rPr lang="en-US" sz="2600" spc="26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2600" spc="260" dirty="0" err="1">
                <a:solidFill>
                  <a:srgbClr val="000000"/>
                </a:solidFill>
                <a:latin typeface="Lato"/>
              </a:rPr>
              <a:t>projetos</a:t>
            </a:r>
            <a:r>
              <a:rPr lang="en-US" sz="2600" spc="260" dirty="0">
                <a:solidFill>
                  <a:srgbClr val="000000"/>
                </a:solidFill>
                <a:latin typeface="Lato"/>
              </a:rPr>
              <a:t> Flutter, </a:t>
            </a:r>
            <a:r>
              <a:rPr lang="en-US" sz="2600" spc="260" dirty="0" err="1">
                <a:solidFill>
                  <a:srgbClr val="000000"/>
                </a:solidFill>
                <a:latin typeface="Lato"/>
              </a:rPr>
              <a:t>conforme</a:t>
            </a:r>
            <a:r>
              <a:rPr lang="en-US" sz="2600" spc="260" dirty="0">
                <a:solidFill>
                  <a:srgbClr val="000000"/>
                </a:solidFill>
                <a:latin typeface="Lato"/>
              </a:rPr>
              <a:t> o </a:t>
            </a:r>
            <a:r>
              <a:rPr lang="en-US" sz="2600" spc="260" dirty="0" err="1">
                <a:solidFill>
                  <a:srgbClr val="000000"/>
                </a:solidFill>
                <a:latin typeface="Lato"/>
              </a:rPr>
              <a:t>exemplo</a:t>
            </a:r>
            <a:r>
              <a:rPr lang="en-US" sz="2600" spc="26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2600" spc="260" dirty="0" err="1">
                <a:solidFill>
                  <a:srgbClr val="000000"/>
                </a:solidFill>
                <a:latin typeface="Lato"/>
              </a:rPr>
              <a:t>acima</a:t>
            </a:r>
            <a:r>
              <a:rPr lang="en-US" sz="2600" spc="260" dirty="0">
                <a:solidFill>
                  <a:srgbClr val="000000"/>
                </a:solidFill>
                <a:latin typeface="Lato"/>
              </a:rPr>
              <a:t>, </a:t>
            </a:r>
            <a:r>
              <a:rPr lang="en-US" sz="2600" spc="260" dirty="0" err="1">
                <a:solidFill>
                  <a:srgbClr val="000000"/>
                </a:solidFill>
                <a:latin typeface="Lato"/>
              </a:rPr>
              <a:t>temos</a:t>
            </a:r>
            <a:r>
              <a:rPr lang="en-US" sz="2600" spc="260" dirty="0">
                <a:solidFill>
                  <a:srgbClr val="000000"/>
                </a:solidFill>
                <a:latin typeface="Lato"/>
              </a:rPr>
              <a:t> que </a:t>
            </a:r>
            <a:r>
              <a:rPr lang="en-US" sz="2600" spc="260" dirty="0" err="1">
                <a:solidFill>
                  <a:srgbClr val="000000"/>
                </a:solidFill>
                <a:latin typeface="Lato"/>
              </a:rPr>
              <a:t>criar</a:t>
            </a:r>
            <a:r>
              <a:rPr lang="en-US" sz="2600" spc="260" dirty="0">
                <a:solidFill>
                  <a:srgbClr val="000000"/>
                </a:solidFill>
                <a:latin typeface="Lato"/>
              </a:rPr>
              <a:t> um </a:t>
            </a:r>
            <a:r>
              <a:rPr lang="en-US" sz="2600" spc="260" dirty="0" err="1">
                <a:solidFill>
                  <a:srgbClr val="000000"/>
                </a:solidFill>
                <a:latin typeface="Lato"/>
              </a:rPr>
              <a:t>diretório</a:t>
            </a:r>
            <a:r>
              <a:rPr lang="en-US" sz="2600" spc="26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2600" spc="260" dirty="0" err="1">
                <a:solidFill>
                  <a:srgbClr val="000000"/>
                </a:solidFill>
                <a:latin typeface="Lato"/>
              </a:rPr>
              <a:t>chamado</a:t>
            </a:r>
            <a:r>
              <a:rPr lang="en-US" sz="2600" spc="260" dirty="0">
                <a:solidFill>
                  <a:srgbClr val="000000"/>
                </a:solidFill>
                <a:latin typeface="Lato"/>
              </a:rPr>
              <a:t> images </a:t>
            </a:r>
            <a:r>
              <a:rPr lang="en-US" sz="2600" spc="260" dirty="0" err="1">
                <a:solidFill>
                  <a:srgbClr val="000000"/>
                </a:solidFill>
                <a:latin typeface="Lato"/>
              </a:rPr>
              <a:t>na</a:t>
            </a:r>
            <a:r>
              <a:rPr lang="en-US" sz="2600" spc="26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2600" spc="260" dirty="0" err="1">
                <a:solidFill>
                  <a:srgbClr val="000000"/>
                </a:solidFill>
                <a:latin typeface="Lato"/>
              </a:rPr>
              <a:t>raiz</a:t>
            </a:r>
            <a:r>
              <a:rPr lang="en-US" sz="2600" spc="260" dirty="0">
                <a:solidFill>
                  <a:srgbClr val="000000"/>
                </a:solidFill>
                <a:latin typeface="Lato"/>
              </a:rPr>
              <a:t> do </a:t>
            </a:r>
            <a:r>
              <a:rPr lang="en-US" sz="2600" spc="260" dirty="0" err="1">
                <a:solidFill>
                  <a:srgbClr val="000000"/>
                </a:solidFill>
                <a:latin typeface="Lato"/>
              </a:rPr>
              <a:t>projeto</a:t>
            </a:r>
            <a:r>
              <a:rPr lang="en-US" sz="2600" spc="260" dirty="0">
                <a:solidFill>
                  <a:srgbClr val="000000"/>
                </a:solidFill>
                <a:latin typeface="Lato"/>
              </a:rPr>
              <a:t> e </a:t>
            </a:r>
            <a:r>
              <a:rPr lang="en-US" sz="2600" spc="260" dirty="0" err="1">
                <a:solidFill>
                  <a:srgbClr val="000000"/>
                </a:solidFill>
                <a:latin typeface="Lato"/>
              </a:rPr>
              <a:t>copiar</a:t>
            </a:r>
            <a:r>
              <a:rPr lang="en-US" sz="2600" spc="260" dirty="0">
                <a:solidFill>
                  <a:srgbClr val="000000"/>
                </a:solidFill>
                <a:latin typeface="Lato"/>
              </a:rPr>
              <a:t> para </a:t>
            </a:r>
            <a:r>
              <a:rPr lang="en-US" sz="2600" spc="260" dirty="0" err="1">
                <a:solidFill>
                  <a:srgbClr val="000000"/>
                </a:solidFill>
                <a:latin typeface="Lato"/>
              </a:rPr>
              <a:t>ele</a:t>
            </a:r>
            <a:r>
              <a:rPr lang="en-US" sz="2600" spc="260" dirty="0">
                <a:solidFill>
                  <a:srgbClr val="000000"/>
                </a:solidFill>
                <a:latin typeface="Lato"/>
              </a:rPr>
              <a:t> as </a:t>
            </a:r>
            <a:r>
              <a:rPr lang="en-US" sz="2600" spc="260" dirty="0">
                <a:solidFill>
                  <a:srgbClr val="000000"/>
                </a:solidFill>
                <a:latin typeface="Lato Bold"/>
              </a:rPr>
              <a:t>imagens</a:t>
            </a:r>
            <a:r>
              <a:rPr lang="en-US" sz="2600" spc="260" dirty="0">
                <a:solidFill>
                  <a:srgbClr val="000000"/>
                </a:solidFill>
                <a:latin typeface="Lato"/>
              </a:rPr>
              <a:t> que </a:t>
            </a:r>
            <a:r>
              <a:rPr lang="en-US" sz="2600" spc="260" dirty="0" err="1">
                <a:solidFill>
                  <a:srgbClr val="000000"/>
                </a:solidFill>
                <a:latin typeface="Lato"/>
              </a:rPr>
              <a:t>queremos</a:t>
            </a:r>
            <a:r>
              <a:rPr lang="en-US" sz="2600" spc="260" dirty="0">
                <a:solidFill>
                  <a:srgbClr val="000000"/>
                </a:solidFill>
                <a:latin typeface="Lato"/>
              </a:rPr>
              <a:t> usar, para </a:t>
            </a:r>
            <a:r>
              <a:rPr lang="en-US" sz="2600" spc="260" dirty="0" err="1">
                <a:solidFill>
                  <a:srgbClr val="000000"/>
                </a:solidFill>
                <a:latin typeface="Lato"/>
              </a:rPr>
              <a:t>esse</a:t>
            </a:r>
            <a:r>
              <a:rPr lang="en-US" sz="2600" spc="26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2600" spc="260" dirty="0" err="1">
                <a:solidFill>
                  <a:srgbClr val="000000"/>
                </a:solidFill>
                <a:latin typeface="Lato"/>
              </a:rPr>
              <a:t>projeto</a:t>
            </a:r>
            <a:r>
              <a:rPr lang="en-US" sz="2600" spc="260" dirty="0">
                <a:solidFill>
                  <a:srgbClr val="000000"/>
                </a:solidFill>
                <a:latin typeface="Lato"/>
              </a:rPr>
              <a:t> utilize a pasta images. </a:t>
            </a:r>
            <a:r>
              <a:rPr lang="en-US" sz="2600" spc="260" dirty="0" err="1">
                <a:solidFill>
                  <a:srgbClr val="000000"/>
                </a:solidFill>
                <a:latin typeface="Lato"/>
              </a:rPr>
              <a:t>Também</a:t>
            </a:r>
            <a:r>
              <a:rPr lang="en-US" sz="2600" spc="26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2600" spc="260" dirty="0" err="1">
                <a:solidFill>
                  <a:srgbClr val="000000"/>
                </a:solidFill>
                <a:latin typeface="Lato"/>
              </a:rPr>
              <a:t>precisamos</a:t>
            </a:r>
            <a:r>
              <a:rPr lang="en-US" sz="2600" spc="26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2600" spc="260" dirty="0" err="1">
                <a:solidFill>
                  <a:srgbClr val="000000"/>
                </a:solidFill>
                <a:latin typeface="Lato"/>
              </a:rPr>
              <a:t>alterar</a:t>
            </a:r>
            <a:r>
              <a:rPr lang="en-US" sz="2600" spc="260" dirty="0">
                <a:solidFill>
                  <a:srgbClr val="000000"/>
                </a:solidFill>
                <a:latin typeface="Lato"/>
              </a:rPr>
              <a:t> o </a:t>
            </a:r>
            <a:r>
              <a:rPr lang="en-US" sz="2600" spc="260" dirty="0" err="1">
                <a:solidFill>
                  <a:srgbClr val="000000"/>
                </a:solidFill>
                <a:latin typeface="Lato"/>
              </a:rPr>
              <a:t>arquivo</a:t>
            </a:r>
            <a:r>
              <a:rPr lang="en-US" sz="2600" spc="26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2600" spc="260" dirty="0" err="1">
                <a:solidFill>
                  <a:srgbClr val="000000"/>
                </a:solidFill>
                <a:latin typeface="Lato Bold"/>
              </a:rPr>
              <a:t>pubspec.yaml</a:t>
            </a:r>
            <a:r>
              <a:rPr lang="en-US" sz="2600" spc="260" dirty="0">
                <a:solidFill>
                  <a:srgbClr val="000000"/>
                </a:solidFill>
                <a:latin typeface="Lato"/>
              </a:rPr>
              <a:t> no </a:t>
            </a:r>
            <a:r>
              <a:rPr lang="en-US" sz="2600" spc="260" dirty="0" err="1">
                <a:solidFill>
                  <a:srgbClr val="000000"/>
                </a:solidFill>
                <a:latin typeface="Lato"/>
              </a:rPr>
              <a:t>diretório</a:t>
            </a:r>
            <a:r>
              <a:rPr lang="en-US" sz="2600" spc="26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2600" spc="260" dirty="0" err="1">
                <a:solidFill>
                  <a:srgbClr val="000000"/>
                </a:solidFill>
                <a:latin typeface="Lato"/>
              </a:rPr>
              <a:t>raiz</a:t>
            </a:r>
            <a:r>
              <a:rPr lang="en-US" sz="2600" spc="260" dirty="0">
                <a:solidFill>
                  <a:srgbClr val="000000"/>
                </a:solidFill>
                <a:latin typeface="Lato"/>
              </a:rPr>
              <a:t>.</a:t>
            </a:r>
            <a:endParaRPr lang="en-US" sz="2600" spc="260" dirty="0">
              <a:solidFill>
                <a:srgbClr val="000000"/>
              </a:solidFill>
              <a:latin typeface="Lato"/>
              <a:ea typeface="Lato"/>
              <a:cs typeface="Lato"/>
            </a:endParaRPr>
          </a:p>
          <a:p>
            <a:pPr algn="just">
              <a:lnSpc>
                <a:spcPts val="3640"/>
              </a:lnSpc>
            </a:pPr>
            <a:endParaRPr lang="en-US" sz="2600" spc="260">
              <a:solidFill>
                <a:srgbClr val="000000"/>
              </a:solidFill>
              <a:latin typeface="Lato"/>
            </a:endParaRPr>
          </a:p>
          <a:p>
            <a:pPr algn="just">
              <a:lnSpc>
                <a:spcPts val="3640"/>
              </a:lnSpc>
            </a:pPr>
            <a:r>
              <a:rPr lang="en-US" sz="2600" spc="260" dirty="0">
                <a:solidFill>
                  <a:srgbClr val="000000"/>
                </a:solidFill>
                <a:latin typeface="Lato"/>
              </a:rPr>
              <a:t>Para </a:t>
            </a:r>
            <a:r>
              <a:rPr lang="en-US" sz="2600" spc="260" dirty="0" err="1">
                <a:solidFill>
                  <a:srgbClr val="000000"/>
                </a:solidFill>
                <a:latin typeface="Lato"/>
              </a:rPr>
              <a:t>isso</a:t>
            </a:r>
            <a:r>
              <a:rPr lang="en-US" sz="2600" spc="260" dirty="0">
                <a:solidFill>
                  <a:srgbClr val="000000"/>
                </a:solidFill>
                <a:latin typeface="Lato"/>
              </a:rPr>
              <a:t>, abra o </a:t>
            </a:r>
            <a:r>
              <a:rPr lang="en-US" sz="2600" spc="260" dirty="0" err="1">
                <a:solidFill>
                  <a:srgbClr val="000000"/>
                </a:solidFill>
                <a:latin typeface="Lato"/>
              </a:rPr>
              <a:t>arquivo</a:t>
            </a:r>
            <a:r>
              <a:rPr lang="en-US" sz="2600" spc="260" dirty="0">
                <a:solidFill>
                  <a:srgbClr val="000000"/>
                </a:solidFill>
                <a:latin typeface="Lato"/>
              </a:rPr>
              <a:t> e localize o </a:t>
            </a:r>
            <a:r>
              <a:rPr lang="en-US" sz="2600" spc="260" dirty="0" err="1">
                <a:solidFill>
                  <a:srgbClr val="000000"/>
                </a:solidFill>
                <a:latin typeface="Lato"/>
              </a:rPr>
              <a:t>seguinte</a:t>
            </a:r>
            <a:r>
              <a:rPr lang="en-US" sz="2600" spc="26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2600" spc="260" dirty="0" err="1">
                <a:solidFill>
                  <a:srgbClr val="000000"/>
                </a:solidFill>
                <a:latin typeface="Lato"/>
              </a:rPr>
              <a:t>trecho</a:t>
            </a:r>
            <a:r>
              <a:rPr lang="en-US" sz="2600" spc="260" dirty="0">
                <a:solidFill>
                  <a:srgbClr val="000000"/>
                </a:solidFill>
                <a:latin typeface="Lato"/>
              </a:rPr>
              <a:t> de </a:t>
            </a:r>
            <a:r>
              <a:rPr lang="en-US" sz="2600" spc="260" dirty="0" err="1">
                <a:solidFill>
                  <a:srgbClr val="000000"/>
                </a:solidFill>
                <a:latin typeface="Lato"/>
              </a:rPr>
              <a:t>código</a:t>
            </a:r>
            <a:r>
              <a:rPr lang="en-US" sz="2600" spc="26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2600" spc="260" dirty="0" err="1">
                <a:solidFill>
                  <a:srgbClr val="000000"/>
                </a:solidFill>
                <a:latin typeface="Lato"/>
              </a:rPr>
              <a:t>dentro</a:t>
            </a:r>
            <a:r>
              <a:rPr lang="en-US" sz="2600" spc="26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2600" spc="260" dirty="0" err="1">
                <a:solidFill>
                  <a:srgbClr val="000000"/>
                </a:solidFill>
                <a:latin typeface="Lato"/>
              </a:rPr>
              <a:t>dele</a:t>
            </a:r>
            <a:r>
              <a:rPr lang="en-US" sz="2600" spc="260" dirty="0">
                <a:solidFill>
                  <a:srgbClr val="000000"/>
                </a:solidFill>
                <a:latin typeface="Lato"/>
              </a:rPr>
              <a:t>:</a:t>
            </a:r>
            <a:endParaRPr lang="en-US" sz="2600" spc="260" dirty="0">
              <a:solidFill>
                <a:srgbClr val="000000"/>
              </a:solidFill>
              <a:latin typeface="Lato"/>
              <a:ea typeface="Lato"/>
              <a:cs typeface="Lato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28700" y="6397257"/>
            <a:ext cx="16230600" cy="4483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spc="260">
                <a:solidFill>
                  <a:srgbClr val="000000"/>
                </a:solidFill>
                <a:latin typeface="Lato"/>
              </a:rPr>
              <a:t>Altere para o seguinte: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15004959" y="1860459"/>
            <a:ext cx="6566081" cy="6566081"/>
            <a:chOff x="0" y="0"/>
            <a:chExt cx="1913890" cy="1913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id="4" name="Group 4"/>
          <p:cNvGrpSpPr/>
          <p:nvPr/>
        </p:nvGrpSpPr>
        <p:grpSpPr>
          <a:xfrm rot="2700000">
            <a:off x="15361560" y="2217060"/>
            <a:ext cx="5852880" cy="5852880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6" name="Group 6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9558715" y="2393303"/>
            <a:ext cx="3619720" cy="6461118"/>
          </a:xfrm>
          <a:custGeom>
            <a:avLst/>
            <a:gdLst/>
            <a:ahLst/>
            <a:cxnLst/>
            <a:rect l="l" t="t" r="r" b="b"/>
            <a:pathLst>
              <a:path w="3619720" h="6461118">
                <a:moveTo>
                  <a:pt x="0" y="0"/>
                </a:moveTo>
                <a:lnTo>
                  <a:pt x="3619720" y="0"/>
                </a:lnTo>
                <a:lnTo>
                  <a:pt x="3619720" y="6461118"/>
                </a:lnTo>
                <a:lnTo>
                  <a:pt x="0" y="64611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3281"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028700" y="2540447"/>
            <a:ext cx="7225298" cy="18079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826"/>
              </a:lnSpc>
            </a:pPr>
            <a:r>
              <a:rPr lang="en-US" sz="3447" spc="344">
                <a:solidFill>
                  <a:srgbClr val="000000"/>
                </a:solidFill>
                <a:latin typeface="Lato"/>
              </a:rPr>
              <a:t>Após executar o app, o resultado deve se parecer com isso: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716086" y="379832"/>
            <a:ext cx="8855829" cy="895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2B4A9D"/>
                </a:solidFill>
                <a:latin typeface="Poppins Ultra-Bold"/>
              </a:rPr>
              <a:t>Column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884451" y="9075419"/>
            <a:ext cx="4968247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 spc="210">
                <a:solidFill>
                  <a:srgbClr val="000000"/>
                </a:solidFill>
                <a:latin typeface="Lato"/>
              </a:rPr>
              <a:t>Figura 06 - Execução column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Personalizar</PresentationFormat>
  <Paragraphs>0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</dc:title>
  <cp:revision>36</cp:revision>
  <dcterms:created xsi:type="dcterms:W3CDTF">2006-08-16T00:00:00Z</dcterms:created>
  <dcterms:modified xsi:type="dcterms:W3CDTF">2024-03-31T18:07:02Z</dcterms:modified>
  <dc:identifier>DAF-XfFka0w</dc:identifier>
</cp:coreProperties>
</file>